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74" r:id="rId8"/>
    <p:sldId id="264" r:id="rId9"/>
    <p:sldId id="265" r:id="rId10"/>
    <p:sldId id="275" r:id="rId11"/>
    <p:sldId id="266" r:id="rId12"/>
    <p:sldId id="267" r:id="rId13"/>
    <p:sldId id="278" r:id="rId14"/>
    <p:sldId id="268" r:id="rId15"/>
    <p:sldId id="269" r:id="rId16"/>
    <p:sldId id="276" r:id="rId17"/>
    <p:sldId id="270" r:id="rId18"/>
    <p:sldId id="277" r:id="rId19"/>
    <p:sldId id="258" r:id="rId20"/>
    <p:sldId id="257" r:id="rId21"/>
    <p:sldId id="271" r:id="rId22"/>
    <p:sldId id="272" r:id="rId23"/>
    <p:sldId id="273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54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D543D-FC8A-4071-95E5-F27660EB5385}" type="datetimeFigureOut">
              <a:rPr lang="en-US" smtClean="0"/>
              <a:pPr/>
              <a:t>4/6/2009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FD212-0DD4-452C-987B-514B57D8DFC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D543D-FC8A-4071-95E5-F27660EB5385}" type="datetimeFigureOut">
              <a:rPr lang="en-US" smtClean="0"/>
              <a:pPr/>
              <a:t>4/6/2009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FD212-0DD4-452C-987B-514B57D8DFC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D543D-FC8A-4071-95E5-F27660EB5385}" type="datetimeFigureOut">
              <a:rPr lang="en-US" smtClean="0"/>
              <a:pPr/>
              <a:t>4/6/2009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FD212-0DD4-452C-987B-514B57D8DFC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D543D-FC8A-4071-95E5-F27660EB5385}" type="datetimeFigureOut">
              <a:rPr lang="en-US" smtClean="0"/>
              <a:pPr/>
              <a:t>4/6/2009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FD212-0DD4-452C-987B-514B57D8DFC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D543D-FC8A-4071-95E5-F27660EB5385}" type="datetimeFigureOut">
              <a:rPr lang="en-US" smtClean="0"/>
              <a:pPr/>
              <a:t>4/6/2009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FD212-0DD4-452C-987B-514B57D8DFC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D543D-FC8A-4071-95E5-F27660EB5385}" type="datetimeFigureOut">
              <a:rPr lang="en-US" smtClean="0"/>
              <a:pPr/>
              <a:t>4/6/2009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FD212-0DD4-452C-987B-514B57D8DFC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D543D-FC8A-4071-95E5-F27660EB5385}" type="datetimeFigureOut">
              <a:rPr lang="en-US" smtClean="0"/>
              <a:pPr/>
              <a:t>4/6/2009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FD212-0DD4-452C-987B-514B57D8DFC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D543D-FC8A-4071-95E5-F27660EB5385}" type="datetimeFigureOut">
              <a:rPr lang="en-US" smtClean="0"/>
              <a:pPr/>
              <a:t>4/6/2009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FD212-0DD4-452C-987B-514B57D8DFC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D543D-FC8A-4071-95E5-F27660EB5385}" type="datetimeFigureOut">
              <a:rPr lang="en-US" smtClean="0"/>
              <a:pPr/>
              <a:t>4/6/2009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FD212-0DD4-452C-987B-514B57D8DFC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D543D-FC8A-4071-95E5-F27660EB5385}" type="datetimeFigureOut">
              <a:rPr lang="en-US" smtClean="0"/>
              <a:pPr/>
              <a:t>4/6/2009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FD212-0DD4-452C-987B-514B57D8DFC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D543D-FC8A-4071-95E5-F27660EB5385}" type="datetimeFigureOut">
              <a:rPr lang="en-US" smtClean="0"/>
              <a:pPr/>
              <a:t>4/6/2009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FD212-0DD4-452C-987B-514B57D8DFC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D543D-FC8A-4071-95E5-F27660EB5385}" type="datetimeFigureOut">
              <a:rPr lang="en-US" smtClean="0"/>
              <a:pPr/>
              <a:t>4/6/2009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1FD212-0DD4-452C-987B-514B57D8DFC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1.doc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Analytical Statistics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Jamie Pleasant</a:t>
            </a:r>
            <a:endParaRPr lang="en-US" dirty="0"/>
          </a:p>
        </p:txBody>
      </p:sp>
      <p:pic>
        <p:nvPicPr>
          <p:cNvPr id="4" name="Picture 3" descr="J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3352800"/>
            <a:ext cx="2377440" cy="2987040"/>
          </a:xfrm>
          <a:prstGeom prst="rect">
            <a:avLst/>
          </a:prstGeom>
        </p:spPr>
      </p:pic>
      <p:sp>
        <p:nvSpPr>
          <p:cNvPr id="5" name="Flowchart: Punched Tape 4"/>
          <p:cNvSpPr/>
          <p:nvPr/>
        </p:nvSpPr>
        <p:spPr>
          <a:xfrm>
            <a:off x="1219200" y="762000"/>
            <a:ext cx="6934200" cy="1185672"/>
          </a:xfrm>
          <a:prstGeom prst="flowChartPunchedTap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C000"/>
              </a:solidFill>
            </a:endParaRPr>
          </a:p>
        </p:txBody>
      </p:sp>
      <p:pic>
        <p:nvPicPr>
          <p:cNvPr id="20481" name="Picture 1" descr="C:\Users\Dr. Jamie Pleasant\AppData\Local\Microsoft\Windows\Temporary Internet Files\Content.IE5\AJ17EEPP\MCj0332680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48400" y="3810000"/>
            <a:ext cx="2590799" cy="2514600"/>
          </a:xfrm>
          <a:prstGeom prst="rect">
            <a:avLst/>
          </a:prstGeom>
          <a:noFill/>
        </p:spPr>
      </p:pic>
      <p:pic>
        <p:nvPicPr>
          <p:cNvPr id="20482" name="Picture 2" descr="C:\Users\Dr. Jamie Pleasant\AppData\Local\Microsoft\Windows\Temporary Internet Files\Content.IE5\D097AB2I\MCj025065900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05200" y="685800"/>
            <a:ext cx="2187921" cy="17699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An example of an ordinal scale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 Please rank order your favorite movie from 1-5 concerning the one you liked the most (1) to the  you least liked (5) </a:t>
            </a:r>
            <a:endParaRPr lang="en-US" dirty="0" smtClean="0"/>
          </a:p>
          <a:p>
            <a:r>
              <a:rPr lang="en-US" dirty="0" smtClean="0"/>
              <a:t>Seven			_____</a:t>
            </a:r>
          </a:p>
          <a:p>
            <a:r>
              <a:rPr lang="en-US" dirty="0" smtClean="0"/>
              <a:t>Jerry McGuire		_____</a:t>
            </a:r>
          </a:p>
          <a:p>
            <a:r>
              <a:rPr lang="en-US" dirty="0" smtClean="0"/>
              <a:t>Star Wars		_____</a:t>
            </a:r>
          </a:p>
          <a:p>
            <a:r>
              <a:rPr lang="en-US" dirty="0" smtClean="0"/>
              <a:t>Coming to America	_____</a:t>
            </a:r>
          </a:p>
          <a:p>
            <a:r>
              <a:rPr lang="en-US" dirty="0" smtClean="0"/>
              <a:t>Siege			_____</a:t>
            </a:r>
          </a:p>
          <a:p>
            <a:endParaRPr lang="en-US" dirty="0"/>
          </a:p>
        </p:txBody>
      </p:sp>
      <p:pic>
        <p:nvPicPr>
          <p:cNvPr id="4" name="Picture 1" descr="C:\Users\Dr. Jamie Pleasant\AppData\Local\Microsoft\Windows\Temporary Internet Files\Content.IE5\AJ17EEPP\MCj0332680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0" y="3429000"/>
            <a:ext cx="2590799" cy="2514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Interval Measurement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when distance between attributes has</a:t>
            </a:r>
          </a:p>
          <a:p>
            <a:pPr>
              <a:buNone/>
            </a:pPr>
            <a:r>
              <a:rPr lang="en-US" dirty="0" smtClean="0"/>
              <a:t>	meaning</a:t>
            </a:r>
            <a:endParaRPr lang="en-US" dirty="0"/>
          </a:p>
          <a:p>
            <a:r>
              <a:rPr lang="en-US" dirty="0" smtClean="0"/>
              <a:t>for </a:t>
            </a:r>
            <a:r>
              <a:rPr lang="en-US" dirty="0"/>
              <a:t>example, temperature (in Fahrenheit) -</a:t>
            </a:r>
          </a:p>
          <a:p>
            <a:pPr>
              <a:buNone/>
            </a:pPr>
            <a:r>
              <a:rPr lang="en-US" dirty="0" smtClean="0"/>
              <a:t>	distance </a:t>
            </a:r>
            <a:r>
              <a:rPr lang="en-US" dirty="0"/>
              <a:t>from 30-40 is same as distance from</a:t>
            </a:r>
          </a:p>
          <a:p>
            <a:pPr>
              <a:buNone/>
            </a:pPr>
            <a:r>
              <a:rPr lang="en-US" dirty="0" smtClean="0"/>
              <a:t>	70-80</a:t>
            </a:r>
            <a:endParaRPr lang="en-US" dirty="0"/>
          </a:p>
          <a:p>
            <a:r>
              <a:rPr lang="en-US" i="1" dirty="0" smtClean="0"/>
              <a:t>but </a:t>
            </a:r>
            <a:r>
              <a:rPr lang="en-US" i="1" dirty="0"/>
              <a:t>note that ratios don’t make any</a:t>
            </a:r>
          </a:p>
          <a:p>
            <a:pPr>
              <a:buNone/>
            </a:pPr>
            <a:r>
              <a:rPr lang="en-US" i="1" dirty="0" smtClean="0"/>
              <a:t>	sense </a:t>
            </a:r>
            <a:r>
              <a:rPr lang="en-US" i="1" dirty="0"/>
              <a:t>- 80 degrees is not twice as</a:t>
            </a:r>
          </a:p>
          <a:p>
            <a:pPr>
              <a:buNone/>
            </a:pPr>
            <a:r>
              <a:rPr lang="en-US" i="1" dirty="0" smtClean="0"/>
              <a:t>	hot </a:t>
            </a:r>
            <a:r>
              <a:rPr lang="en-US" i="1" dirty="0"/>
              <a:t>as 40 degrees (although the</a:t>
            </a:r>
          </a:p>
          <a:p>
            <a:pPr>
              <a:buNone/>
            </a:pPr>
            <a:r>
              <a:rPr lang="en-US" i="1" dirty="0" smtClean="0"/>
              <a:t>	attribute </a:t>
            </a:r>
            <a:r>
              <a:rPr lang="en-US" i="1" dirty="0"/>
              <a:t>values are)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Other Interval 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SAT/GRE scores</a:t>
            </a:r>
          </a:p>
          <a:p>
            <a:r>
              <a:rPr lang="en-US" dirty="0" smtClean="0"/>
              <a:t>IQ</a:t>
            </a:r>
            <a:endParaRPr lang="en-US" dirty="0"/>
          </a:p>
          <a:p>
            <a:r>
              <a:rPr lang="en-US" dirty="0" smtClean="0"/>
              <a:t>scale </a:t>
            </a:r>
            <a:r>
              <a:rPr lang="en-US" dirty="0"/>
              <a:t>scores from likert-type items</a:t>
            </a:r>
          </a:p>
        </p:txBody>
      </p:sp>
      <p:pic>
        <p:nvPicPr>
          <p:cNvPr id="4" name="Picture 1" descr="C:\Users\Dr. Jamie Pleasant\AppData\Local\Microsoft\Windows\Temporary Internet Files\Content.IE5\AJ17EEPP\MCj0332680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91200" y="3733800"/>
            <a:ext cx="2590799" cy="2514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 example of Likert Interval Scale When 1-5 is used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1600" dirty="0" smtClean="0">
                <a:solidFill>
                  <a:srgbClr val="000000"/>
                </a:solidFill>
                <a:cs typeface="Arial" charset="0"/>
              </a:rPr>
              <a:t>					Strongly 	Disagree 	Neither 	Agree	Strongly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600" dirty="0" smtClean="0">
                <a:solidFill>
                  <a:srgbClr val="000000"/>
                </a:solidFill>
                <a:cs typeface="Arial" charset="0"/>
              </a:rPr>
              <a:t>					disagree 		agree nor		agree	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600" dirty="0" smtClean="0">
                <a:solidFill>
                  <a:srgbClr val="000000"/>
                </a:solidFill>
                <a:cs typeface="Arial" charset="0"/>
              </a:rPr>
              <a:t>							disagree	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600" dirty="0" smtClean="0">
                <a:solidFill>
                  <a:srgbClr val="000000"/>
                </a:solidFill>
                <a:cs typeface="Arial" charset="0"/>
              </a:rPr>
              <a:t> 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600" dirty="0" smtClean="0">
                <a:solidFill>
                  <a:srgbClr val="000000"/>
                </a:solidFill>
                <a:cs typeface="Arial" charset="0"/>
              </a:rPr>
              <a:t>1.  Sears sells high quality merchandise.   	1	2X	3	4	5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600" dirty="0" smtClean="0">
                <a:solidFill>
                  <a:srgbClr val="000000"/>
                </a:solidFill>
                <a:cs typeface="Arial" charset="0"/>
              </a:rPr>
              <a:t> 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600" dirty="0" smtClean="0">
                <a:solidFill>
                  <a:srgbClr val="000000"/>
                </a:solidFill>
                <a:cs typeface="Arial" charset="0"/>
              </a:rPr>
              <a:t>2.  Sears has poor in-store service.	1	2X	3	4	5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600" dirty="0" smtClean="0">
                <a:solidFill>
                  <a:srgbClr val="000000"/>
                </a:solidFill>
                <a:cs typeface="Arial" charset="0"/>
              </a:rPr>
              <a:t> 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600" dirty="0" smtClean="0">
                <a:solidFill>
                  <a:srgbClr val="000000"/>
                </a:solidFill>
                <a:cs typeface="Arial" charset="0"/>
              </a:rPr>
              <a:t>3.  I like to shop at Sears.		1	2	3X	4</a:t>
            </a:r>
            <a:r>
              <a:rPr lang="en-US" dirty="0" smtClean="0">
                <a:solidFill>
                  <a:srgbClr val="000000"/>
                </a:solidFill>
                <a:cs typeface="Arial" charset="0"/>
              </a:rPr>
              <a:t>	</a:t>
            </a:r>
            <a:r>
              <a:rPr lang="en-US" sz="1400" dirty="0" smtClean="0">
                <a:solidFill>
                  <a:srgbClr val="000000"/>
                </a:solidFill>
                <a:cs typeface="Arial" charset="0"/>
              </a:rPr>
              <a:t>5</a:t>
            </a:r>
          </a:p>
          <a:p>
            <a:endParaRPr lang="en-US" dirty="0"/>
          </a:p>
        </p:txBody>
      </p:sp>
      <p:pic>
        <p:nvPicPr>
          <p:cNvPr id="4" name="Picture 1" descr="C:\Users\Dr. Jamie Pleasant\AppData\Local\Microsoft\Windows\Temporary Internet Files\Content.IE5\AJ17EEPP\MCj0332680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0" y="4876800"/>
            <a:ext cx="1752599" cy="152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Ratio Measurement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has an absolute zero that is meaningful</a:t>
            </a:r>
          </a:p>
          <a:p>
            <a:r>
              <a:rPr lang="en-US" dirty="0" smtClean="0"/>
              <a:t>can </a:t>
            </a:r>
            <a:r>
              <a:rPr lang="en-US" dirty="0"/>
              <a:t>construct a meaningful ratio (fraction)</a:t>
            </a:r>
          </a:p>
          <a:p>
            <a:r>
              <a:rPr lang="en-US" dirty="0" smtClean="0"/>
              <a:t> </a:t>
            </a:r>
            <a:r>
              <a:rPr lang="en-US" dirty="0"/>
              <a:t>for example</a:t>
            </a:r>
            <a:r>
              <a:rPr lang="en-US" dirty="0" smtClean="0"/>
              <a:t>, number </a:t>
            </a:r>
            <a:r>
              <a:rPr lang="en-US" dirty="0"/>
              <a:t>of clients in past six</a:t>
            </a:r>
          </a:p>
          <a:p>
            <a:pPr>
              <a:buNone/>
            </a:pPr>
            <a:r>
              <a:rPr lang="en-US" dirty="0" smtClean="0"/>
              <a:t>	months</a:t>
            </a:r>
            <a:endParaRPr lang="en-US" dirty="0"/>
          </a:p>
          <a:p>
            <a:r>
              <a:rPr lang="en-US" dirty="0" smtClean="0"/>
              <a:t>it </a:t>
            </a:r>
            <a:r>
              <a:rPr lang="en-US" dirty="0"/>
              <a:t>is meaningful to say that “...we had twice as</a:t>
            </a:r>
          </a:p>
          <a:p>
            <a:pPr>
              <a:buNone/>
            </a:pPr>
            <a:r>
              <a:rPr lang="en-US" dirty="0" smtClean="0"/>
              <a:t> 	many </a:t>
            </a:r>
            <a:r>
              <a:rPr lang="en-US" dirty="0"/>
              <a:t>clients in this period as we did in the</a:t>
            </a:r>
          </a:p>
          <a:p>
            <a:pPr>
              <a:buNone/>
            </a:pPr>
            <a:r>
              <a:rPr lang="en-US" dirty="0" smtClean="0"/>
              <a:t>	previous </a:t>
            </a:r>
            <a:r>
              <a:rPr lang="en-US" dirty="0"/>
              <a:t>six months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Other Ratio 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kelvin temperature</a:t>
            </a:r>
          </a:p>
          <a:p>
            <a:r>
              <a:rPr lang="en-US" dirty="0" smtClean="0"/>
              <a:t>income </a:t>
            </a:r>
            <a:r>
              <a:rPr lang="en-US" dirty="0"/>
              <a:t>in $</a:t>
            </a:r>
          </a:p>
          <a:p>
            <a:r>
              <a:rPr lang="en-US" dirty="0" smtClean="0"/>
              <a:t>time </a:t>
            </a:r>
            <a:r>
              <a:rPr lang="en-US" dirty="0"/>
              <a:t>in a race</a:t>
            </a:r>
          </a:p>
        </p:txBody>
      </p:sp>
      <p:pic>
        <p:nvPicPr>
          <p:cNvPr id="4" name="Picture 1" descr="C:\Users\Dr. Jamie Pleasant\AppData\Local\Microsoft\Windows\Temporary Internet Files\Content.IE5\AJ17EEPP\MCj0332680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10200" y="3505200"/>
            <a:ext cx="2590799" cy="2514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 of Ratio/Semantic Differential</a:t>
            </a:r>
            <a:br>
              <a:rPr lang="en-US" dirty="0" smtClean="0"/>
            </a:br>
            <a:r>
              <a:rPr lang="en-US" dirty="0" smtClean="0"/>
              <a:t>If -3 to +3 is used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3">
              <a:buFontTx/>
              <a:buNone/>
            </a:pPr>
            <a:r>
              <a:rPr lang="en-US" dirty="0" smtClean="0">
                <a:solidFill>
                  <a:srgbClr val="000000"/>
                </a:solidFill>
                <a:cs typeface="Arial" charset="0"/>
              </a:rPr>
              <a:t>SEARS IS:</a:t>
            </a:r>
          </a:p>
          <a:p>
            <a:pPr lvl="3">
              <a:buFontTx/>
              <a:buNone/>
            </a:pPr>
            <a:r>
              <a:rPr lang="en-US" dirty="0" smtClean="0">
                <a:solidFill>
                  <a:srgbClr val="000000"/>
                </a:solidFill>
                <a:cs typeface="Arial" charset="0"/>
              </a:rPr>
              <a:t>Powerful 	--:--:--:--:-X-:--:--: Weak</a:t>
            </a:r>
          </a:p>
          <a:p>
            <a:pPr lvl="3">
              <a:buFontTx/>
              <a:buNone/>
            </a:pPr>
            <a:r>
              <a:rPr lang="en-US" dirty="0" smtClean="0">
                <a:solidFill>
                  <a:srgbClr val="000000"/>
                </a:solidFill>
                <a:cs typeface="Arial" charset="0"/>
              </a:rPr>
              <a:t>Unreliable 	--:--:--:--:--:-X-:--: Reliable</a:t>
            </a:r>
          </a:p>
          <a:p>
            <a:pPr lvl="3">
              <a:buFontTx/>
              <a:buNone/>
            </a:pPr>
            <a:r>
              <a:rPr lang="en-US" dirty="0" smtClean="0">
                <a:solidFill>
                  <a:srgbClr val="000000"/>
                </a:solidFill>
                <a:cs typeface="Arial" charset="0"/>
              </a:rPr>
              <a:t>Modern 	--:--:--:--:--:--:-X-: Old-fashioned</a:t>
            </a:r>
          </a:p>
          <a:p>
            <a:endParaRPr lang="en-US" dirty="0"/>
          </a:p>
        </p:txBody>
      </p:sp>
      <p:pic>
        <p:nvPicPr>
          <p:cNvPr id="4" name="Picture 1" descr="C:\Users\Dr. Jamie Pleasant\AppData\Local\Microsoft\Windows\Temporary Internet Files\Content.IE5\AJ17EEPP\MCj0332680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48400" y="3810000"/>
            <a:ext cx="2590799" cy="2514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The Hierarchy of Measurement Levels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i="1" dirty="0" smtClean="0"/>
              <a:t>Nominal (Attributes are only named; weakest measure)</a:t>
            </a:r>
          </a:p>
          <a:p>
            <a:r>
              <a:rPr lang="en-US" b="1" i="1" dirty="0" smtClean="0"/>
              <a:t>Ordinal (Attributes can be ordered)</a:t>
            </a:r>
          </a:p>
          <a:p>
            <a:r>
              <a:rPr lang="en-US" b="1" i="1" dirty="0" smtClean="0"/>
              <a:t>Interval  (Distance is meaningful)</a:t>
            </a:r>
            <a:endParaRPr lang="en-US" b="1" i="1" dirty="0"/>
          </a:p>
          <a:p>
            <a:r>
              <a:rPr lang="en-US" b="1" i="1" dirty="0" smtClean="0"/>
              <a:t>Ratio (Absolute zero point)</a:t>
            </a:r>
          </a:p>
          <a:p>
            <a:endParaRPr lang="en-US" dirty="0"/>
          </a:p>
        </p:txBody>
      </p:sp>
      <p:pic>
        <p:nvPicPr>
          <p:cNvPr id="4" name="Picture 1" descr="C:\Users\Dr. Jamie Pleasant\AppData\Local\Microsoft\Windows\Temporary Internet Files\Content.IE5\AJ17EEPP\MCj0332680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4114800"/>
            <a:ext cx="2590799" cy="2514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-457200" y="914400"/>
            <a:ext cx="228600" cy="228600"/>
          </a:xfrm>
        </p:spPr>
        <p:txBody>
          <a:bodyPr/>
          <a:lstStyle/>
          <a:p>
            <a:r>
              <a:rPr lang="en-US" sz="100" dirty="0" smtClean="0">
                <a:solidFill>
                  <a:schemeClr val="bg2"/>
                </a:solidFill>
              </a:rPr>
              <a:t>Table 9.2 Illustration of Primary Scales of Measurement</a:t>
            </a:r>
            <a:r>
              <a:rPr lang="en-US" sz="100" dirty="0" smtClean="0">
                <a:solidFill>
                  <a:schemeClr val="bg1"/>
                </a:solidFill>
              </a:rPr>
              <a:t> 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685800" y="266700"/>
          <a:ext cx="7772400" cy="6324600"/>
        </p:xfrm>
        <a:graphic>
          <a:graphicData uri="http://schemas.openxmlformats.org/presentationml/2006/ole">
            <p:oleObj spid="_x0000_s1026" name="Document" r:id="rId3" imgW="6272694" imgH="5026523" progId="Word.Document.8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Measures of central tendency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Mean- </a:t>
            </a:r>
            <a:r>
              <a:rPr lang="en-US" dirty="0" smtClean="0"/>
              <a:t>average of data values</a:t>
            </a:r>
          </a:p>
          <a:p>
            <a:pPr>
              <a:buNone/>
            </a:pPr>
            <a:endParaRPr lang="en-US" dirty="0"/>
          </a:p>
          <a:p>
            <a:r>
              <a:rPr lang="en-US" dirty="0" smtClean="0">
                <a:solidFill>
                  <a:srgbClr val="FF0000"/>
                </a:solidFill>
              </a:rPr>
              <a:t>Median-</a:t>
            </a:r>
            <a:r>
              <a:rPr lang="en-US" dirty="0" smtClean="0"/>
              <a:t>middle observation of data where 50% of data lies above and below it</a:t>
            </a:r>
          </a:p>
          <a:p>
            <a:pPr>
              <a:buNone/>
            </a:pPr>
            <a:endParaRPr lang="en-US" dirty="0"/>
          </a:p>
          <a:p>
            <a:r>
              <a:rPr lang="en-US" dirty="0" smtClean="0">
                <a:solidFill>
                  <a:srgbClr val="FF0000"/>
                </a:solidFill>
              </a:rPr>
              <a:t>Mode-</a:t>
            </a:r>
            <a:r>
              <a:rPr lang="en-US" dirty="0" smtClean="0"/>
              <a:t> most occurring value</a:t>
            </a:r>
            <a:endParaRPr lang="en-US" dirty="0"/>
          </a:p>
        </p:txBody>
      </p:sp>
      <p:pic>
        <p:nvPicPr>
          <p:cNvPr id="4" name="Picture 1" descr="C:\Users\Dr. Jamie Pleasant\AppData\Local\Microsoft\Windows\Temporary Internet Files\Content.IE5\AJ17EEPP\MCj0332680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0" y="4114800"/>
            <a:ext cx="2590799" cy="2514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Statistics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Stat- state</a:t>
            </a:r>
          </a:p>
          <a:p>
            <a:r>
              <a:rPr lang="en-US" dirty="0" smtClean="0"/>
              <a:t>ics-  facts, principles, science, matters relating to or having something to do with</a:t>
            </a:r>
          </a:p>
          <a:p>
            <a:r>
              <a:rPr lang="en-US" dirty="0" smtClean="0"/>
              <a:t>1770 (German/Latin) numerical facts or data collected and classified; the condition or the state of a community; state affairs</a:t>
            </a:r>
          </a:p>
          <a:p>
            <a:r>
              <a:rPr lang="en-US" dirty="0" smtClean="0"/>
              <a:t>Medical statistics (1829)</a:t>
            </a:r>
            <a:endParaRPr lang="en-US" dirty="0"/>
          </a:p>
        </p:txBody>
      </p:sp>
      <p:pic>
        <p:nvPicPr>
          <p:cNvPr id="4" name="Picture 1" descr="C:\Users\Dr. Jamie Pleasant\AppData\Local\Microsoft\Windows\Temporary Internet Files\Content.IE5\AJ17EEPP\MCj0332680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29400" y="4648200"/>
            <a:ext cx="2209799" cy="1981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Which should I be using?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b="1" dirty="0"/>
          </a:p>
          <a:p>
            <a:r>
              <a:rPr lang="en-US" dirty="0" smtClean="0"/>
              <a:t> </a:t>
            </a:r>
            <a:r>
              <a:rPr lang="en-US" dirty="0"/>
              <a:t>scale of measurement dictates measure of</a:t>
            </a:r>
          </a:p>
          <a:p>
            <a:pPr>
              <a:buNone/>
            </a:pPr>
            <a:r>
              <a:rPr lang="en-US" dirty="0" smtClean="0"/>
              <a:t>	central </a:t>
            </a:r>
            <a:r>
              <a:rPr lang="en-US" dirty="0"/>
              <a:t>tendency</a:t>
            </a:r>
          </a:p>
          <a:p>
            <a:r>
              <a:rPr lang="en-US" u="sng" dirty="0" smtClean="0">
                <a:solidFill>
                  <a:srgbClr val="FF0000"/>
                </a:solidFill>
              </a:rPr>
              <a:t>mean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/>
              <a:t>with interval/ratio level data, not</a:t>
            </a:r>
          </a:p>
          <a:p>
            <a:pPr>
              <a:buNone/>
            </a:pPr>
            <a:r>
              <a:rPr lang="en-US" dirty="0" smtClean="0"/>
              <a:t>    ordinal/nominal</a:t>
            </a:r>
            <a:r>
              <a:rPr lang="en-US" dirty="0"/>
              <a:t>.</a:t>
            </a:r>
          </a:p>
          <a:p>
            <a:r>
              <a:rPr lang="en-US" u="sng" dirty="0" smtClean="0">
                <a:solidFill>
                  <a:srgbClr val="FF0000"/>
                </a:solidFill>
              </a:rPr>
              <a:t>median</a:t>
            </a:r>
            <a:r>
              <a:rPr lang="en-US" dirty="0" smtClean="0"/>
              <a:t> </a:t>
            </a:r>
            <a:r>
              <a:rPr lang="en-US" dirty="0"/>
              <a:t>with ordinal or higher, not nominal.</a:t>
            </a:r>
          </a:p>
          <a:p>
            <a:r>
              <a:rPr lang="en-US" u="sng" dirty="0" smtClean="0"/>
              <a:t> </a:t>
            </a:r>
            <a:r>
              <a:rPr lang="en-US" u="sng" dirty="0">
                <a:solidFill>
                  <a:srgbClr val="FF0000"/>
                </a:solidFill>
              </a:rPr>
              <a:t>mode</a:t>
            </a:r>
            <a:r>
              <a:rPr lang="en-US" dirty="0"/>
              <a:t> with any </a:t>
            </a:r>
            <a:r>
              <a:rPr lang="en-US" dirty="0" smtClean="0"/>
              <a:t>level  esp. sex, categorical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Mean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MEAN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Use the mean to describe the middle of a set of data that </a:t>
            </a:r>
            <a:r>
              <a:rPr lang="en-US" i="1" dirty="0" smtClean="0"/>
              <a:t>does not</a:t>
            </a:r>
            <a:r>
              <a:rPr lang="en-US" dirty="0" smtClean="0"/>
              <a:t> have an outlier. </a:t>
            </a:r>
          </a:p>
          <a:p>
            <a:r>
              <a:rPr lang="en-US" b="1" dirty="0" smtClean="0"/>
              <a:t>Advantages:</a:t>
            </a:r>
            <a:br>
              <a:rPr lang="en-US" b="1" dirty="0" smtClean="0"/>
            </a:br>
            <a:r>
              <a:rPr lang="en-US" b="1" dirty="0" smtClean="0"/>
              <a:t>   •  </a:t>
            </a:r>
            <a:r>
              <a:rPr lang="en-US" dirty="0" smtClean="0"/>
              <a:t>Most popular measure in fields such as 	business, engineering and computer science.</a:t>
            </a:r>
            <a:br>
              <a:rPr lang="en-US" dirty="0" smtClean="0"/>
            </a:br>
            <a:r>
              <a:rPr lang="en-US" dirty="0" smtClean="0"/>
              <a:t>   •  It is unique - there is only one answer.</a:t>
            </a:r>
            <a:br>
              <a:rPr lang="en-US" dirty="0" smtClean="0"/>
            </a:br>
            <a:r>
              <a:rPr lang="en-US" dirty="0" smtClean="0"/>
              <a:t>   •  Useful when comparing sets of data.</a:t>
            </a:r>
            <a:r>
              <a:rPr lang="en-US" b="1" dirty="0" smtClean="0"/>
              <a:t> Disadvantages:</a:t>
            </a:r>
            <a:br>
              <a:rPr lang="en-US" b="1" dirty="0" smtClean="0"/>
            </a:br>
            <a:r>
              <a:rPr lang="en-US" b="1" dirty="0" smtClean="0"/>
              <a:t>   •  Affected by extreme values (outliers)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Median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MEDIAN</a:t>
            </a:r>
            <a:br>
              <a:rPr lang="en-US" b="1" dirty="0" smtClean="0"/>
            </a:br>
            <a:r>
              <a:rPr lang="en-US" dirty="0" smtClean="0"/>
              <a:t>Use the median to describe the middle of a set of data that </a:t>
            </a:r>
            <a:r>
              <a:rPr lang="en-US" i="1" dirty="0" smtClean="0"/>
              <a:t>does</a:t>
            </a:r>
            <a:r>
              <a:rPr lang="en-US" dirty="0" smtClean="0"/>
              <a:t> have an outlier. </a:t>
            </a:r>
          </a:p>
          <a:p>
            <a:r>
              <a:rPr lang="en-US" b="1" dirty="0" smtClean="0"/>
              <a:t>Advantages:</a:t>
            </a:r>
            <a:br>
              <a:rPr lang="en-US" b="1" dirty="0" smtClean="0"/>
            </a:br>
            <a:r>
              <a:rPr lang="en-US" b="1" dirty="0" smtClean="0"/>
              <a:t>   •  </a:t>
            </a:r>
            <a:r>
              <a:rPr lang="en-US" dirty="0" smtClean="0"/>
              <a:t>Extreme values (outliers) do not affect the 	median as strongly as they do the mean.</a:t>
            </a:r>
            <a:br>
              <a:rPr lang="en-US" dirty="0" smtClean="0"/>
            </a:br>
            <a:r>
              <a:rPr lang="en-US" dirty="0" smtClean="0"/>
              <a:t>   •  Useful when comparing sets of data.</a:t>
            </a:r>
            <a:br>
              <a:rPr lang="en-US" dirty="0" smtClean="0"/>
            </a:br>
            <a:r>
              <a:rPr lang="en-US" dirty="0" smtClean="0"/>
              <a:t>   •  It is unique - there is only one answer.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Disadvantages:</a:t>
            </a:r>
            <a:br>
              <a:rPr lang="en-US" b="1" dirty="0" smtClean="0"/>
            </a:br>
            <a:r>
              <a:rPr lang="en-US" b="1" dirty="0" smtClean="0"/>
              <a:t>   •  </a:t>
            </a:r>
            <a:r>
              <a:rPr lang="en-US" dirty="0" smtClean="0"/>
              <a:t>Not as popular as mean.</a:t>
            </a:r>
            <a:endParaRPr lang="en-US" dirty="0"/>
          </a:p>
        </p:txBody>
      </p:sp>
      <p:pic>
        <p:nvPicPr>
          <p:cNvPr id="4" name="Picture 1" descr="C:\Users\Dr. Jamie Pleasant\AppData\Local\Microsoft\Windows\Temporary Internet Files\Content.IE5\AJ17EEPP\MCj0332680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29400" y="4953000"/>
            <a:ext cx="2209799" cy="1676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MODE</a:t>
            </a:r>
            <a:br>
              <a:rPr lang="en-US" b="1" dirty="0" smtClean="0"/>
            </a:br>
            <a:r>
              <a:rPr lang="en-US" dirty="0" smtClean="0"/>
              <a:t>Use the mode when the data is non-numeric or when asked to choose the most popular item. </a:t>
            </a:r>
          </a:p>
          <a:p>
            <a:r>
              <a:rPr lang="en-US" b="1" dirty="0" smtClean="0"/>
              <a:t>Advantages:</a:t>
            </a:r>
            <a:br>
              <a:rPr lang="en-US" b="1" dirty="0" smtClean="0"/>
            </a:br>
            <a:r>
              <a:rPr lang="en-US" b="1" dirty="0" smtClean="0"/>
              <a:t>   •  </a:t>
            </a:r>
            <a:r>
              <a:rPr lang="en-US" dirty="0" smtClean="0"/>
              <a:t>Extreme values (outliers) do not affect the mode.</a:t>
            </a:r>
            <a:r>
              <a:rPr lang="en-US" b="1" dirty="0" smtClean="0"/>
              <a:t> Disadvantages:</a:t>
            </a:r>
            <a:br>
              <a:rPr lang="en-US" b="1" dirty="0" smtClean="0"/>
            </a:br>
            <a:r>
              <a:rPr lang="en-US" b="1" dirty="0" smtClean="0"/>
              <a:t>   •  Not as popular as mean and median.</a:t>
            </a:r>
            <a:br>
              <a:rPr lang="en-US" b="1" dirty="0" smtClean="0"/>
            </a:br>
            <a:r>
              <a:rPr lang="en-US" b="1" dirty="0" smtClean="0"/>
              <a:t>   •  Not necessarily unique - may be more than one 	answer</a:t>
            </a:r>
            <a:br>
              <a:rPr lang="en-US" b="1" dirty="0" smtClean="0"/>
            </a:br>
            <a:r>
              <a:rPr lang="en-US" b="1" dirty="0" smtClean="0"/>
              <a:t>   •  When no values repeat in the data set, the mode 	is every value and is useless.</a:t>
            </a:r>
            <a:br>
              <a:rPr lang="en-US" b="1" dirty="0" smtClean="0"/>
            </a:br>
            <a:r>
              <a:rPr lang="en-US" b="1" dirty="0" smtClean="0"/>
              <a:t>   •  When there is more than one mode, it is difficult 	to interpret and/or compare.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Contemporary Meaning of Stats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mathematics of the collection,</a:t>
            </a:r>
          </a:p>
          <a:p>
            <a:pPr>
              <a:buNone/>
            </a:pPr>
            <a:r>
              <a:rPr lang="en-US" dirty="0" smtClean="0"/>
              <a:t>	organization</a:t>
            </a:r>
            <a:r>
              <a:rPr lang="en-US" dirty="0"/>
              <a:t>, and interpretation of numerical</a:t>
            </a:r>
          </a:p>
          <a:p>
            <a:pPr>
              <a:buNone/>
            </a:pPr>
            <a:r>
              <a:rPr lang="en-US" dirty="0" smtClean="0"/>
              <a:t>	data</a:t>
            </a:r>
            <a:r>
              <a:rPr lang="en-US" dirty="0"/>
              <a:t>, especially the analysis of population</a:t>
            </a:r>
          </a:p>
          <a:p>
            <a:pPr>
              <a:buNone/>
            </a:pPr>
            <a:r>
              <a:rPr lang="en-US" dirty="0" smtClean="0"/>
              <a:t>	characteristics </a:t>
            </a:r>
            <a:r>
              <a:rPr lang="en-US" dirty="0"/>
              <a:t>by </a:t>
            </a:r>
            <a:r>
              <a:rPr lang="en-US" dirty="0" smtClean="0"/>
              <a:t>inference</a:t>
            </a:r>
            <a:r>
              <a:rPr lang="en-US" dirty="0" smtClean="0">
                <a:solidFill>
                  <a:srgbClr val="FF0000"/>
                </a:solidFill>
              </a:rPr>
              <a:t> (to derive by reasoning; conclude or judge from premises or evidence)</a:t>
            </a:r>
            <a:r>
              <a:rPr lang="en-US" dirty="0" smtClean="0"/>
              <a:t> </a:t>
            </a:r>
            <a:r>
              <a:rPr lang="en-US" dirty="0"/>
              <a:t>from sampling.</a:t>
            </a:r>
          </a:p>
        </p:txBody>
      </p:sp>
      <p:pic>
        <p:nvPicPr>
          <p:cNvPr id="4" name="Picture 1" descr="C:\Users\Dr. Jamie Pleasant\AppData\Local\Microsoft\Windows\Temporary Internet Files\Content.IE5\AJ17EEPP\MCj0332680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48400" y="4419600"/>
            <a:ext cx="2590799" cy="2209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Levels of Measurement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Nominal</a:t>
            </a:r>
          </a:p>
          <a:p>
            <a:r>
              <a:rPr lang="en-US" dirty="0" smtClean="0"/>
              <a:t>Ordinal</a:t>
            </a:r>
            <a:endParaRPr lang="en-US" dirty="0"/>
          </a:p>
          <a:p>
            <a:r>
              <a:rPr lang="en-US" dirty="0" smtClean="0"/>
              <a:t>Interval</a:t>
            </a:r>
            <a:endParaRPr lang="en-US" dirty="0"/>
          </a:p>
          <a:p>
            <a:r>
              <a:rPr lang="en-US" dirty="0" smtClean="0"/>
              <a:t>Ratio</a:t>
            </a:r>
            <a:endParaRPr lang="en-US" dirty="0"/>
          </a:p>
        </p:txBody>
      </p:sp>
      <p:pic>
        <p:nvPicPr>
          <p:cNvPr id="4" name="Picture 1" descr="C:\Users\Dr. Jamie Pleasant\AppData\Local\Microsoft\Windows\Temporary Internet Files\Content.IE5\AJ17EEPP\MCj0332680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0" y="3429000"/>
            <a:ext cx="2590799" cy="2514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Why is Level of Measurement</a:t>
            </a:r>
            <a:br>
              <a:rPr lang="en-US" b="1" dirty="0"/>
            </a:br>
            <a:r>
              <a:rPr lang="en-US" b="1" dirty="0"/>
              <a:t>Important?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helps you decide what statistical analysis is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appropriate </a:t>
            </a:r>
            <a:r>
              <a:rPr lang="en-US" dirty="0"/>
              <a:t>on the values that were</a:t>
            </a:r>
          </a:p>
          <a:p>
            <a:pPr>
              <a:buNone/>
            </a:pPr>
            <a:r>
              <a:rPr lang="en-US" dirty="0" smtClean="0"/>
              <a:t>	assigned</a:t>
            </a:r>
          </a:p>
          <a:p>
            <a:pPr>
              <a:buNone/>
            </a:pPr>
            <a:endParaRPr lang="en-US" dirty="0"/>
          </a:p>
          <a:p>
            <a:r>
              <a:rPr lang="en-US" dirty="0" smtClean="0"/>
              <a:t>helps </a:t>
            </a:r>
            <a:r>
              <a:rPr lang="en-US" dirty="0"/>
              <a:t>you decide how to interpret the data</a:t>
            </a:r>
          </a:p>
          <a:p>
            <a:pPr>
              <a:buNone/>
            </a:pPr>
            <a:r>
              <a:rPr lang="en-US" dirty="0" smtClean="0"/>
              <a:t>	from </a:t>
            </a:r>
            <a:r>
              <a:rPr lang="en-US" dirty="0"/>
              <a:t>that variable</a:t>
            </a:r>
          </a:p>
        </p:txBody>
      </p:sp>
      <p:pic>
        <p:nvPicPr>
          <p:cNvPr id="4" name="Picture 1" descr="C:\Users\Dr. Jamie Pleasant\AppData\Local\Microsoft\Windows\Temporary Internet Files\Content.IE5\AJ17EEPP\MCj0332680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48400" y="4572000"/>
            <a:ext cx="2590799" cy="1981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Nominal Measurement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values </a:t>
            </a:r>
            <a:r>
              <a:rPr lang="en-US" dirty="0" smtClean="0"/>
              <a:t>are just a “</a:t>
            </a:r>
            <a:r>
              <a:rPr lang="en-US" dirty="0"/>
              <a:t>name” </a:t>
            </a:r>
            <a:r>
              <a:rPr lang="en-US" dirty="0" smtClean="0"/>
              <a:t>used to describe or assigned to the attribute uniquely</a:t>
            </a:r>
            <a:endParaRPr lang="en-US" dirty="0"/>
          </a:p>
          <a:p>
            <a:r>
              <a:rPr lang="en-US" dirty="0" smtClean="0"/>
              <a:t>does </a:t>
            </a:r>
            <a:r>
              <a:rPr lang="en-US" dirty="0"/>
              <a:t>not imply any ordering of the cases</a:t>
            </a:r>
          </a:p>
          <a:p>
            <a:r>
              <a:rPr lang="en-US" dirty="0" smtClean="0"/>
              <a:t> </a:t>
            </a:r>
            <a:r>
              <a:rPr lang="en-US" dirty="0"/>
              <a:t>for example, jersey numbers in football</a:t>
            </a:r>
          </a:p>
          <a:p>
            <a:r>
              <a:rPr lang="en-US" dirty="0" smtClean="0"/>
              <a:t> </a:t>
            </a:r>
            <a:r>
              <a:rPr lang="en-US" dirty="0"/>
              <a:t>even though player 32 has a higher</a:t>
            </a:r>
          </a:p>
          <a:p>
            <a:pPr>
              <a:buNone/>
            </a:pPr>
            <a:r>
              <a:rPr lang="en-US" dirty="0" smtClean="0"/>
              <a:t>	number </a:t>
            </a:r>
            <a:r>
              <a:rPr lang="en-US" dirty="0"/>
              <a:t>than player 19, you can’t say</a:t>
            </a:r>
          </a:p>
          <a:p>
            <a:pPr>
              <a:buNone/>
            </a:pPr>
            <a:r>
              <a:rPr lang="en-US" dirty="0" smtClean="0"/>
              <a:t>	from </a:t>
            </a:r>
            <a:r>
              <a:rPr lang="en-US" dirty="0"/>
              <a:t>the data that he’s greater than or</a:t>
            </a:r>
          </a:p>
          <a:p>
            <a:pPr>
              <a:buNone/>
            </a:pPr>
            <a:r>
              <a:rPr lang="en-US" dirty="0" smtClean="0"/>
              <a:t>	more </a:t>
            </a:r>
            <a:r>
              <a:rPr lang="en-US" dirty="0"/>
              <a:t>than the </a:t>
            </a:r>
            <a:r>
              <a:rPr lang="en-US" dirty="0" smtClean="0"/>
              <a:t>other (gender, color, cars)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An example of a nominal scale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b="1" dirty="0" smtClean="0"/>
              <a:t>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Which of the following food items do you tend to buy at least once per month? (Please check)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Okra			_____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Palm Oil		_____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Milled Rice		_____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Peppers		_____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Prawns		_____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Pasteurized milk	_____</a:t>
            </a:r>
          </a:p>
          <a:p>
            <a:endParaRPr lang="en-US" dirty="0"/>
          </a:p>
        </p:txBody>
      </p:sp>
      <p:pic>
        <p:nvPicPr>
          <p:cNvPr id="4" name="Picture 1" descr="C:\Users\Dr. Jamie Pleasant\AppData\Local\Microsoft\Windows\Temporary Internet Files\Content.IE5\AJ17EEPP\MCj0332680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3733800"/>
            <a:ext cx="2590799" cy="2514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Ordinal 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Attributes can be rank ordered</a:t>
            </a:r>
          </a:p>
          <a:p>
            <a:r>
              <a:rPr lang="en-US" dirty="0" smtClean="0"/>
              <a:t>distances </a:t>
            </a:r>
            <a:r>
              <a:rPr lang="en-US" dirty="0"/>
              <a:t>between attributes do not</a:t>
            </a:r>
          </a:p>
          <a:p>
            <a:pPr>
              <a:buNone/>
            </a:pPr>
            <a:r>
              <a:rPr lang="en-US" dirty="0" smtClean="0"/>
              <a:t>	have </a:t>
            </a:r>
            <a:r>
              <a:rPr lang="en-US" dirty="0"/>
              <a:t>any meaning</a:t>
            </a:r>
          </a:p>
          <a:p>
            <a:r>
              <a:rPr lang="en-US" dirty="0" smtClean="0"/>
              <a:t>for </a:t>
            </a:r>
            <a:r>
              <a:rPr lang="en-US" dirty="0"/>
              <a:t>example, code Educational</a:t>
            </a:r>
          </a:p>
          <a:p>
            <a:r>
              <a:rPr lang="en-US" dirty="0"/>
              <a:t>Attainment as 0=less than H.S.; 1=some</a:t>
            </a:r>
          </a:p>
          <a:p>
            <a:pPr>
              <a:buNone/>
            </a:pPr>
            <a:r>
              <a:rPr lang="en-US" dirty="0" smtClean="0"/>
              <a:t>	H.S</a:t>
            </a:r>
            <a:r>
              <a:rPr lang="en-US" dirty="0"/>
              <a:t>.; 2=H.S. degree; 3=some college;</a:t>
            </a:r>
          </a:p>
          <a:p>
            <a:pPr>
              <a:buNone/>
            </a:pPr>
            <a:r>
              <a:rPr lang="en-US" dirty="0" smtClean="0"/>
              <a:t>	4=college </a:t>
            </a:r>
            <a:r>
              <a:rPr lang="en-US" dirty="0"/>
              <a:t>degree; 5=post college</a:t>
            </a:r>
          </a:p>
          <a:p>
            <a:r>
              <a:rPr lang="en-US" i="1" dirty="0" smtClean="0"/>
              <a:t> which place runner finished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1" descr="C:\Users\Dr. Jamie Pleasant\AppData\Local\Microsoft\Windows\Temporary Internet Files\Content.IE5\AJ17EEPP\MCj0332680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4200" y="4724400"/>
            <a:ext cx="2057399" cy="1828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Other Ordinal 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attributes can be rank ordered</a:t>
            </a:r>
          </a:p>
          <a:p>
            <a:r>
              <a:rPr lang="en-US" dirty="0" smtClean="0"/>
              <a:t>finishing </a:t>
            </a:r>
            <a:r>
              <a:rPr lang="en-US" dirty="0"/>
              <a:t>place in a </a:t>
            </a:r>
            <a:r>
              <a:rPr lang="en-US" dirty="0" smtClean="0"/>
              <a:t>race</a:t>
            </a:r>
          </a:p>
          <a:p>
            <a:r>
              <a:rPr lang="en-US" dirty="0" smtClean="0"/>
              <a:t>Percentiles (GMAT, SAT etc.)</a:t>
            </a:r>
            <a:endParaRPr lang="en-US" dirty="0"/>
          </a:p>
          <a:p>
            <a:r>
              <a:rPr lang="en-US" dirty="0" smtClean="0"/>
              <a:t>class </a:t>
            </a:r>
            <a:r>
              <a:rPr lang="en-US" dirty="0"/>
              <a:t>rank</a:t>
            </a:r>
          </a:p>
        </p:txBody>
      </p:sp>
      <p:pic>
        <p:nvPicPr>
          <p:cNvPr id="4" name="Picture 1" descr="C:\Users\Dr. Jamie Pleasant\AppData\Local\Microsoft\Windows\Temporary Internet Files\Content.IE5\AJ17EEPP\MCj0332680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0" y="3657600"/>
            <a:ext cx="2590799" cy="2514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370</Words>
  <Application>Microsoft Office PowerPoint</Application>
  <PresentationFormat>On-screen Show (4:3)</PresentationFormat>
  <Paragraphs>134</Paragraphs>
  <Slides>23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Office Theme</vt:lpstr>
      <vt:lpstr>Document</vt:lpstr>
      <vt:lpstr>Analytical Statistics</vt:lpstr>
      <vt:lpstr>History of Statistics</vt:lpstr>
      <vt:lpstr>Contemporary Meaning of Stats</vt:lpstr>
      <vt:lpstr>The Levels of Measurement</vt:lpstr>
      <vt:lpstr>Why is Level of Measurement Important?</vt:lpstr>
      <vt:lpstr>Nominal Measurement</vt:lpstr>
      <vt:lpstr>An example of a nominal scale</vt:lpstr>
      <vt:lpstr>Ordinal measures</vt:lpstr>
      <vt:lpstr>Other Ordinal Measures</vt:lpstr>
      <vt:lpstr>An example of an ordinal scale</vt:lpstr>
      <vt:lpstr>Interval Measurement</vt:lpstr>
      <vt:lpstr>Other Interval Measures</vt:lpstr>
      <vt:lpstr>An example of Likert Interval Scale When 1-5 is used</vt:lpstr>
      <vt:lpstr>Ratio Measurement</vt:lpstr>
      <vt:lpstr>Other Ratio Measures</vt:lpstr>
      <vt:lpstr>Example of Ratio/Semantic Differential If -3 to +3 is used</vt:lpstr>
      <vt:lpstr>The Hierarchy of Measurement Levels</vt:lpstr>
      <vt:lpstr>Table 9.2 Illustration of Primary Scales of Measurement </vt:lpstr>
      <vt:lpstr>Measures of central tendency</vt:lpstr>
      <vt:lpstr>Which should I be using?</vt:lpstr>
      <vt:lpstr>Mean Review</vt:lpstr>
      <vt:lpstr>Median Review</vt:lpstr>
      <vt:lpstr>Mode Review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Analytical Statistics</dc:title>
  <dc:creator>Dr. Jamie Pleasant</dc:creator>
  <cp:lastModifiedBy>Dr. Jamie Pleasant</cp:lastModifiedBy>
  <cp:revision>30</cp:revision>
  <dcterms:created xsi:type="dcterms:W3CDTF">2009-04-06T21:08:49Z</dcterms:created>
  <dcterms:modified xsi:type="dcterms:W3CDTF">2009-04-07T01:47:47Z</dcterms:modified>
</cp:coreProperties>
</file>