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8" r:id="rId3"/>
    <p:sldId id="259" r:id="rId4"/>
    <p:sldId id="257" r:id="rId5"/>
    <p:sldId id="260" r:id="rId6"/>
    <p:sldId id="280" r:id="rId7"/>
    <p:sldId id="299" r:id="rId8"/>
    <p:sldId id="275" r:id="rId9"/>
    <p:sldId id="301" r:id="rId10"/>
    <p:sldId id="323" r:id="rId11"/>
    <p:sldId id="302" r:id="rId12"/>
    <p:sldId id="328" r:id="rId13"/>
    <p:sldId id="324" r:id="rId14"/>
    <p:sldId id="322" r:id="rId15"/>
    <p:sldId id="307" r:id="rId16"/>
    <p:sldId id="308" r:id="rId17"/>
    <p:sldId id="309" r:id="rId18"/>
    <p:sldId id="305" r:id="rId19"/>
    <p:sldId id="310" r:id="rId20"/>
    <p:sldId id="329" r:id="rId21"/>
    <p:sldId id="306" r:id="rId22"/>
    <p:sldId id="311" r:id="rId23"/>
    <p:sldId id="313" r:id="rId24"/>
    <p:sldId id="314" r:id="rId25"/>
    <p:sldId id="315" r:id="rId26"/>
    <p:sldId id="316" r:id="rId27"/>
    <p:sldId id="317" r:id="rId28"/>
    <p:sldId id="330" r:id="rId29"/>
    <p:sldId id="319" r:id="rId30"/>
    <p:sldId id="320" r:id="rId31"/>
    <p:sldId id="321" r:id="rId32"/>
  </p:sldIdLst>
  <p:sldSz cx="9144000" cy="6858000" type="screen4x3"/>
  <p:notesSz cx="6858000" cy="9144000"/>
  <p:defaultTextStyle>
    <a:defPPr>
      <a:defRPr lang="en-US"/>
    </a:defPPr>
    <a:lvl1pPr algn="l" rtl="0" fontAlgn="base">
      <a:lnSpc>
        <a:spcPct val="90000"/>
      </a:lnSpc>
      <a:spcBef>
        <a:spcPct val="20000"/>
      </a:spcBef>
      <a:spcAft>
        <a:spcPct val="0"/>
      </a:spcAft>
      <a:defRPr sz="2800" kern="1200">
        <a:solidFill>
          <a:schemeClr val="tx1"/>
        </a:solidFill>
        <a:latin typeface="Arial" charset="0"/>
        <a:ea typeface="+mn-ea"/>
        <a:cs typeface="+mn-cs"/>
      </a:defRPr>
    </a:lvl1pPr>
    <a:lvl2pPr marL="457200" algn="l" rtl="0" fontAlgn="base">
      <a:lnSpc>
        <a:spcPct val="90000"/>
      </a:lnSpc>
      <a:spcBef>
        <a:spcPct val="20000"/>
      </a:spcBef>
      <a:spcAft>
        <a:spcPct val="0"/>
      </a:spcAft>
      <a:defRPr sz="2800" kern="1200">
        <a:solidFill>
          <a:schemeClr val="tx1"/>
        </a:solidFill>
        <a:latin typeface="Arial" charset="0"/>
        <a:ea typeface="+mn-ea"/>
        <a:cs typeface="+mn-cs"/>
      </a:defRPr>
    </a:lvl2pPr>
    <a:lvl3pPr marL="914400" algn="l" rtl="0" fontAlgn="base">
      <a:lnSpc>
        <a:spcPct val="90000"/>
      </a:lnSpc>
      <a:spcBef>
        <a:spcPct val="20000"/>
      </a:spcBef>
      <a:spcAft>
        <a:spcPct val="0"/>
      </a:spcAft>
      <a:defRPr sz="2800" kern="1200">
        <a:solidFill>
          <a:schemeClr val="tx1"/>
        </a:solidFill>
        <a:latin typeface="Arial" charset="0"/>
        <a:ea typeface="+mn-ea"/>
        <a:cs typeface="+mn-cs"/>
      </a:defRPr>
    </a:lvl3pPr>
    <a:lvl4pPr marL="1371600" algn="l" rtl="0" fontAlgn="base">
      <a:lnSpc>
        <a:spcPct val="90000"/>
      </a:lnSpc>
      <a:spcBef>
        <a:spcPct val="20000"/>
      </a:spcBef>
      <a:spcAft>
        <a:spcPct val="0"/>
      </a:spcAft>
      <a:defRPr sz="2800" kern="1200">
        <a:solidFill>
          <a:schemeClr val="tx1"/>
        </a:solidFill>
        <a:latin typeface="Arial" charset="0"/>
        <a:ea typeface="+mn-ea"/>
        <a:cs typeface="+mn-cs"/>
      </a:defRPr>
    </a:lvl4pPr>
    <a:lvl5pPr marL="1828800" algn="l" rtl="0" fontAlgn="base">
      <a:lnSpc>
        <a:spcPct val="90000"/>
      </a:lnSpc>
      <a:spcBef>
        <a:spcPct val="2000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868"/>
    <a:srgbClr val="000000"/>
    <a:srgbClr val="8A5F00"/>
    <a:srgbClr val="CC0000"/>
    <a:srgbClr val="FFEFD2"/>
    <a:srgbClr val="FFF9EF"/>
    <a:srgbClr val="FFB61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50" d="100"/>
          <a:sy n="50" d="100"/>
        </p:scale>
        <p:origin x="-494" y="-110"/>
      </p:cViewPr>
      <p:guideLst>
        <p:guide orient="horz" pos="41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77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atin typeface="Times New Roman" charset="0"/>
              </a:defRPr>
            </a:lvl1pPr>
          </a:lstStyle>
          <a:p>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Times New Roman" charset="0"/>
              </a:defRPr>
            </a:lvl1pPr>
          </a:lstStyle>
          <a:p>
            <a:endParaRPr lang="en-US"/>
          </a:p>
        </p:txBody>
      </p:sp>
      <p:sp>
        <p:nvSpPr>
          <p:cNvPr id="26628" name="Rectangle 4"/>
          <p:cNvSpPr>
            <a:spLocks noChangeArrowheads="1" noTextEdit="1"/>
          </p:cNvSpPr>
          <p:nvPr>
            <p:ph type="sldImg" idx="2"/>
          </p:nvPr>
        </p:nvSpPr>
        <p:spPr bwMode="auto">
          <a:xfrm>
            <a:off x="685800" y="685800"/>
            <a:ext cx="2286000" cy="17145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09600" y="2590800"/>
            <a:ext cx="5562600" cy="609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atin typeface="Times New Roman" charset="0"/>
              </a:defRPr>
            </a:lvl1pPr>
          </a:lstStyle>
          <a:p>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Times New Roman" charset="0"/>
              </a:defRPr>
            </a:lvl1pPr>
          </a:lstStyle>
          <a:p>
            <a:fld id="{13904BB7-8D50-40B2-A7C4-498C7D2664E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Times New Roman" charset="0"/>
        <a:ea typeface="+mn-ea"/>
        <a:cs typeface="+mn-cs"/>
      </a:defRPr>
    </a:lvl1pPr>
    <a:lvl2pPr marL="285750" indent="-114300" algn="l" rtl="0" fontAlgn="base">
      <a:spcBef>
        <a:spcPct val="30000"/>
      </a:spcBef>
      <a:spcAft>
        <a:spcPct val="0"/>
      </a:spcAft>
      <a:buChar char="•"/>
      <a:defRPr sz="1400" kern="1200">
        <a:solidFill>
          <a:schemeClr val="tx1"/>
        </a:solidFill>
        <a:latin typeface="Times New Roman" charset="0"/>
        <a:ea typeface="+mn-ea"/>
        <a:cs typeface="+mn-cs"/>
      </a:defRPr>
    </a:lvl2pPr>
    <a:lvl3pPr marL="514350" indent="-114300" algn="l" rtl="0" fontAlgn="base">
      <a:spcBef>
        <a:spcPct val="30000"/>
      </a:spcBef>
      <a:spcAft>
        <a:spcPct val="0"/>
      </a:spcAft>
      <a:buChar char="•"/>
      <a:defRPr sz="1400" kern="1200">
        <a:solidFill>
          <a:schemeClr val="tx1"/>
        </a:solidFill>
        <a:latin typeface="Times New Roman" charset="0"/>
        <a:ea typeface="+mn-ea"/>
        <a:cs typeface="+mn-cs"/>
      </a:defRPr>
    </a:lvl3pPr>
    <a:lvl4pPr marL="742950" indent="-114300" algn="l" rtl="0" fontAlgn="base">
      <a:spcBef>
        <a:spcPct val="30000"/>
      </a:spcBef>
      <a:spcAft>
        <a:spcPct val="0"/>
      </a:spcAft>
      <a:buChar char="•"/>
      <a:defRPr sz="1400" kern="1200">
        <a:solidFill>
          <a:schemeClr val="tx1"/>
        </a:solidFill>
        <a:latin typeface="Times New Roman" charset="0"/>
        <a:ea typeface="+mn-ea"/>
        <a:cs typeface="+mn-cs"/>
      </a:defRPr>
    </a:lvl4pPr>
    <a:lvl5pPr marL="971550" indent="-114300" algn="l" rtl="0" fontAlgn="base">
      <a:spcBef>
        <a:spcPct val="30000"/>
      </a:spcBef>
      <a:spcAft>
        <a:spcPct val="0"/>
      </a:spcAft>
      <a:buChar char="•"/>
      <a:defRPr sz="14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5622C9-2FBA-4A0D-BBAC-3275903AC507}" type="slidenum">
              <a:rPr lang="en-US"/>
              <a:pPr/>
              <a:t>1</a:t>
            </a:fld>
            <a:endParaRPr lang="en-US"/>
          </a:p>
        </p:txBody>
      </p:sp>
      <p:sp>
        <p:nvSpPr>
          <p:cNvPr id="28674" name="Rectangle 2"/>
          <p:cNvSpPr>
            <a:spLocks noChangeArrowheads="1" noTextEdit="1"/>
          </p:cNvSpPr>
          <p:nvPr>
            <p:ph type="sldImg"/>
          </p:nvPr>
        </p:nvSpPr>
        <p:spPr>
          <a:xfrm>
            <a:off x="1143000" y="3581400"/>
            <a:ext cx="4572000" cy="3429000"/>
          </a:xfrm>
          <a:ln/>
        </p:spPr>
      </p:sp>
      <p:sp>
        <p:nvSpPr>
          <p:cNvPr id="28675" name="Rectangle 3"/>
          <p:cNvSpPr>
            <a:spLocks noGrp="1" noChangeArrowheads="1"/>
          </p:cNvSpPr>
          <p:nvPr>
            <p:ph type="body" idx="1"/>
          </p:nvPr>
        </p:nvSpPr>
        <p:spPr>
          <a:xfrm>
            <a:off x="914400" y="1447800"/>
            <a:ext cx="5029200" cy="1981200"/>
          </a:xfrm>
        </p:spPr>
        <p:txBody>
          <a:bodyPr/>
          <a:lstStyle/>
          <a:p>
            <a:pPr algn="ctr">
              <a:spcBef>
                <a:spcPct val="50000"/>
              </a:spcBef>
            </a:pPr>
            <a:r>
              <a:rPr lang="en-US" sz="3600" b="1">
                <a:effectLst>
                  <a:outerShdw blurRad="38100" dist="38100" dir="2700000" algn="tl">
                    <a:srgbClr val="C0C0C0"/>
                  </a:outerShdw>
                </a:effectLst>
                <a:latin typeface="Arial" charset="0"/>
              </a:rPr>
              <a:t>Chapter 1</a:t>
            </a:r>
          </a:p>
          <a:p>
            <a:pPr algn="ctr">
              <a:spcBef>
                <a:spcPct val="50000"/>
              </a:spcBef>
            </a:pPr>
            <a:r>
              <a:rPr lang="en-US" sz="2800">
                <a:effectLst>
                  <a:outerShdw blurRad="38100" dist="38100" dir="2700000" algn="tl">
                    <a:srgbClr val="C0C0C0"/>
                  </a:outerShdw>
                </a:effectLst>
                <a:latin typeface="Arial" charset="0"/>
              </a:rPr>
              <a:t>Using Advertising and Promotion to Build Brands</a:t>
            </a:r>
          </a:p>
          <a:p>
            <a:endParaRPr lang="en-US"/>
          </a:p>
        </p:txBody>
      </p:sp>
      <p:sp>
        <p:nvSpPr>
          <p:cNvPr id="28676" name="Text Box 4"/>
          <p:cNvSpPr txBox="1">
            <a:spLocks noChangeArrowheads="1"/>
          </p:cNvSpPr>
          <p:nvPr/>
        </p:nvSpPr>
        <p:spPr bwMode="auto">
          <a:xfrm>
            <a:off x="685800" y="8458200"/>
            <a:ext cx="5486400" cy="260350"/>
          </a:xfrm>
          <a:prstGeom prst="rect">
            <a:avLst/>
          </a:prstGeom>
          <a:noFill/>
          <a:ln w="38100">
            <a:noFill/>
            <a:miter lim="800000"/>
            <a:headEnd/>
            <a:tailEnd/>
          </a:ln>
          <a:effectLst/>
        </p:spPr>
        <p:txBody>
          <a:bodyPr>
            <a:spAutoFit/>
          </a:bodyPr>
          <a:lstStyle/>
          <a:p>
            <a:pPr algn="ctr">
              <a:lnSpc>
                <a:spcPct val="100000"/>
              </a:lnSpc>
              <a:spcBef>
                <a:spcPct val="50000"/>
              </a:spcBef>
            </a:pPr>
            <a:r>
              <a:rPr lang="en-US" sz="1100">
                <a:latin typeface="Times New Roman" charset="0"/>
              </a:rPr>
              <a:t>For use only with Duncan texts. © 2005 McGraw-Hill Companies, Inc. McGraw-Hill/Irwin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6A404-8B31-41FD-94DB-D50290E87ECE}" type="slidenum">
              <a:rPr lang="en-US"/>
              <a:pPr/>
              <a:t>2</a:t>
            </a:fld>
            <a:endParaRPr lang="en-US"/>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36382-72A8-41FA-B224-FD72CA927110}" type="slidenum">
              <a:rPr lang="en-US"/>
              <a:pPr/>
              <a:t>3</a:t>
            </a:fld>
            <a:endParaRPr lang="en-US"/>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40294A-1509-4A8D-93BB-37A208E9CD8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424829-2F25-4030-85A5-89AFA616EAE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15900"/>
            <a:ext cx="20955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215900"/>
            <a:ext cx="61341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11FABC-8A3C-4BB2-870E-5E46F4977C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0FD0E9-1BD4-4C6A-879F-478A17E1CA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457AB8-7837-4C85-8C3B-25D6E75C03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8EEB32-384A-479D-8059-3143E838AB1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28CD967-51C4-4258-A414-74487A4428B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4D1876-8888-47B1-AB83-6723ABC5E2C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E67D1A-6C05-4A4F-B5B1-9D504AE8839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F08A40-E7CE-49BB-B858-677BCF935C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593A78-7EF7-4AFB-8968-1CFFB503CAB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atin typeface="+mn-lt"/>
              </a:defRPr>
            </a:lvl1pPr>
          </a:lstStyle>
          <a:p>
            <a:fld id="{F42A2CFE-0058-4A83-B155-2549693C8958}" type="slidenum">
              <a:rPr lang="en-US"/>
              <a:pPr/>
              <a:t>‹#›</a:t>
            </a:fld>
            <a:endParaRPr lang="en-US"/>
          </a:p>
        </p:txBody>
      </p:sp>
      <p:sp>
        <p:nvSpPr>
          <p:cNvPr id="1026" name="Rectangle 2"/>
          <p:cNvSpPr>
            <a:spLocks noGrp="1" noChangeArrowheads="1"/>
          </p:cNvSpPr>
          <p:nvPr>
            <p:ph type="title"/>
          </p:nvPr>
        </p:nvSpPr>
        <p:spPr bwMode="auto">
          <a:xfrm>
            <a:off x="76200" y="215900"/>
            <a:ext cx="7772400" cy="63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Text Box 8"/>
          <p:cNvSpPr txBox="1">
            <a:spLocks noChangeArrowheads="1"/>
          </p:cNvSpPr>
          <p:nvPr userDrawn="1"/>
        </p:nvSpPr>
        <p:spPr bwMode="auto">
          <a:xfrm>
            <a:off x="0" y="6591300"/>
            <a:ext cx="9144000" cy="260350"/>
          </a:xfrm>
          <a:prstGeom prst="rect">
            <a:avLst/>
          </a:prstGeom>
          <a:noFill/>
          <a:ln w="38100">
            <a:noFill/>
            <a:miter lim="800000"/>
            <a:headEnd/>
            <a:tailEnd/>
          </a:ln>
          <a:effectLst/>
        </p:spPr>
        <p:txBody>
          <a:bodyPr>
            <a:spAutoFit/>
          </a:bodyPr>
          <a:lstStyle/>
          <a:p>
            <a:pPr algn="ctr">
              <a:lnSpc>
                <a:spcPct val="100000"/>
              </a:lnSpc>
              <a:spcBef>
                <a:spcPct val="50000"/>
              </a:spcBef>
            </a:pPr>
            <a:r>
              <a:rPr lang="en-US" sz="1100">
                <a:solidFill>
                  <a:srgbClr val="5F5F5F"/>
                </a:solidFill>
                <a:latin typeface="Times New Roman" charset="0"/>
              </a:rPr>
              <a:t>For use only with Duncan texts. © 2005 McGraw-Hill Companies, Inc. McGraw-Hill/Irwin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000">
          <a:solidFill>
            <a:schemeClr val="tx1"/>
          </a:solidFill>
          <a:latin typeface="+mj-lt"/>
          <a:ea typeface="+mj-ea"/>
          <a:cs typeface="+mj-cs"/>
        </a:defRPr>
      </a:lvl1pPr>
      <a:lvl2pPr algn="l" rtl="0" fontAlgn="base">
        <a:spcBef>
          <a:spcPct val="0"/>
        </a:spcBef>
        <a:spcAft>
          <a:spcPct val="0"/>
        </a:spcAft>
        <a:defRPr sz="4000">
          <a:solidFill>
            <a:schemeClr val="tx1"/>
          </a:solidFill>
          <a:latin typeface="Arial" charset="0"/>
        </a:defRPr>
      </a:lvl2pPr>
      <a:lvl3pPr algn="l" rtl="0" fontAlgn="base">
        <a:spcBef>
          <a:spcPct val="0"/>
        </a:spcBef>
        <a:spcAft>
          <a:spcPct val="0"/>
        </a:spcAft>
        <a:defRPr sz="4000">
          <a:solidFill>
            <a:schemeClr val="tx1"/>
          </a:solidFill>
          <a:latin typeface="Arial" charset="0"/>
        </a:defRPr>
      </a:lvl3pPr>
      <a:lvl4pPr algn="l" rtl="0" fontAlgn="base">
        <a:spcBef>
          <a:spcPct val="0"/>
        </a:spcBef>
        <a:spcAft>
          <a:spcPct val="0"/>
        </a:spcAft>
        <a:defRPr sz="4000">
          <a:solidFill>
            <a:schemeClr val="tx1"/>
          </a:solidFill>
          <a:latin typeface="Arial" charset="0"/>
        </a:defRPr>
      </a:lvl4pPr>
      <a:lvl5pPr algn="l" rtl="0" fontAlgn="base">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1"/>
          </a:solidFill>
          <a:latin typeface="Arial" charset="0"/>
        </a:defRPr>
      </a:lvl6pPr>
      <a:lvl7pPr marL="914400" algn="l" rtl="0" fontAlgn="base">
        <a:spcBef>
          <a:spcPct val="0"/>
        </a:spcBef>
        <a:spcAft>
          <a:spcPct val="0"/>
        </a:spcAft>
        <a:defRPr sz="4000">
          <a:solidFill>
            <a:schemeClr val="tx1"/>
          </a:solidFill>
          <a:latin typeface="Arial" charset="0"/>
        </a:defRPr>
      </a:lvl7pPr>
      <a:lvl8pPr marL="1371600" algn="l" rtl="0" fontAlgn="base">
        <a:spcBef>
          <a:spcPct val="0"/>
        </a:spcBef>
        <a:spcAft>
          <a:spcPct val="0"/>
        </a:spcAft>
        <a:defRPr sz="4000">
          <a:solidFill>
            <a:schemeClr val="tx1"/>
          </a:solidFill>
          <a:latin typeface="Arial" charset="0"/>
        </a:defRPr>
      </a:lvl8pPr>
      <a:lvl9pPr marL="1828800" algn="l" rtl="0" fontAlgn="base">
        <a:spcBef>
          <a:spcPct val="0"/>
        </a:spcBef>
        <a:spcAft>
          <a:spcPct val="0"/>
        </a:spcAft>
        <a:defRPr sz="40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Figure13-1.exe"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0"/>
            <a:ext cx="9144000" cy="6858000"/>
          </a:xfrm>
          <a:prstGeom prst="rect">
            <a:avLst/>
          </a:prstGeom>
          <a:solidFill>
            <a:srgbClr val="001C52"/>
          </a:solidFill>
          <a:ln w="9525">
            <a:solidFill>
              <a:schemeClr val="tx1"/>
            </a:solidFill>
            <a:miter lim="800000"/>
            <a:headEnd/>
            <a:tailEnd/>
          </a:ln>
          <a:effectLst/>
        </p:spPr>
        <p:txBody>
          <a:bodyPr wrap="none" anchor="ctr"/>
          <a:lstStyle/>
          <a:p>
            <a:endParaRPr lang="en-US"/>
          </a:p>
        </p:txBody>
      </p:sp>
      <p:sp>
        <p:nvSpPr>
          <p:cNvPr id="2052" name="Rectangle 4"/>
          <p:cNvSpPr>
            <a:spLocks noChangeArrowheads="1"/>
          </p:cNvSpPr>
          <p:nvPr/>
        </p:nvSpPr>
        <p:spPr bwMode="auto">
          <a:xfrm>
            <a:off x="0" y="5943600"/>
            <a:ext cx="9144000" cy="914400"/>
          </a:xfrm>
          <a:prstGeom prst="rect">
            <a:avLst/>
          </a:prstGeom>
          <a:solidFill>
            <a:srgbClr val="CEBEA5"/>
          </a:solidFill>
          <a:ln w="9525">
            <a:solidFill>
              <a:schemeClr val="tx1"/>
            </a:solidFill>
            <a:miter lim="800000"/>
            <a:headEnd/>
            <a:tailEnd/>
          </a:ln>
          <a:effectLst/>
        </p:spPr>
        <p:txBody>
          <a:bodyPr wrap="none" anchor="ctr"/>
          <a:lstStyle/>
          <a:p>
            <a:endParaRPr lang="en-US"/>
          </a:p>
        </p:txBody>
      </p:sp>
      <p:sp>
        <p:nvSpPr>
          <p:cNvPr id="2053" name="Line 5"/>
          <p:cNvSpPr>
            <a:spLocks noChangeShapeType="1"/>
          </p:cNvSpPr>
          <p:nvPr/>
        </p:nvSpPr>
        <p:spPr bwMode="auto">
          <a:xfrm>
            <a:off x="0" y="5943600"/>
            <a:ext cx="9144000" cy="0"/>
          </a:xfrm>
          <a:prstGeom prst="line">
            <a:avLst/>
          </a:prstGeom>
          <a:noFill/>
          <a:ln w="57150">
            <a:solidFill>
              <a:srgbClr val="84A2D6"/>
            </a:solidFill>
            <a:round/>
            <a:headEnd/>
            <a:tailEnd/>
          </a:ln>
          <a:effectLst/>
        </p:spPr>
        <p:txBody>
          <a:bodyPr/>
          <a:lstStyle/>
          <a:p>
            <a:endParaRPr lang="en-US"/>
          </a:p>
        </p:txBody>
      </p:sp>
      <p:sp>
        <p:nvSpPr>
          <p:cNvPr id="2063" name="Text Box 15"/>
          <p:cNvSpPr txBox="1">
            <a:spLocks noChangeArrowheads="1"/>
          </p:cNvSpPr>
          <p:nvPr/>
        </p:nvSpPr>
        <p:spPr bwMode="auto">
          <a:xfrm>
            <a:off x="0" y="6597650"/>
            <a:ext cx="9144000" cy="260350"/>
          </a:xfrm>
          <a:prstGeom prst="rect">
            <a:avLst/>
          </a:prstGeom>
          <a:noFill/>
          <a:ln w="38100">
            <a:noFill/>
            <a:miter lim="800000"/>
            <a:headEnd/>
            <a:tailEnd/>
          </a:ln>
          <a:effectLst/>
        </p:spPr>
        <p:txBody>
          <a:bodyPr>
            <a:spAutoFit/>
          </a:bodyPr>
          <a:lstStyle/>
          <a:p>
            <a:pPr algn="ctr">
              <a:lnSpc>
                <a:spcPct val="100000"/>
              </a:lnSpc>
              <a:spcBef>
                <a:spcPct val="50000"/>
              </a:spcBef>
            </a:pPr>
            <a:r>
              <a:rPr lang="en-US" sz="1100">
                <a:solidFill>
                  <a:srgbClr val="5F5F5F"/>
                </a:solidFill>
                <a:latin typeface="Times New Roman" charset="0"/>
              </a:rPr>
              <a:t>For use only with Duncan texts. © 2005 McGraw-Hill Companies, Inc. McGraw-Hill/Irwin</a:t>
            </a:r>
          </a:p>
        </p:txBody>
      </p:sp>
      <p:pic>
        <p:nvPicPr>
          <p:cNvPr id="2078" name="Picture 30" descr="OpenerCh13"/>
          <p:cNvPicPr>
            <a:picLocks noChangeAspect="1" noChangeArrowheads="1"/>
          </p:cNvPicPr>
          <p:nvPr/>
        </p:nvPicPr>
        <p:blipFill>
          <a:blip r:embed="rId3" cstate="print"/>
          <a:srcRect/>
          <a:stretch>
            <a:fillRect/>
          </a:stretch>
        </p:blipFill>
        <p:spPr bwMode="auto">
          <a:xfrm>
            <a:off x="3487738" y="387350"/>
            <a:ext cx="5235575" cy="6026150"/>
          </a:xfrm>
          <a:prstGeom prst="rect">
            <a:avLst/>
          </a:prstGeom>
          <a:noFill/>
        </p:spPr>
      </p:pic>
      <p:sp>
        <p:nvSpPr>
          <p:cNvPr id="2062" name="AutoShape 14"/>
          <p:cNvSpPr>
            <a:spLocks noChangeArrowheads="1"/>
          </p:cNvSpPr>
          <p:nvPr/>
        </p:nvSpPr>
        <p:spPr bwMode="auto">
          <a:xfrm>
            <a:off x="3492500" y="381000"/>
            <a:ext cx="5237163" cy="6019800"/>
          </a:xfrm>
          <a:prstGeom prst="roundRect">
            <a:avLst>
              <a:gd name="adj" fmla="val 4407"/>
            </a:avLst>
          </a:prstGeom>
          <a:noFill/>
          <a:ln w="38100">
            <a:solidFill>
              <a:srgbClr val="630C21"/>
            </a:solidFill>
            <a:round/>
            <a:headEnd/>
            <a:tailEnd/>
          </a:ln>
          <a:effectLst/>
        </p:spPr>
        <p:txBody>
          <a:bodyPr wrap="none" anchor="ctr"/>
          <a:lstStyle/>
          <a:p>
            <a:endParaRPr lang="en-US"/>
          </a:p>
        </p:txBody>
      </p:sp>
      <p:sp>
        <p:nvSpPr>
          <p:cNvPr id="2055" name="AutoShape 7"/>
          <p:cNvSpPr>
            <a:spLocks noChangeArrowheads="1"/>
          </p:cNvSpPr>
          <p:nvPr/>
        </p:nvSpPr>
        <p:spPr bwMode="auto">
          <a:xfrm>
            <a:off x="381000" y="990600"/>
            <a:ext cx="9067800" cy="990600"/>
          </a:xfrm>
          <a:prstGeom prst="roundRect">
            <a:avLst>
              <a:gd name="adj" fmla="val 18352"/>
            </a:avLst>
          </a:prstGeom>
          <a:solidFill>
            <a:schemeClr val="bg1"/>
          </a:solidFill>
          <a:ln w="38100">
            <a:solidFill>
              <a:srgbClr val="84A2D6"/>
            </a:solidFill>
            <a:round/>
            <a:headEnd/>
            <a:tailEnd/>
          </a:ln>
          <a:effectLst/>
        </p:spPr>
        <p:txBody>
          <a:bodyPr wrap="none" anchor="ctr"/>
          <a:lstStyle/>
          <a:p>
            <a:endParaRPr lang="en-US"/>
          </a:p>
        </p:txBody>
      </p:sp>
      <p:sp>
        <p:nvSpPr>
          <p:cNvPr id="2050" name="Rectangle 2"/>
          <p:cNvSpPr>
            <a:spLocks noGrp="1" noChangeArrowheads="1"/>
          </p:cNvSpPr>
          <p:nvPr>
            <p:ph type="title"/>
          </p:nvPr>
        </p:nvSpPr>
        <p:spPr>
          <a:xfrm>
            <a:off x="1295400" y="914400"/>
            <a:ext cx="7835900" cy="1143000"/>
          </a:xfrm>
        </p:spPr>
        <p:txBody>
          <a:bodyPr/>
          <a:lstStyle/>
          <a:p>
            <a:pPr>
              <a:lnSpc>
                <a:spcPct val="110000"/>
              </a:lnSpc>
            </a:pPr>
            <a:r>
              <a:rPr lang="en-US" sz="3600"/>
              <a:t>Advertising and IMC Media Planning</a:t>
            </a:r>
          </a:p>
        </p:txBody>
      </p:sp>
      <p:pic>
        <p:nvPicPr>
          <p:cNvPr id="2077" name="Picture 29" descr="13"/>
          <p:cNvPicPr>
            <a:picLocks noChangeAspect="1" noChangeArrowheads="1"/>
          </p:cNvPicPr>
          <p:nvPr/>
        </p:nvPicPr>
        <p:blipFill>
          <a:blip r:embed="rId4" cstate="print"/>
          <a:srcRect/>
          <a:stretch>
            <a:fillRect/>
          </a:stretch>
        </p:blipFill>
        <p:spPr bwMode="auto">
          <a:xfrm>
            <a:off x="508000" y="1143000"/>
            <a:ext cx="776288" cy="692150"/>
          </a:xfrm>
          <a:prstGeom prst="rect">
            <a:avLst/>
          </a:prstGeom>
          <a:noFill/>
        </p:spPr>
      </p:pic>
      <p:pic>
        <p:nvPicPr>
          <p:cNvPr id="2080" name="Picture 32" descr="left_main"/>
          <p:cNvPicPr>
            <a:picLocks noChangeAspect="1" noChangeArrowheads="1"/>
          </p:cNvPicPr>
          <p:nvPr/>
        </p:nvPicPr>
        <p:blipFill>
          <a:blip r:embed="rId5" cstate="print"/>
          <a:srcRect/>
          <a:stretch>
            <a:fillRect/>
          </a:stretch>
        </p:blipFill>
        <p:spPr bwMode="auto">
          <a:xfrm>
            <a:off x="0" y="2514600"/>
            <a:ext cx="2686050" cy="2752725"/>
          </a:xfrm>
          <a:prstGeom prst="rect">
            <a:avLst/>
          </a:prstGeom>
          <a:noFill/>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1026"/>
          <p:cNvSpPr>
            <a:spLocks noChangeArrowheads="1"/>
          </p:cNvSpPr>
          <p:nvPr/>
        </p:nvSpPr>
        <p:spPr bwMode="auto">
          <a:xfrm>
            <a:off x="-254000" y="203200"/>
            <a:ext cx="81788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76803" name="Rectangle 1027"/>
          <p:cNvSpPr>
            <a:spLocks noGrp="1" noChangeArrowheads="1"/>
          </p:cNvSpPr>
          <p:nvPr>
            <p:ph type="title"/>
          </p:nvPr>
        </p:nvSpPr>
        <p:spPr>
          <a:xfrm>
            <a:off x="228600" y="239713"/>
            <a:ext cx="7772400" cy="635000"/>
          </a:xfrm>
        </p:spPr>
        <p:txBody>
          <a:bodyPr/>
          <a:lstStyle/>
          <a:p>
            <a:r>
              <a:rPr lang="en-US" sz="3200"/>
              <a:t>MRI Data Indicating Media Usage Skews</a:t>
            </a:r>
          </a:p>
        </p:txBody>
      </p:sp>
      <p:sp>
        <p:nvSpPr>
          <p:cNvPr id="76810" name="Text Box 1034"/>
          <p:cNvSpPr txBox="1">
            <a:spLocks noChangeArrowheads="1"/>
          </p:cNvSpPr>
          <p:nvPr/>
        </p:nvSpPr>
        <p:spPr bwMode="auto">
          <a:xfrm>
            <a:off x="457200" y="1350963"/>
            <a:ext cx="8229600" cy="4973637"/>
          </a:xfrm>
          <a:prstGeom prst="rect">
            <a:avLst/>
          </a:prstGeom>
          <a:noFill/>
          <a:ln w="28575">
            <a:noFill/>
            <a:miter lim="800000"/>
            <a:headEnd/>
            <a:tailEnd/>
          </a:ln>
          <a:effectLst/>
        </p:spPr>
        <p:txBody>
          <a:bodyPr>
            <a:spAutoFit/>
          </a:bodyPr>
          <a:lstStyle/>
          <a:p>
            <a:pPr defTabSz="1304925">
              <a:lnSpc>
                <a:spcPct val="100000"/>
              </a:lnSpc>
              <a:spcBef>
                <a:spcPct val="5000"/>
              </a:spcBef>
              <a:tabLst>
                <a:tab pos="3662363" algn="r"/>
                <a:tab pos="5138738" algn="r"/>
                <a:tab pos="6627813" algn="r"/>
                <a:tab pos="7834313" algn="r"/>
              </a:tabLst>
            </a:pPr>
            <a:r>
              <a:rPr lang="en-US" sz="2200" b="1" i="1">
                <a:latin typeface="Times New Roman" charset="0"/>
              </a:rPr>
              <a:t>Category</a:t>
            </a:r>
            <a:r>
              <a:rPr lang="en-US" sz="2200">
                <a:latin typeface="Times New Roman" charset="0"/>
              </a:rPr>
              <a:t>	A	B	C	D</a:t>
            </a:r>
            <a:br>
              <a:rPr lang="en-US" sz="2200">
                <a:latin typeface="Times New Roman" charset="0"/>
              </a:rPr>
            </a:br>
            <a:r>
              <a:rPr lang="en-US" sz="2200">
                <a:latin typeface="Times New Roman" charset="0"/>
              </a:rPr>
              <a:t>	(000)	Horiz.%	Vert.%	Index</a:t>
            </a:r>
            <a:br>
              <a:rPr lang="en-US" sz="2200">
                <a:latin typeface="Times New Roman" charset="0"/>
              </a:rPr>
            </a:br>
            <a:r>
              <a:rPr lang="en-US" sz="2200">
                <a:latin typeface="Times New Roman" charset="0"/>
              </a:rPr>
              <a:t>College Students	15,136	7.46	100	100</a:t>
            </a:r>
          </a:p>
          <a:p>
            <a:pPr defTabSz="1304925">
              <a:lnSpc>
                <a:spcPct val="100000"/>
              </a:lnSpc>
              <a:spcBef>
                <a:spcPct val="5000"/>
              </a:spcBef>
              <a:tabLst>
                <a:tab pos="3662363" algn="r"/>
                <a:tab pos="5138738" algn="r"/>
                <a:tab pos="6627813" algn="r"/>
                <a:tab pos="7834313" algn="r"/>
              </a:tabLst>
            </a:pPr>
            <a:r>
              <a:rPr lang="en-US" sz="2200">
                <a:latin typeface="Times New Roman" charset="0"/>
              </a:rPr>
              <a:t>Men	7,182	7.39	47.45	99</a:t>
            </a:r>
          </a:p>
          <a:p>
            <a:pPr defTabSz="1304925">
              <a:lnSpc>
                <a:spcPct val="100000"/>
              </a:lnSpc>
              <a:spcBef>
                <a:spcPct val="5000"/>
              </a:spcBef>
              <a:tabLst>
                <a:tab pos="3662363" algn="r"/>
                <a:tab pos="5138738" algn="r"/>
                <a:tab pos="6627813" algn="r"/>
                <a:tab pos="7834313" algn="r"/>
              </a:tabLst>
            </a:pPr>
            <a:r>
              <a:rPr lang="en-US" sz="2200">
                <a:latin typeface="Times New Roman" charset="0"/>
              </a:rPr>
              <a:t>Women	7,954	7.53	52.55	101</a:t>
            </a:r>
          </a:p>
          <a:p>
            <a:pPr defTabSz="1304925">
              <a:lnSpc>
                <a:spcPct val="100000"/>
              </a:lnSpc>
              <a:spcBef>
                <a:spcPct val="5000"/>
              </a:spcBef>
              <a:tabLst>
                <a:tab pos="3662363" algn="r"/>
                <a:tab pos="5138738" algn="r"/>
                <a:tab pos="6627813" algn="r"/>
                <a:tab pos="7834313" algn="r"/>
              </a:tabLst>
            </a:pPr>
            <a:r>
              <a:rPr lang="en-US" sz="2200" b="1" i="1">
                <a:latin typeface="Times New Roman" charset="0"/>
              </a:rPr>
              <a:t>Magazines</a:t>
            </a:r>
          </a:p>
          <a:p>
            <a:pPr defTabSz="1304925">
              <a:lnSpc>
                <a:spcPct val="100000"/>
              </a:lnSpc>
              <a:spcBef>
                <a:spcPct val="5000"/>
              </a:spcBef>
              <a:tabLst>
                <a:tab pos="3662363" algn="r"/>
                <a:tab pos="5138738" algn="r"/>
                <a:tab pos="6627813" algn="r"/>
                <a:tab pos="7834313" algn="r"/>
              </a:tabLst>
            </a:pPr>
            <a:r>
              <a:rPr lang="en-US" sz="2200">
                <a:latin typeface="Times New Roman" charset="0"/>
              </a:rPr>
              <a:t>Allure	883	19.19	5.83	257</a:t>
            </a:r>
          </a:p>
          <a:p>
            <a:pPr defTabSz="1304925">
              <a:lnSpc>
                <a:spcPct val="100000"/>
              </a:lnSpc>
              <a:spcBef>
                <a:spcPct val="5000"/>
              </a:spcBef>
              <a:tabLst>
                <a:tab pos="3662363" algn="r"/>
                <a:tab pos="5138738" algn="r"/>
                <a:tab pos="6627813" algn="r"/>
                <a:tab pos="7834313" algn="r"/>
              </a:tabLst>
            </a:pPr>
            <a:r>
              <a:rPr lang="en-US" sz="2200">
                <a:latin typeface="Times New Roman" charset="0"/>
              </a:rPr>
              <a:t>Boating	176	5.88	1.16	79</a:t>
            </a:r>
          </a:p>
          <a:p>
            <a:pPr defTabSz="1304925">
              <a:lnSpc>
                <a:spcPct val="100000"/>
              </a:lnSpc>
              <a:spcBef>
                <a:spcPct val="5000"/>
              </a:spcBef>
              <a:tabLst>
                <a:tab pos="3662363" algn="r"/>
                <a:tab pos="5138738" algn="r"/>
                <a:tab pos="6627813" algn="r"/>
                <a:tab pos="7834313" algn="r"/>
              </a:tabLst>
            </a:pPr>
            <a:r>
              <a:rPr lang="en-US" sz="2200">
                <a:latin typeface="Times New Roman" charset="0"/>
              </a:rPr>
              <a:t>Bride’s	1064	16.64	7.03	223</a:t>
            </a:r>
          </a:p>
          <a:p>
            <a:pPr defTabSz="1304925">
              <a:lnSpc>
                <a:spcPct val="100000"/>
              </a:lnSpc>
              <a:spcBef>
                <a:spcPct val="5000"/>
              </a:spcBef>
              <a:tabLst>
                <a:tab pos="3662363" algn="r"/>
                <a:tab pos="5138738" algn="r"/>
                <a:tab pos="6627813" algn="r"/>
                <a:tab pos="7834313" algn="r"/>
              </a:tabLst>
            </a:pPr>
            <a:r>
              <a:rPr lang="en-US" sz="2200">
                <a:latin typeface="Times New Roman" charset="0"/>
              </a:rPr>
              <a:t>Glamour	1910	16.09	12.62	216</a:t>
            </a:r>
          </a:p>
          <a:p>
            <a:pPr defTabSz="1304925">
              <a:lnSpc>
                <a:spcPct val="100000"/>
              </a:lnSpc>
              <a:spcBef>
                <a:spcPct val="5000"/>
              </a:spcBef>
              <a:tabLst>
                <a:tab pos="3662363" algn="r"/>
                <a:tab pos="5138738" algn="r"/>
                <a:tab pos="6627813" algn="r"/>
                <a:tab pos="7834313" algn="r"/>
              </a:tabLst>
            </a:pPr>
            <a:r>
              <a:rPr lang="en-US" sz="2200">
                <a:latin typeface="Times New Roman" charset="0"/>
              </a:rPr>
              <a:t>Maxim	2604	26.33	17.20	353</a:t>
            </a:r>
          </a:p>
          <a:p>
            <a:pPr defTabSz="1304925">
              <a:lnSpc>
                <a:spcPct val="100000"/>
              </a:lnSpc>
              <a:spcBef>
                <a:spcPct val="5000"/>
              </a:spcBef>
              <a:tabLst>
                <a:tab pos="3662363" algn="r"/>
                <a:tab pos="5138738" algn="r"/>
                <a:tab pos="6627813" algn="r"/>
                <a:tab pos="7834313" algn="r"/>
              </a:tabLst>
            </a:pPr>
            <a:r>
              <a:rPr lang="en-US" sz="2200">
                <a:latin typeface="Times New Roman" charset="0"/>
              </a:rPr>
              <a:t>Outdoor Life	460	6.67	3.04	89</a:t>
            </a:r>
          </a:p>
          <a:p>
            <a:pPr defTabSz="1304925">
              <a:lnSpc>
                <a:spcPct val="100000"/>
              </a:lnSpc>
              <a:spcBef>
                <a:spcPct val="5000"/>
              </a:spcBef>
              <a:tabLst>
                <a:tab pos="3662363" algn="r"/>
                <a:tab pos="5138738" algn="r"/>
                <a:tab pos="6627813" algn="r"/>
                <a:tab pos="7834313" algn="r"/>
              </a:tabLst>
            </a:pPr>
            <a:r>
              <a:rPr lang="en-US" sz="2200">
                <a:latin typeface="Times New Roman" charset="0"/>
              </a:rPr>
              <a:t>Time	2363	10.31	15.62	138</a:t>
            </a:r>
          </a:p>
          <a:p>
            <a:pPr defTabSz="1304925">
              <a:lnSpc>
                <a:spcPct val="100000"/>
              </a:lnSpc>
              <a:spcBef>
                <a:spcPct val="5000"/>
              </a:spcBef>
              <a:tabLst>
                <a:tab pos="3662363" algn="r"/>
                <a:tab pos="5138738" algn="r"/>
                <a:tab pos="6627813" algn="r"/>
                <a:tab pos="7834313" algn="r"/>
              </a:tabLst>
            </a:pPr>
            <a:r>
              <a:rPr lang="en-US" sz="2200">
                <a:latin typeface="Times New Roman" charset="0"/>
              </a:rPr>
              <a:t>Wall Street Journal	364	9.60	2.40	129</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solidFill>
            <a:srgbClr val="FFEFD2"/>
          </a:solidFill>
          <a:ln w="28575">
            <a:solidFill>
              <a:schemeClr val="tx1"/>
            </a:solidFill>
            <a:miter lim="800000"/>
            <a:headEnd/>
            <a:tailEnd/>
          </a:ln>
          <a:effectLst/>
        </p:spPr>
        <p:txBody>
          <a:bodyPr wrap="none" anchor="ctr"/>
          <a:lstStyle/>
          <a:p>
            <a:endParaRPr lang="en-US"/>
          </a:p>
        </p:txBody>
      </p:sp>
      <p:pic>
        <p:nvPicPr>
          <p:cNvPr id="55299" name="Picture 3" descr="C:\Documents and Settings\John Gayle\My Documents\3Blox\30801 MHHE-Duncan PPT\Work Files\brain_bkgrd.gif"/>
          <p:cNvPicPr>
            <a:picLocks noChangeAspect="1" noChangeArrowheads="1"/>
          </p:cNvPicPr>
          <p:nvPr/>
        </p:nvPicPr>
        <p:blipFill>
          <a:blip r:embed="rId2" cstate="print"/>
          <a:srcRect/>
          <a:stretch>
            <a:fillRect/>
          </a:stretch>
        </p:blipFill>
        <p:spPr bwMode="auto">
          <a:xfrm>
            <a:off x="533400" y="50800"/>
            <a:ext cx="8077200" cy="6781800"/>
          </a:xfrm>
          <a:prstGeom prst="rect">
            <a:avLst/>
          </a:prstGeom>
          <a:noFill/>
        </p:spPr>
      </p:pic>
      <p:sp>
        <p:nvSpPr>
          <p:cNvPr id="55300" name="AutoShape 4"/>
          <p:cNvSpPr>
            <a:spLocks noChangeArrowheads="1"/>
          </p:cNvSpPr>
          <p:nvPr/>
        </p:nvSpPr>
        <p:spPr bwMode="auto">
          <a:xfrm>
            <a:off x="-254000" y="203200"/>
            <a:ext cx="35306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55301" name="Rectangle 5"/>
          <p:cNvSpPr>
            <a:spLocks noGrp="1" noChangeArrowheads="1"/>
          </p:cNvSpPr>
          <p:nvPr>
            <p:ph type="title"/>
          </p:nvPr>
        </p:nvSpPr>
        <p:spPr>
          <a:xfrm>
            <a:off x="228600" y="239713"/>
            <a:ext cx="7772400" cy="635000"/>
          </a:xfrm>
        </p:spPr>
        <p:txBody>
          <a:bodyPr/>
          <a:lstStyle/>
          <a:p>
            <a:r>
              <a:rPr lang="en-US" sz="3200"/>
              <a:t>Think About It</a:t>
            </a:r>
          </a:p>
        </p:txBody>
      </p:sp>
      <p:sp>
        <p:nvSpPr>
          <p:cNvPr id="55303" name="AutoShape 7"/>
          <p:cNvSpPr>
            <a:spLocks noChangeArrowheads="1"/>
          </p:cNvSpPr>
          <p:nvPr/>
        </p:nvSpPr>
        <p:spPr bwMode="auto">
          <a:xfrm>
            <a:off x="990600" y="1616075"/>
            <a:ext cx="7391400" cy="4708525"/>
          </a:xfrm>
          <a:prstGeom prst="roundRect">
            <a:avLst>
              <a:gd name="adj" fmla="val 11458"/>
            </a:avLst>
          </a:prstGeom>
          <a:solidFill>
            <a:schemeClr val="bg1"/>
          </a:solidFill>
          <a:ln w="38100">
            <a:solidFill>
              <a:srgbClr val="FFB610"/>
            </a:solidFill>
            <a:round/>
            <a:headEnd/>
            <a:tailEnd/>
          </a:ln>
          <a:effectLst>
            <a:outerShdw dist="71842" dir="2700000" algn="ctr" rotWithShape="0">
              <a:srgbClr val="707070"/>
            </a:outerShdw>
          </a:effectLst>
        </p:spPr>
        <p:txBody>
          <a:bodyPr/>
          <a:lstStyle/>
          <a:p>
            <a:pPr>
              <a:lnSpc>
                <a:spcPct val="100000"/>
              </a:lnSpc>
            </a:pPr>
            <a:endParaRPr lang="en-US" sz="3200" i="1"/>
          </a:p>
        </p:txBody>
      </p:sp>
      <p:pic>
        <p:nvPicPr>
          <p:cNvPr id="55304" name="Picture 8" descr="C:\Documents and Settings\John Gayle\My Documents\3Blox\30801 MHHE-Duncan PPT\Work Files\brain.gif"/>
          <p:cNvPicPr>
            <a:picLocks noChangeAspect="1" noChangeArrowheads="1"/>
          </p:cNvPicPr>
          <p:nvPr/>
        </p:nvPicPr>
        <p:blipFill>
          <a:blip r:embed="rId3" cstate="print"/>
          <a:srcRect/>
          <a:stretch>
            <a:fillRect/>
          </a:stretch>
        </p:blipFill>
        <p:spPr bwMode="auto">
          <a:xfrm>
            <a:off x="566738" y="1143000"/>
            <a:ext cx="1262062" cy="1295400"/>
          </a:xfrm>
          <a:prstGeom prst="rect">
            <a:avLst/>
          </a:prstGeom>
          <a:noFill/>
        </p:spPr>
      </p:pic>
      <p:sp>
        <p:nvSpPr>
          <p:cNvPr id="55306" name="Text Box 10"/>
          <p:cNvSpPr txBox="1">
            <a:spLocks noChangeArrowheads="1"/>
          </p:cNvSpPr>
          <p:nvPr/>
        </p:nvSpPr>
        <p:spPr bwMode="auto">
          <a:xfrm>
            <a:off x="1447800" y="2743200"/>
            <a:ext cx="3276600" cy="2592388"/>
          </a:xfrm>
          <a:prstGeom prst="rect">
            <a:avLst/>
          </a:prstGeom>
          <a:noFill/>
          <a:ln w="28575">
            <a:noFill/>
            <a:miter lim="800000"/>
            <a:headEnd/>
            <a:tailEnd/>
          </a:ln>
          <a:effectLst/>
        </p:spPr>
        <p:txBody>
          <a:bodyPr>
            <a:spAutoFit/>
          </a:bodyPr>
          <a:lstStyle/>
          <a:p>
            <a:r>
              <a:rPr lang="en-US" sz="2600">
                <a:cs typeface="Arial" charset="0"/>
              </a:rPr>
              <a:t>Do you think all cigarette advertising should be pulled from magazines like </a:t>
            </a:r>
            <a:r>
              <a:rPr lang="en-US" sz="2600" i="1"/>
              <a:t>Glamour, People, Newsweek, and Rolling Stone?</a:t>
            </a:r>
            <a:endParaRPr lang="en-US" sz="2600">
              <a:latin typeface="Times New Roman" charset="0"/>
            </a:endParaRPr>
          </a:p>
        </p:txBody>
      </p:sp>
      <p:pic>
        <p:nvPicPr>
          <p:cNvPr id="55307" name="Picture 11" descr="C:\My Documents\Duncan Compressed\dun37744_p1305.jpg"/>
          <p:cNvPicPr>
            <a:picLocks noChangeAspect="1" noChangeArrowheads="1"/>
          </p:cNvPicPr>
          <p:nvPr/>
        </p:nvPicPr>
        <p:blipFill>
          <a:blip r:embed="rId4" cstate="print"/>
          <a:srcRect/>
          <a:stretch>
            <a:fillRect/>
          </a:stretch>
        </p:blipFill>
        <p:spPr bwMode="auto">
          <a:xfrm>
            <a:off x="4949825" y="2133600"/>
            <a:ext cx="3051175" cy="3657600"/>
          </a:xfrm>
          <a:prstGeom prst="rect">
            <a:avLst/>
          </a:prstGeom>
          <a:noFill/>
          <a:effectLst>
            <a:outerShdw dist="107763" dir="2700000" algn="ctr" rotWithShape="0">
              <a:srgbClr val="808080"/>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wipe(left)">
                                      <p:cBhvr>
                                        <p:cTn id="7"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val 2"/>
          <p:cNvSpPr>
            <a:spLocks noChangeArrowheads="1"/>
          </p:cNvSpPr>
          <p:nvPr/>
        </p:nvSpPr>
        <p:spPr bwMode="auto">
          <a:xfrm>
            <a:off x="685800" y="2667000"/>
            <a:ext cx="2209800" cy="2209800"/>
          </a:xfrm>
          <a:prstGeom prst="ellipse">
            <a:avLst/>
          </a:prstGeom>
          <a:gradFill rotWithShape="0">
            <a:gsLst>
              <a:gs pos="0">
                <a:srgbClr val="C7D5ED"/>
              </a:gs>
              <a:gs pos="100000">
                <a:srgbClr val="84A2D6"/>
              </a:gs>
            </a:gsLst>
            <a:path path="shape">
              <a:fillToRect l="50000" t="50000" r="50000" b="50000"/>
            </a:path>
          </a:gradFill>
          <a:ln w="38100">
            <a:solidFill>
              <a:srgbClr val="001C52"/>
            </a:solidFill>
            <a:round/>
            <a:headEnd/>
            <a:tailEnd/>
          </a:ln>
          <a:effectLst>
            <a:outerShdw dist="71842" dir="2700000" algn="ctr" rotWithShape="0">
              <a:srgbClr val="707070"/>
            </a:outerShdw>
          </a:effectLst>
        </p:spPr>
        <p:txBody>
          <a:bodyPr wrap="none" lIns="0" rIns="0" anchor="ctr"/>
          <a:lstStyle/>
          <a:p>
            <a:pPr marL="174625" indent="-174625" algn="ctr">
              <a:lnSpc>
                <a:spcPct val="100000"/>
              </a:lnSpc>
            </a:pPr>
            <a:r>
              <a:rPr lang="en-US" b="1"/>
              <a:t>Planning</a:t>
            </a:r>
            <a:br>
              <a:rPr lang="en-US" b="1"/>
            </a:br>
            <a:r>
              <a:rPr lang="en-US" b="1"/>
              <a:t>Steps</a:t>
            </a:r>
          </a:p>
        </p:txBody>
      </p:sp>
      <p:grpSp>
        <p:nvGrpSpPr>
          <p:cNvPr id="81923" name="Group 3"/>
          <p:cNvGrpSpPr>
            <a:grpSpLocks/>
          </p:cNvGrpSpPr>
          <p:nvPr/>
        </p:nvGrpSpPr>
        <p:grpSpPr bwMode="auto">
          <a:xfrm>
            <a:off x="2914650" y="1447800"/>
            <a:ext cx="5695950" cy="2324100"/>
            <a:chOff x="1836" y="912"/>
            <a:chExt cx="3588" cy="1464"/>
          </a:xfrm>
        </p:grpSpPr>
        <p:cxnSp>
          <p:nvCxnSpPr>
            <p:cNvPr id="81924" name="AutoShape 4"/>
            <p:cNvCxnSpPr>
              <a:cxnSpLocks noChangeShapeType="1"/>
              <a:stCxn id="81922" idx="6"/>
              <a:endCxn id="81925" idx="1"/>
            </p:cNvCxnSpPr>
            <p:nvPr/>
          </p:nvCxnSpPr>
          <p:spPr bwMode="auto">
            <a:xfrm flipV="1">
              <a:off x="1836" y="1213"/>
              <a:ext cx="456" cy="1163"/>
            </a:xfrm>
            <a:prstGeom prst="straightConnector1">
              <a:avLst/>
            </a:prstGeom>
            <a:noFill/>
            <a:ln w="28575">
              <a:solidFill>
                <a:schemeClr val="tx1"/>
              </a:solidFill>
              <a:round/>
              <a:headEnd/>
              <a:tailEnd/>
            </a:ln>
            <a:effectLst/>
          </p:spPr>
        </p:cxnSp>
        <p:sp>
          <p:nvSpPr>
            <p:cNvPr id="81925" name="AutoShape 5"/>
            <p:cNvSpPr>
              <a:spLocks noChangeArrowheads="1"/>
            </p:cNvSpPr>
            <p:nvPr/>
          </p:nvSpPr>
          <p:spPr bwMode="auto">
            <a:xfrm>
              <a:off x="2304" y="912"/>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nSpc>
                  <a:spcPct val="100000"/>
                </a:lnSpc>
              </a:pPr>
              <a:r>
                <a:rPr lang="en-US" b="1"/>
                <a:t>Step 1:</a:t>
              </a:r>
              <a:r>
                <a:rPr lang="en-US"/>
                <a:t> Media targeting</a:t>
              </a:r>
            </a:p>
          </p:txBody>
        </p:sp>
      </p:grpSp>
      <p:grpSp>
        <p:nvGrpSpPr>
          <p:cNvPr id="81926" name="Group 6"/>
          <p:cNvGrpSpPr>
            <a:grpSpLocks/>
          </p:cNvGrpSpPr>
          <p:nvPr/>
        </p:nvGrpSpPr>
        <p:grpSpPr bwMode="auto">
          <a:xfrm>
            <a:off x="2914650" y="2692400"/>
            <a:ext cx="5695950" cy="1079500"/>
            <a:chOff x="1836" y="1696"/>
            <a:chExt cx="3588" cy="680"/>
          </a:xfrm>
        </p:grpSpPr>
        <p:cxnSp>
          <p:nvCxnSpPr>
            <p:cNvPr id="81927" name="AutoShape 7"/>
            <p:cNvCxnSpPr>
              <a:cxnSpLocks noChangeShapeType="1"/>
              <a:stCxn id="81922" idx="6"/>
              <a:endCxn id="81928" idx="1"/>
            </p:cNvCxnSpPr>
            <p:nvPr/>
          </p:nvCxnSpPr>
          <p:spPr bwMode="auto">
            <a:xfrm flipV="1">
              <a:off x="1836" y="1997"/>
              <a:ext cx="456" cy="379"/>
            </a:xfrm>
            <a:prstGeom prst="straightConnector1">
              <a:avLst/>
            </a:prstGeom>
            <a:noFill/>
            <a:ln w="28575">
              <a:solidFill>
                <a:schemeClr val="tx1"/>
              </a:solidFill>
              <a:round/>
              <a:headEnd/>
              <a:tailEnd/>
            </a:ln>
            <a:effectLst/>
          </p:spPr>
        </p:cxnSp>
        <p:sp>
          <p:nvSpPr>
            <p:cNvPr id="81928" name="AutoShape 8"/>
            <p:cNvSpPr>
              <a:spLocks noChangeArrowheads="1"/>
            </p:cNvSpPr>
            <p:nvPr/>
          </p:nvSpPr>
          <p:spPr bwMode="auto">
            <a:xfrm>
              <a:off x="2304" y="1696"/>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marL="1314450" indent="-1314450">
                <a:lnSpc>
                  <a:spcPct val="100000"/>
                </a:lnSpc>
              </a:pPr>
              <a:r>
                <a:rPr lang="en-US" b="1"/>
                <a:t>Step 2:</a:t>
              </a:r>
              <a:r>
                <a:rPr lang="en-US"/>
                <a:t> Determining media objectives</a:t>
              </a:r>
            </a:p>
          </p:txBody>
        </p:sp>
      </p:grpSp>
      <p:sp>
        <p:nvSpPr>
          <p:cNvPr id="81935" name="AutoShape 15"/>
          <p:cNvSpPr>
            <a:spLocks noChangeArrowheads="1"/>
          </p:cNvSpPr>
          <p:nvPr/>
        </p:nvSpPr>
        <p:spPr bwMode="auto">
          <a:xfrm>
            <a:off x="3657600" y="1447800"/>
            <a:ext cx="4953000" cy="955675"/>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a:lnSpc>
                <a:spcPct val="100000"/>
              </a:lnSpc>
            </a:pPr>
            <a:r>
              <a:rPr lang="en-US" b="1"/>
              <a:t>Step 1:</a:t>
            </a:r>
            <a:r>
              <a:rPr lang="en-US"/>
              <a:t> Media targeting</a:t>
            </a:r>
          </a:p>
        </p:txBody>
      </p:sp>
      <p:sp>
        <p:nvSpPr>
          <p:cNvPr id="81938" name="AutoShape 18"/>
          <p:cNvSpPr>
            <a:spLocks noChangeArrowheads="1"/>
          </p:cNvSpPr>
          <p:nvPr/>
        </p:nvSpPr>
        <p:spPr bwMode="auto">
          <a:xfrm>
            <a:off x="-254000" y="203200"/>
            <a:ext cx="77216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81939" name="Rectangle 19"/>
          <p:cNvSpPr>
            <a:spLocks noGrp="1" noChangeArrowheads="1"/>
          </p:cNvSpPr>
          <p:nvPr>
            <p:ph type="title"/>
          </p:nvPr>
        </p:nvSpPr>
        <p:spPr>
          <a:xfrm>
            <a:off x="228600" y="239713"/>
            <a:ext cx="7772400" cy="635000"/>
          </a:xfrm>
        </p:spPr>
        <p:txBody>
          <a:bodyPr/>
          <a:lstStyle/>
          <a:p>
            <a:r>
              <a:rPr lang="en-US" sz="3200"/>
              <a:t>What Are The Media Planning Steps?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wipe(left)">
                                      <p:cBhvr>
                                        <p:cTn id="7"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ChangeArrowheads="1"/>
          </p:cNvSpPr>
          <p:nvPr/>
        </p:nvSpPr>
        <p:spPr bwMode="auto">
          <a:xfrm>
            <a:off x="-254000" y="203200"/>
            <a:ext cx="22352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77827" name="Rectangle 3"/>
          <p:cNvSpPr>
            <a:spLocks noGrp="1" noChangeArrowheads="1"/>
          </p:cNvSpPr>
          <p:nvPr>
            <p:ph type="title"/>
          </p:nvPr>
        </p:nvSpPr>
        <p:spPr>
          <a:xfrm>
            <a:off x="228600" y="239713"/>
            <a:ext cx="7772400" cy="635000"/>
          </a:xfrm>
        </p:spPr>
        <p:txBody>
          <a:bodyPr/>
          <a:lstStyle/>
          <a:p>
            <a:r>
              <a:rPr lang="en-US" sz="3200"/>
              <a:t>Reach</a:t>
            </a:r>
          </a:p>
        </p:txBody>
      </p:sp>
      <p:pic>
        <p:nvPicPr>
          <p:cNvPr id="77828" name="Picture 4" descr="C:\Documents and Settings\John Gayle\My Documents\3Blox\30801 MHHE-Duncan PPT\Work Files\dictionary.gif"/>
          <p:cNvPicPr>
            <a:picLocks noChangeAspect="1" noChangeArrowheads="1"/>
          </p:cNvPicPr>
          <p:nvPr/>
        </p:nvPicPr>
        <p:blipFill>
          <a:blip r:embed="rId2" cstate="print"/>
          <a:srcRect/>
          <a:stretch>
            <a:fillRect/>
          </a:stretch>
        </p:blipFill>
        <p:spPr bwMode="auto">
          <a:xfrm>
            <a:off x="914400" y="1289050"/>
            <a:ext cx="7620000" cy="5111750"/>
          </a:xfrm>
          <a:prstGeom prst="rect">
            <a:avLst/>
          </a:prstGeom>
          <a:noFill/>
        </p:spPr>
      </p:pic>
      <p:pic>
        <p:nvPicPr>
          <p:cNvPr id="77829" name="Picture 5" descr="C:\Documents and Settings\John Gayle\My Documents\3Blox\30801 MHHE-Duncan PPT\Work Files\definition.gif"/>
          <p:cNvPicPr>
            <a:picLocks noChangeAspect="1" noChangeArrowheads="1"/>
          </p:cNvPicPr>
          <p:nvPr/>
        </p:nvPicPr>
        <p:blipFill>
          <a:blip r:embed="rId3" cstate="print"/>
          <a:srcRect/>
          <a:stretch>
            <a:fillRect/>
          </a:stretch>
        </p:blipFill>
        <p:spPr bwMode="auto">
          <a:xfrm>
            <a:off x="7346950" y="1143000"/>
            <a:ext cx="1187450" cy="1219200"/>
          </a:xfrm>
          <a:prstGeom prst="rect">
            <a:avLst/>
          </a:prstGeom>
          <a:noFill/>
        </p:spPr>
      </p:pic>
      <p:sp>
        <p:nvSpPr>
          <p:cNvPr id="77830" name="Rectangle 6"/>
          <p:cNvSpPr>
            <a:spLocks noChangeArrowheads="1"/>
          </p:cNvSpPr>
          <p:nvPr/>
        </p:nvSpPr>
        <p:spPr bwMode="auto">
          <a:xfrm>
            <a:off x="1371600" y="1733550"/>
            <a:ext cx="5943600" cy="3684588"/>
          </a:xfrm>
          <a:prstGeom prst="rect">
            <a:avLst/>
          </a:prstGeom>
          <a:noFill/>
          <a:ln w="38100">
            <a:noFill/>
            <a:miter lim="800000"/>
            <a:headEnd/>
            <a:tailEnd/>
          </a:ln>
          <a:effectLst/>
        </p:spPr>
        <p:txBody>
          <a:bodyPr>
            <a:spAutoFit/>
          </a:bodyPr>
          <a:lstStyle/>
          <a:p>
            <a:pPr>
              <a:lnSpc>
                <a:spcPct val="100000"/>
              </a:lnSpc>
            </a:pPr>
            <a:r>
              <a:rPr lang="en-US" sz="3200" b="1">
                <a:latin typeface="Times New Roman" charset="0"/>
              </a:rPr>
              <a:t>Reach:</a:t>
            </a:r>
            <a:r>
              <a:rPr lang="en-US" sz="3200">
                <a:latin typeface="Times New Roman" charset="0"/>
              </a:rPr>
              <a:t> The percentage of an</a:t>
            </a:r>
          </a:p>
          <a:p>
            <a:pPr>
              <a:lnSpc>
                <a:spcPct val="100000"/>
              </a:lnSpc>
            </a:pPr>
            <a:r>
              <a:rPr lang="en-US" sz="3200">
                <a:latin typeface="Times New Roman" charset="0"/>
              </a:rPr>
              <a:t>audience that has had the</a:t>
            </a:r>
          </a:p>
          <a:p>
            <a:pPr>
              <a:lnSpc>
                <a:spcPct val="100000"/>
              </a:lnSpc>
            </a:pPr>
            <a:r>
              <a:rPr lang="en-US" sz="3200">
                <a:latin typeface="Times New Roman" charset="0"/>
              </a:rPr>
              <a:t>opportunity to be exposed to a</a:t>
            </a:r>
          </a:p>
          <a:p>
            <a:pPr>
              <a:lnSpc>
                <a:spcPct val="100000"/>
              </a:lnSpc>
            </a:pPr>
            <a:r>
              <a:rPr lang="en-US" sz="3200">
                <a:latin typeface="Times New Roman" charset="0"/>
              </a:rPr>
              <a:t>media vehicle within a specified </a:t>
            </a:r>
          </a:p>
          <a:p>
            <a:pPr>
              <a:lnSpc>
                <a:spcPct val="100000"/>
              </a:lnSpc>
            </a:pPr>
            <a:r>
              <a:rPr lang="en-US" sz="3200">
                <a:latin typeface="Times New Roman" charset="0"/>
              </a:rPr>
              <a:t>period of time</a:t>
            </a:r>
          </a:p>
          <a:p>
            <a:pPr>
              <a:lnSpc>
                <a:spcPct val="100000"/>
              </a:lnSpc>
            </a:pPr>
            <a:r>
              <a:rPr lang="en-US" sz="1400" i="1">
                <a:latin typeface="Times New Roman" charset="0"/>
              </a:rPr>
              <a:t>	</a:t>
            </a:r>
            <a:endParaRPr lang="en-US" sz="600">
              <a:latin typeface="Times New Roman" charset="0"/>
            </a:endParaRPr>
          </a:p>
          <a:p>
            <a:pPr lvl="2">
              <a:lnSpc>
                <a:spcPct val="100000"/>
              </a:lnSpc>
              <a:buFontTx/>
              <a:buChar char="•"/>
            </a:pPr>
            <a:r>
              <a:rPr lang="en-US">
                <a:latin typeface="Times New Roman" charset="0"/>
              </a:rPr>
              <a:t> Ideal goal: 100% reach</a:t>
            </a:r>
          </a:p>
        </p:txBody>
      </p:sp>
    </p:spTree>
  </p:cSld>
  <p:clrMapOvr>
    <a:masterClrMapping/>
  </p:clrMapOvr>
  <p:transition>
    <p:pull dir="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254000" y="203200"/>
            <a:ext cx="6578600" cy="8636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75779" name="Rectangle 3"/>
          <p:cNvSpPr>
            <a:spLocks noGrp="1" noChangeArrowheads="1"/>
          </p:cNvSpPr>
          <p:nvPr>
            <p:ph type="title"/>
          </p:nvPr>
        </p:nvSpPr>
        <p:spPr>
          <a:xfrm>
            <a:off x="228600" y="330200"/>
            <a:ext cx="6019800" cy="635000"/>
          </a:xfrm>
        </p:spPr>
        <p:txBody>
          <a:bodyPr/>
          <a:lstStyle/>
          <a:p>
            <a:pPr>
              <a:lnSpc>
                <a:spcPct val="85000"/>
              </a:lnSpc>
            </a:pPr>
            <a:r>
              <a:rPr lang="en-US" sz="2800" b="1"/>
              <a:t>Figure 13-4: </a:t>
            </a:r>
            <a:r>
              <a:rPr lang="en-US" sz="2800"/>
              <a:t>As Shown, it is Difficult to Achieve 100% Reach</a:t>
            </a:r>
          </a:p>
        </p:txBody>
      </p:sp>
      <p:pic>
        <p:nvPicPr>
          <p:cNvPr id="75781" name="Picture 5" descr="C:\My Documents\Figures Small\dun37744_1304.gif"/>
          <p:cNvPicPr>
            <a:picLocks noChangeAspect="1" noChangeArrowheads="1"/>
          </p:cNvPicPr>
          <p:nvPr/>
        </p:nvPicPr>
        <p:blipFill>
          <a:blip r:embed="rId2" cstate="print"/>
          <a:srcRect/>
          <a:stretch>
            <a:fillRect/>
          </a:stretch>
        </p:blipFill>
        <p:spPr bwMode="auto">
          <a:xfrm>
            <a:off x="304800" y="1263650"/>
            <a:ext cx="8534400" cy="5213350"/>
          </a:xfrm>
          <a:prstGeom prst="rect">
            <a:avLst/>
          </a:prstGeom>
          <a:noFill/>
        </p:spPr>
      </p:pic>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254000" y="203200"/>
            <a:ext cx="29210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60419" name="Rectangle 3"/>
          <p:cNvSpPr>
            <a:spLocks noGrp="1" noChangeArrowheads="1"/>
          </p:cNvSpPr>
          <p:nvPr>
            <p:ph type="title"/>
          </p:nvPr>
        </p:nvSpPr>
        <p:spPr>
          <a:xfrm>
            <a:off x="228600" y="239713"/>
            <a:ext cx="7772400" cy="635000"/>
          </a:xfrm>
        </p:spPr>
        <p:txBody>
          <a:bodyPr/>
          <a:lstStyle/>
          <a:p>
            <a:r>
              <a:rPr lang="en-US" sz="3200"/>
              <a:t>Frequency </a:t>
            </a:r>
          </a:p>
        </p:txBody>
      </p:sp>
      <p:pic>
        <p:nvPicPr>
          <p:cNvPr id="60420" name="Picture 4" descr="C:\Documents and Settings\John Gayle\My Documents\3Blox\30801 MHHE-Duncan PPT\Work Files\dictionary.gif"/>
          <p:cNvPicPr>
            <a:picLocks noChangeAspect="1" noChangeArrowheads="1"/>
          </p:cNvPicPr>
          <p:nvPr/>
        </p:nvPicPr>
        <p:blipFill>
          <a:blip r:embed="rId2" cstate="print"/>
          <a:srcRect/>
          <a:stretch>
            <a:fillRect/>
          </a:stretch>
        </p:blipFill>
        <p:spPr bwMode="auto">
          <a:xfrm>
            <a:off x="914400" y="1289050"/>
            <a:ext cx="7620000" cy="5111750"/>
          </a:xfrm>
          <a:prstGeom prst="rect">
            <a:avLst/>
          </a:prstGeom>
          <a:noFill/>
        </p:spPr>
      </p:pic>
      <p:pic>
        <p:nvPicPr>
          <p:cNvPr id="60421" name="Picture 5" descr="C:\Documents and Settings\John Gayle\My Documents\3Blox\30801 MHHE-Duncan PPT\Work Files\definition.gif"/>
          <p:cNvPicPr>
            <a:picLocks noChangeAspect="1" noChangeArrowheads="1"/>
          </p:cNvPicPr>
          <p:nvPr/>
        </p:nvPicPr>
        <p:blipFill>
          <a:blip r:embed="rId3" cstate="print"/>
          <a:srcRect/>
          <a:stretch>
            <a:fillRect/>
          </a:stretch>
        </p:blipFill>
        <p:spPr bwMode="auto">
          <a:xfrm>
            <a:off x="7346950" y="1143000"/>
            <a:ext cx="1187450" cy="1219200"/>
          </a:xfrm>
          <a:prstGeom prst="rect">
            <a:avLst/>
          </a:prstGeom>
          <a:noFill/>
        </p:spPr>
      </p:pic>
      <p:sp>
        <p:nvSpPr>
          <p:cNvPr id="60422" name="Rectangle 6"/>
          <p:cNvSpPr>
            <a:spLocks noChangeArrowheads="1"/>
          </p:cNvSpPr>
          <p:nvPr/>
        </p:nvSpPr>
        <p:spPr bwMode="auto">
          <a:xfrm>
            <a:off x="1371600" y="1733550"/>
            <a:ext cx="5943600" cy="3981450"/>
          </a:xfrm>
          <a:prstGeom prst="rect">
            <a:avLst/>
          </a:prstGeom>
          <a:noFill/>
          <a:ln w="38100">
            <a:noFill/>
            <a:miter lim="800000"/>
            <a:headEnd/>
            <a:tailEnd/>
          </a:ln>
          <a:effectLst/>
        </p:spPr>
        <p:txBody>
          <a:bodyPr>
            <a:spAutoFit/>
          </a:bodyPr>
          <a:lstStyle/>
          <a:p>
            <a:pPr>
              <a:lnSpc>
                <a:spcPct val="100000"/>
              </a:lnSpc>
            </a:pPr>
            <a:r>
              <a:rPr lang="en-US" sz="3200" b="1">
                <a:latin typeface="Times New Roman" charset="0"/>
              </a:rPr>
              <a:t>Frequency:</a:t>
            </a:r>
            <a:r>
              <a:rPr lang="en-US" sz="3200">
                <a:latin typeface="Times New Roman" charset="0"/>
              </a:rPr>
              <a:t> </a:t>
            </a:r>
            <a:r>
              <a:rPr lang="en-US" sz="3200" i="1">
                <a:latin typeface="Times New Roman" charset="0"/>
              </a:rPr>
              <a:t>The average number of times those who are reached have an opportunity to be exposed to a brand message within a specified time period</a:t>
            </a:r>
            <a:endParaRPr lang="en-US" sz="3200">
              <a:latin typeface="Times New Roman" charset="0"/>
            </a:endParaRPr>
          </a:p>
          <a:p>
            <a:pPr lvl="1" indent="-176213">
              <a:lnSpc>
                <a:spcPct val="100000"/>
              </a:lnSpc>
              <a:buFontTx/>
              <a:buChar char="•"/>
            </a:pPr>
            <a:r>
              <a:rPr lang="en-US">
                <a:latin typeface="Times New Roman" charset="0"/>
              </a:rPr>
              <a:t>Frequency to be effective: 3-10 exposures</a:t>
            </a:r>
          </a:p>
          <a:p>
            <a:pPr lvl="1" indent="-176213">
              <a:lnSpc>
                <a:spcPct val="100000"/>
              </a:lnSpc>
              <a:buFontTx/>
              <a:buChar char="•"/>
            </a:pPr>
            <a:r>
              <a:rPr lang="en-US">
                <a:latin typeface="Times New Roman" charset="0"/>
              </a:rPr>
              <a:t> Varies widely by brand</a:t>
            </a:r>
          </a:p>
        </p:txBody>
      </p:sp>
    </p:spTree>
  </p:cSld>
  <p:clrMapOvr>
    <a:masterClrMapping/>
  </p:clrMapOvr>
  <p:transition>
    <p:pull dir="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254000" y="203200"/>
            <a:ext cx="8559800" cy="8636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61443" name="Rectangle 3"/>
          <p:cNvSpPr>
            <a:spLocks noGrp="1" noChangeArrowheads="1"/>
          </p:cNvSpPr>
          <p:nvPr>
            <p:ph type="title"/>
          </p:nvPr>
        </p:nvSpPr>
        <p:spPr>
          <a:xfrm>
            <a:off x="228600" y="342900"/>
            <a:ext cx="8686800" cy="635000"/>
          </a:xfrm>
        </p:spPr>
        <p:txBody>
          <a:bodyPr/>
          <a:lstStyle/>
          <a:p>
            <a:pPr>
              <a:lnSpc>
                <a:spcPct val="85000"/>
              </a:lnSpc>
            </a:pPr>
            <a:r>
              <a:rPr lang="en-US" sz="2800" b="1"/>
              <a:t>Figure 13-5:</a:t>
            </a:r>
            <a:r>
              <a:rPr lang="en-US" sz="2800"/>
              <a:t> The “A” Curve is More Desirable Because its Effective Frequency is Less than “B”</a:t>
            </a:r>
          </a:p>
        </p:txBody>
      </p:sp>
      <p:pic>
        <p:nvPicPr>
          <p:cNvPr id="61446" name="Picture 6" descr="dun37744_1305"/>
          <p:cNvPicPr>
            <a:picLocks noChangeAspect="1" noChangeArrowheads="1"/>
          </p:cNvPicPr>
          <p:nvPr/>
        </p:nvPicPr>
        <p:blipFill>
          <a:blip r:embed="rId2" cstate="print"/>
          <a:srcRect/>
          <a:stretch>
            <a:fillRect/>
          </a:stretch>
        </p:blipFill>
        <p:spPr bwMode="auto">
          <a:xfrm>
            <a:off x="304800" y="1676400"/>
            <a:ext cx="8534400" cy="4516438"/>
          </a:xfrm>
          <a:prstGeom prst="rect">
            <a:avLst/>
          </a:prstGeom>
          <a:noFill/>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ChangeArrowheads="1"/>
          </p:cNvSpPr>
          <p:nvPr/>
        </p:nvSpPr>
        <p:spPr bwMode="auto">
          <a:xfrm>
            <a:off x="-254000" y="203200"/>
            <a:ext cx="61214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62467" name="Rectangle 3"/>
          <p:cNvSpPr>
            <a:spLocks noGrp="1" noChangeArrowheads="1"/>
          </p:cNvSpPr>
          <p:nvPr>
            <p:ph type="title"/>
          </p:nvPr>
        </p:nvSpPr>
        <p:spPr>
          <a:xfrm>
            <a:off x="228600" y="239713"/>
            <a:ext cx="7772400" cy="635000"/>
          </a:xfrm>
        </p:spPr>
        <p:txBody>
          <a:bodyPr/>
          <a:lstStyle/>
          <a:p>
            <a:r>
              <a:rPr lang="en-US" sz="3200"/>
              <a:t>Gross Rating Points (GRPs)</a:t>
            </a:r>
          </a:p>
        </p:txBody>
      </p:sp>
      <p:pic>
        <p:nvPicPr>
          <p:cNvPr id="62468" name="Picture 4" descr="C:\Documents and Settings\John Gayle\My Documents\3Blox\30801 MHHE-Duncan PPT\Work Files\dictionary.gif"/>
          <p:cNvPicPr>
            <a:picLocks noChangeAspect="1" noChangeArrowheads="1"/>
          </p:cNvPicPr>
          <p:nvPr/>
        </p:nvPicPr>
        <p:blipFill>
          <a:blip r:embed="rId2" cstate="print"/>
          <a:srcRect/>
          <a:stretch>
            <a:fillRect/>
          </a:stretch>
        </p:blipFill>
        <p:spPr bwMode="auto">
          <a:xfrm>
            <a:off x="914400" y="1289050"/>
            <a:ext cx="7620000" cy="4654550"/>
          </a:xfrm>
          <a:prstGeom prst="rect">
            <a:avLst/>
          </a:prstGeom>
          <a:noFill/>
        </p:spPr>
      </p:pic>
      <p:pic>
        <p:nvPicPr>
          <p:cNvPr id="62469" name="Picture 5" descr="C:\Documents and Settings\John Gayle\My Documents\3Blox\30801 MHHE-Duncan PPT\Work Files\definition.gif"/>
          <p:cNvPicPr>
            <a:picLocks noChangeAspect="1" noChangeArrowheads="1"/>
          </p:cNvPicPr>
          <p:nvPr/>
        </p:nvPicPr>
        <p:blipFill>
          <a:blip r:embed="rId3" cstate="print"/>
          <a:srcRect/>
          <a:stretch>
            <a:fillRect/>
          </a:stretch>
        </p:blipFill>
        <p:spPr bwMode="auto">
          <a:xfrm>
            <a:off x="7346950" y="1143000"/>
            <a:ext cx="1187450" cy="1219200"/>
          </a:xfrm>
          <a:prstGeom prst="rect">
            <a:avLst/>
          </a:prstGeom>
          <a:noFill/>
        </p:spPr>
      </p:pic>
      <p:sp>
        <p:nvSpPr>
          <p:cNvPr id="62470" name="Rectangle 6"/>
          <p:cNvSpPr>
            <a:spLocks noChangeArrowheads="1"/>
          </p:cNvSpPr>
          <p:nvPr/>
        </p:nvSpPr>
        <p:spPr bwMode="auto">
          <a:xfrm>
            <a:off x="1371600" y="1828800"/>
            <a:ext cx="5943600" cy="2981325"/>
          </a:xfrm>
          <a:prstGeom prst="rect">
            <a:avLst/>
          </a:prstGeom>
          <a:noFill/>
          <a:ln w="38100">
            <a:noFill/>
            <a:miter lim="800000"/>
            <a:headEnd/>
            <a:tailEnd/>
          </a:ln>
          <a:effectLst/>
        </p:spPr>
        <p:txBody>
          <a:bodyPr>
            <a:spAutoFit/>
          </a:bodyPr>
          <a:lstStyle/>
          <a:p>
            <a:pPr>
              <a:lnSpc>
                <a:spcPct val="100000"/>
              </a:lnSpc>
            </a:pPr>
            <a:r>
              <a:rPr lang="en-US" sz="3200" b="1">
                <a:latin typeface="Times New Roman" charset="0"/>
              </a:rPr>
              <a:t>Gross Rating Points (GRPs):</a:t>
            </a:r>
            <a:r>
              <a:rPr lang="en-US" sz="3200">
                <a:latin typeface="Times New Roman" charset="0"/>
              </a:rPr>
              <a:t> </a:t>
            </a:r>
            <a:br>
              <a:rPr lang="en-US" sz="3200">
                <a:latin typeface="Times New Roman" charset="0"/>
              </a:rPr>
            </a:br>
            <a:r>
              <a:rPr lang="en-US" sz="3200" i="1">
                <a:latin typeface="Times New Roman" charset="0"/>
              </a:rPr>
              <a:t>The combined measure of reach and frequency indicating the weight of a media plan</a:t>
            </a:r>
            <a:r>
              <a:rPr lang="en-US" sz="3200">
                <a:latin typeface="Times New Roman" charset="0"/>
              </a:rPr>
              <a:t> </a:t>
            </a:r>
          </a:p>
          <a:p>
            <a:pPr lvl="1" indent="-176213">
              <a:lnSpc>
                <a:spcPct val="100000"/>
              </a:lnSpc>
              <a:buFontTx/>
              <a:buChar char="•"/>
            </a:pPr>
            <a:r>
              <a:rPr lang="en-US">
                <a:latin typeface="Times New Roman" charset="0"/>
              </a:rPr>
              <a:t>The more GRPs, the more “weight” a plan has</a:t>
            </a:r>
          </a:p>
        </p:txBody>
      </p:sp>
    </p:spTree>
  </p:cSld>
  <p:clrMapOvr>
    <a:masterClrMapping/>
  </p:clrMapOvr>
  <p:transition>
    <p:pull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8" name="AutoShape 10"/>
          <p:cNvSpPr>
            <a:spLocks noChangeArrowheads="1"/>
          </p:cNvSpPr>
          <p:nvPr/>
        </p:nvSpPr>
        <p:spPr bwMode="auto">
          <a:xfrm>
            <a:off x="-254000" y="203200"/>
            <a:ext cx="80264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58379" name="Rectangle 11"/>
          <p:cNvSpPr>
            <a:spLocks noGrp="1" noChangeArrowheads="1"/>
          </p:cNvSpPr>
          <p:nvPr>
            <p:ph type="title"/>
          </p:nvPr>
        </p:nvSpPr>
        <p:spPr>
          <a:xfrm>
            <a:off x="228600" y="239713"/>
            <a:ext cx="7772400" cy="635000"/>
          </a:xfrm>
        </p:spPr>
        <p:txBody>
          <a:bodyPr/>
          <a:lstStyle/>
          <a:p>
            <a:r>
              <a:rPr lang="en-US" sz="3200"/>
              <a:t>The Simple Formula to Calculate GRPs </a:t>
            </a:r>
          </a:p>
        </p:txBody>
      </p:sp>
      <p:sp>
        <p:nvSpPr>
          <p:cNvPr id="58384" name="Text Box 16"/>
          <p:cNvSpPr txBox="1">
            <a:spLocks noChangeArrowheads="1"/>
          </p:cNvSpPr>
          <p:nvPr/>
        </p:nvSpPr>
        <p:spPr bwMode="auto">
          <a:xfrm>
            <a:off x="282575" y="1589088"/>
            <a:ext cx="8582025" cy="519112"/>
          </a:xfrm>
          <a:prstGeom prst="rect">
            <a:avLst/>
          </a:prstGeom>
          <a:noFill/>
          <a:ln w="28575">
            <a:noFill/>
            <a:miter lim="800000"/>
            <a:headEnd/>
            <a:tailEnd/>
          </a:ln>
          <a:effectLst/>
        </p:spPr>
        <p:txBody>
          <a:bodyPr wrap="none">
            <a:spAutoFit/>
          </a:bodyPr>
          <a:lstStyle/>
          <a:p>
            <a:pPr algn="ctr">
              <a:lnSpc>
                <a:spcPct val="100000"/>
              </a:lnSpc>
            </a:pPr>
            <a:r>
              <a:rPr lang="en-US" b="1">
                <a:solidFill>
                  <a:srgbClr val="990000"/>
                </a:solidFill>
                <a:effectLst>
                  <a:outerShdw blurRad="38100" dist="38100" dir="2700000" algn="tl">
                    <a:srgbClr val="C0C0C0"/>
                  </a:outerShdw>
                </a:effectLst>
              </a:rPr>
              <a:t>Gross Rating Points (GRPs) = Reach x Frequency</a:t>
            </a:r>
          </a:p>
        </p:txBody>
      </p:sp>
      <p:sp>
        <p:nvSpPr>
          <p:cNvPr id="58385" name="AutoShape 17"/>
          <p:cNvSpPr>
            <a:spLocks noChangeArrowheads="1"/>
          </p:cNvSpPr>
          <p:nvPr/>
        </p:nvSpPr>
        <p:spPr bwMode="auto">
          <a:xfrm>
            <a:off x="1600200" y="2597150"/>
            <a:ext cx="5943600" cy="1214438"/>
          </a:xfrm>
          <a:prstGeom prst="roundRect">
            <a:avLst>
              <a:gd name="adj" fmla="val 16667"/>
            </a:avLst>
          </a:prstGeom>
          <a:solidFill>
            <a:srgbClr val="FFF9EF"/>
          </a:solidFill>
          <a:ln w="38100">
            <a:solidFill>
              <a:srgbClr val="FFB610"/>
            </a:solidFill>
            <a:round/>
            <a:headEnd/>
            <a:tailEnd/>
          </a:ln>
          <a:effectLst/>
        </p:spPr>
        <p:txBody>
          <a:bodyPr/>
          <a:lstStyle/>
          <a:p>
            <a:pPr algn="ctr">
              <a:lnSpc>
                <a:spcPct val="100000"/>
              </a:lnSpc>
            </a:pPr>
            <a:r>
              <a:rPr lang="en-US" sz="2400" b="1"/>
              <a:t>Print example</a:t>
            </a:r>
          </a:p>
          <a:p>
            <a:pPr algn="ctr">
              <a:lnSpc>
                <a:spcPct val="100000"/>
              </a:lnSpc>
            </a:pPr>
            <a:r>
              <a:rPr lang="en-US" sz="2400"/>
              <a:t>50 reach X 5 insertions = 250 GRPs</a:t>
            </a:r>
          </a:p>
        </p:txBody>
      </p:sp>
      <p:sp>
        <p:nvSpPr>
          <p:cNvPr id="58386" name="AutoShape 18"/>
          <p:cNvSpPr>
            <a:spLocks noChangeArrowheads="1"/>
          </p:cNvSpPr>
          <p:nvPr/>
        </p:nvSpPr>
        <p:spPr bwMode="auto">
          <a:xfrm>
            <a:off x="1371600" y="4524375"/>
            <a:ext cx="6400800" cy="1419225"/>
          </a:xfrm>
          <a:prstGeom prst="roundRect">
            <a:avLst>
              <a:gd name="adj" fmla="val 16667"/>
            </a:avLst>
          </a:prstGeom>
          <a:solidFill>
            <a:srgbClr val="FFF9EF"/>
          </a:solidFill>
          <a:ln w="38100">
            <a:solidFill>
              <a:srgbClr val="FFB610"/>
            </a:solidFill>
            <a:round/>
            <a:headEnd/>
            <a:tailEnd/>
          </a:ln>
          <a:effectLst/>
        </p:spPr>
        <p:txBody>
          <a:bodyPr/>
          <a:lstStyle/>
          <a:p>
            <a:pPr algn="ctr">
              <a:lnSpc>
                <a:spcPct val="100000"/>
              </a:lnSpc>
            </a:pPr>
            <a:r>
              <a:rPr lang="en-US" sz="2400" b="1"/>
              <a:t>Broadcast example</a:t>
            </a:r>
          </a:p>
          <a:p>
            <a:pPr algn="ctr">
              <a:lnSpc>
                <a:spcPct val="100000"/>
              </a:lnSpc>
            </a:pPr>
            <a:r>
              <a:rPr lang="en-US" sz="2400"/>
              <a:t>6 (rating) X 5 (frequency) = 30 GRPs</a:t>
            </a:r>
          </a:p>
        </p:txBody>
      </p:sp>
    </p:spTree>
  </p:cSld>
  <p:clrMapOvr>
    <a:masterClrMapping/>
  </p:clrMapOvr>
  <p:transition>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8" name="AutoShape 10"/>
          <p:cNvSpPr>
            <a:spLocks noChangeArrowheads="1"/>
          </p:cNvSpPr>
          <p:nvPr/>
        </p:nvSpPr>
        <p:spPr bwMode="auto">
          <a:xfrm>
            <a:off x="-254000" y="203200"/>
            <a:ext cx="6121400" cy="8636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63499" name="Rectangle 11"/>
          <p:cNvSpPr>
            <a:spLocks noGrp="1" noChangeArrowheads="1"/>
          </p:cNvSpPr>
          <p:nvPr>
            <p:ph type="title"/>
          </p:nvPr>
        </p:nvSpPr>
        <p:spPr>
          <a:xfrm>
            <a:off x="228600" y="342900"/>
            <a:ext cx="5638800" cy="635000"/>
          </a:xfrm>
        </p:spPr>
        <p:txBody>
          <a:bodyPr/>
          <a:lstStyle/>
          <a:p>
            <a:pPr>
              <a:lnSpc>
                <a:spcPct val="85000"/>
              </a:lnSpc>
            </a:pPr>
            <a:r>
              <a:rPr lang="en-US" sz="2800"/>
              <a:t>Total Number of GRPs Delivered by a National TV Media Plan</a:t>
            </a:r>
          </a:p>
        </p:txBody>
      </p:sp>
      <p:sp>
        <p:nvSpPr>
          <p:cNvPr id="63504" name="AutoShape 16"/>
          <p:cNvSpPr>
            <a:spLocks noChangeArrowheads="1"/>
          </p:cNvSpPr>
          <p:nvPr/>
        </p:nvSpPr>
        <p:spPr bwMode="auto">
          <a:xfrm>
            <a:off x="457200" y="2209800"/>
            <a:ext cx="8229600" cy="2971800"/>
          </a:xfrm>
          <a:prstGeom prst="roundRect">
            <a:avLst>
              <a:gd name="adj" fmla="val 10310"/>
            </a:avLst>
          </a:prstGeom>
          <a:solidFill>
            <a:srgbClr val="FFF9EF"/>
          </a:solidFill>
          <a:ln w="38100">
            <a:solidFill>
              <a:srgbClr val="FFB610"/>
            </a:solidFill>
            <a:round/>
            <a:headEnd/>
            <a:tailEnd/>
          </a:ln>
          <a:effectLst/>
        </p:spPr>
        <p:txBody>
          <a:bodyPr/>
          <a:lstStyle/>
          <a:p>
            <a:pPr algn="ctr">
              <a:lnSpc>
                <a:spcPct val="100000"/>
              </a:lnSpc>
            </a:pPr>
            <a:endParaRPr lang="en-US" sz="2400"/>
          </a:p>
        </p:txBody>
      </p:sp>
      <p:sp>
        <p:nvSpPr>
          <p:cNvPr id="63505" name="Text Box 17"/>
          <p:cNvSpPr txBox="1">
            <a:spLocks noChangeArrowheads="1"/>
          </p:cNvSpPr>
          <p:nvPr/>
        </p:nvSpPr>
        <p:spPr bwMode="auto">
          <a:xfrm>
            <a:off x="685800" y="3124200"/>
            <a:ext cx="7848600" cy="1836738"/>
          </a:xfrm>
          <a:prstGeom prst="rect">
            <a:avLst/>
          </a:prstGeom>
          <a:noFill/>
          <a:ln w="28575">
            <a:noFill/>
            <a:miter lim="800000"/>
            <a:headEnd/>
            <a:tailEnd/>
          </a:ln>
          <a:effectLst/>
        </p:spPr>
        <p:txBody>
          <a:bodyPr>
            <a:spAutoFit/>
          </a:bodyPr>
          <a:lstStyle/>
          <a:p>
            <a:pPr defTabSz="1304925">
              <a:lnSpc>
                <a:spcPct val="100000"/>
              </a:lnSpc>
              <a:spcBef>
                <a:spcPct val="5000"/>
              </a:spcBef>
              <a:tabLst>
                <a:tab pos="3541713" algn="r"/>
                <a:tab pos="4627563" algn="r"/>
                <a:tab pos="5661025" algn="r"/>
                <a:tab pos="6573838" algn="r"/>
                <a:tab pos="7485063" algn="r"/>
              </a:tabLst>
            </a:pPr>
            <a:r>
              <a:rPr lang="en-US" sz="2200">
                <a:latin typeface="Times New Roman" charset="0"/>
              </a:rPr>
              <a:t>CBS Evening News	6	x	5	=	30</a:t>
            </a:r>
          </a:p>
          <a:p>
            <a:pPr defTabSz="1304925">
              <a:lnSpc>
                <a:spcPct val="100000"/>
              </a:lnSpc>
              <a:spcBef>
                <a:spcPct val="5000"/>
              </a:spcBef>
              <a:tabLst>
                <a:tab pos="3541713" algn="r"/>
                <a:tab pos="4627563" algn="r"/>
                <a:tab pos="5661025" algn="r"/>
                <a:tab pos="6573838" algn="r"/>
                <a:tab pos="7485063" algn="r"/>
              </a:tabLst>
            </a:pPr>
            <a:r>
              <a:rPr lang="en-US" sz="2200">
                <a:latin typeface="Times New Roman" charset="0"/>
              </a:rPr>
              <a:t>Friends	10	x	4	=	40</a:t>
            </a:r>
          </a:p>
          <a:p>
            <a:pPr defTabSz="1304925">
              <a:lnSpc>
                <a:spcPct val="100000"/>
              </a:lnSpc>
              <a:spcBef>
                <a:spcPct val="5000"/>
              </a:spcBef>
              <a:tabLst>
                <a:tab pos="3541713" algn="r"/>
                <a:tab pos="4627563" algn="r"/>
                <a:tab pos="5661025" algn="r"/>
                <a:tab pos="6573838" algn="r"/>
                <a:tab pos="7485063" algn="r"/>
              </a:tabLst>
            </a:pPr>
            <a:r>
              <a:rPr lang="en-US" sz="2200">
                <a:latin typeface="Times New Roman" charset="0"/>
              </a:rPr>
              <a:t>Law &amp; Order	15	x	6	=	90</a:t>
            </a:r>
          </a:p>
          <a:p>
            <a:pPr defTabSz="1304925">
              <a:lnSpc>
                <a:spcPct val="100000"/>
              </a:lnSpc>
              <a:spcBef>
                <a:spcPct val="5000"/>
              </a:spcBef>
              <a:tabLst>
                <a:tab pos="3541713" algn="r"/>
                <a:tab pos="4627563" algn="r"/>
                <a:tab pos="5661025" algn="r"/>
                <a:tab pos="6573838" algn="r"/>
                <a:tab pos="7485063" algn="r"/>
              </a:tabLst>
            </a:pPr>
            <a:r>
              <a:rPr lang="en-US" sz="2200">
                <a:latin typeface="Times New Roman" charset="0"/>
              </a:rPr>
              <a:t>Monday Night Football	12	x	3	=	36</a:t>
            </a:r>
          </a:p>
          <a:p>
            <a:pPr defTabSz="1304925">
              <a:lnSpc>
                <a:spcPct val="100000"/>
              </a:lnSpc>
              <a:spcBef>
                <a:spcPct val="5000"/>
              </a:spcBef>
              <a:tabLst>
                <a:tab pos="3541713" algn="r"/>
                <a:tab pos="4627563" algn="r"/>
                <a:tab pos="5661025" algn="r"/>
                <a:tab pos="6573838" algn="r"/>
                <a:tab pos="7485063" algn="r"/>
              </a:tabLst>
            </a:pPr>
            <a:r>
              <a:rPr lang="en-US" sz="2200">
                <a:latin typeface="Times New Roman" charset="0"/>
              </a:rPr>
              <a:t>    Total					196</a:t>
            </a:r>
          </a:p>
        </p:txBody>
      </p:sp>
      <p:sp>
        <p:nvSpPr>
          <p:cNvPr id="63506" name="Text Box 18"/>
          <p:cNvSpPr txBox="1">
            <a:spLocks noChangeArrowheads="1"/>
          </p:cNvSpPr>
          <p:nvPr/>
        </p:nvSpPr>
        <p:spPr bwMode="auto">
          <a:xfrm>
            <a:off x="685800" y="2438400"/>
            <a:ext cx="7848600" cy="427038"/>
          </a:xfrm>
          <a:prstGeom prst="rect">
            <a:avLst/>
          </a:prstGeom>
          <a:noFill/>
          <a:ln w="28575">
            <a:noFill/>
            <a:miter lim="800000"/>
            <a:headEnd/>
            <a:tailEnd/>
          </a:ln>
          <a:effectLst/>
        </p:spPr>
        <p:txBody>
          <a:bodyPr>
            <a:spAutoFit/>
          </a:bodyPr>
          <a:lstStyle/>
          <a:p>
            <a:pPr defTabSz="1304925">
              <a:lnSpc>
                <a:spcPct val="100000"/>
              </a:lnSpc>
              <a:spcBef>
                <a:spcPct val="5000"/>
              </a:spcBef>
              <a:tabLst>
                <a:tab pos="3313113" algn="ctr"/>
                <a:tab pos="5540375" algn="ctr"/>
                <a:tab pos="7312025" algn="ctr"/>
              </a:tabLst>
            </a:pPr>
            <a:r>
              <a:rPr lang="en-US" sz="2200" b="1">
                <a:latin typeface="Times New Roman" charset="0"/>
              </a:rPr>
              <a:t>Programs	Program Rating	Frequency	GRPs</a:t>
            </a:r>
          </a:p>
        </p:txBody>
      </p:sp>
    </p:spTree>
  </p:cSld>
  <p:clrMapOvr>
    <a:masterClrMapping/>
  </p:clrMapOvr>
  <p:transition>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ChangeArrowheads="1"/>
          </p:cNvSpPr>
          <p:nvPr/>
        </p:nvSpPr>
        <p:spPr bwMode="auto">
          <a:xfrm>
            <a:off x="0" y="0"/>
            <a:ext cx="1600200" cy="6858000"/>
          </a:xfrm>
          <a:prstGeom prst="rect">
            <a:avLst/>
          </a:prstGeom>
          <a:solidFill>
            <a:srgbClr val="001C52"/>
          </a:solidFill>
          <a:ln w="38100">
            <a:noFill/>
            <a:miter lim="800000"/>
            <a:headEnd/>
            <a:tailEnd/>
          </a:ln>
          <a:effectLst/>
        </p:spPr>
        <p:txBody>
          <a:bodyPr wrap="none" anchor="ctr"/>
          <a:lstStyle/>
          <a:p>
            <a:endParaRPr lang="en-US"/>
          </a:p>
        </p:txBody>
      </p:sp>
      <p:sp>
        <p:nvSpPr>
          <p:cNvPr id="4102" name="Rectangle 6"/>
          <p:cNvSpPr>
            <a:spLocks noChangeArrowheads="1"/>
          </p:cNvSpPr>
          <p:nvPr/>
        </p:nvSpPr>
        <p:spPr bwMode="auto">
          <a:xfrm>
            <a:off x="1981200" y="1219200"/>
            <a:ext cx="6629400" cy="4800600"/>
          </a:xfrm>
          <a:prstGeom prst="rect">
            <a:avLst/>
          </a:prstGeom>
          <a:noFill/>
          <a:ln w="9525">
            <a:noFill/>
            <a:miter lim="800000"/>
            <a:headEnd/>
            <a:tailEnd/>
          </a:ln>
          <a:effectLst/>
        </p:spPr>
        <p:txBody>
          <a:bodyPr/>
          <a:lstStyle/>
          <a:p>
            <a:pPr marL="342900" indent="-342900">
              <a:lnSpc>
                <a:spcPct val="100000"/>
              </a:lnSpc>
              <a:spcBef>
                <a:spcPct val="40000"/>
              </a:spcBef>
              <a:buClr>
                <a:srgbClr val="630C21"/>
              </a:buClr>
              <a:buSzPct val="125000"/>
              <a:buFont typeface="Wingdings" pitchFamily="2" charset="2"/>
              <a:buChar char="§"/>
            </a:pPr>
            <a:r>
              <a:rPr lang="en-US" sz="3200">
                <a:latin typeface="Times New Roman" charset="0"/>
              </a:rPr>
              <a:t>What are the steps in the media planning process?</a:t>
            </a:r>
          </a:p>
          <a:p>
            <a:pPr marL="342900" indent="-342900">
              <a:lnSpc>
                <a:spcPct val="100000"/>
              </a:lnSpc>
              <a:spcBef>
                <a:spcPct val="40000"/>
              </a:spcBef>
              <a:buClr>
                <a:srgbClr val="630C21"/>
              </a:buClr>
              <a:buSzPct val="125000"/>
              <a:buFont typeface="Wingdings" pitchFamily="2" charset="2"/>
              <a:buChar char="§"/>
            </a:pPr>
            <a:r>
              <a:rPr lang="en-US" sz="3200">
                <a:latin typeface="Times New Roman" charset="0"/>
              </a:rPr>
              <a:t>What is the difference between reach and frequency?</a:t>
            </a:r>
          </a:p>
          <a:p>
            <a:pPr marL="342900" indent="-342900">
              <a:lnSpc>
                <a:spcPct val="100000"/>
              </a:lnSpc>
              <a:spcBef>
                <a:spcPct val="40000"/>
              </a:spcBef>
              <a:buClr>
                <a:srgbClr val="630C21"/>
              </a:buClr>
              <a:buSzPct val="125000"/>
              <a:buFont typeface="Wingdings" pitchFamily="2" charset="2"/>
              <a:buChar char="§"/>
            </a:pPr>
            <a:r>
              <a:rPr lang="en-US" sz="3200">
                <a:latin typeface="Times New Roman" charset="0"/>
              </a:rPr>
              <a:t>How do you determine a media mix?</a:t>
            </a:r>
          </a:p>
          <a:p>
            <a:pPr marL="342900" indent="-342900">
              <a:lnSpc>
                <a:spcPct val="100000"/>
              </a:lnSpc>
              <a:spcBef>
                <a:spcPct val="40000"/>
              </a:spcBef>
              <a:buClr>
                <a:srgbClr val="630C21"/>
              </a:buClr>
              <a:buSzPct val="125000"/>
              <a:buFont typeface="Wingdings" pitchFamily="2" charset="2"/>
              <a:buChar char="§"/>
            </a:pPr>
            <a:r>
              <a:rPr lang="en-US" sz="3200">
                <a:latin typeface="Times New Roman" charset="0"/>
              </a:rPr>
              <a:t>What role does cost play in selecting media?</a:t>
            </a:r>
          </a:p>
          <a:p>
            <a:pPr marL="342900" indent="-342900">
              <a:lnSpc>
                <a:spcPct val="100000"/>
              </a:lnSpc>
              <a:spcBef>
                <a:spcPct val="40000"/>
              </a:spcBef>
              <a:buClr>
                <a:srgbClr val="630C21"/>
              </a:buClr>
              <a:buSzPct val="125000"/>
              <a:buFont typeface="Wingdings" pitchFamily="2" charset="2"/>
              <a:buChar char="§"/>
            </a:pPr>
            <a:r>
              <a:rPr lang="en-US" sz="3200">
                <a:latin typeface="Times New Roman" charset="0"/>
              </a:rPr>
              <a:t>What factors are involved in scheduling media?</a:t>
            </a:r>
          </a:p>
        </p:txBody>
      </p:sp>
      <p:sp>
        <p:nvSpPr>
          <p:cNvPr id="4106" name="AutoShape 10"/>
          <p:cNvSpPr>
            <a:spLocks noChangeArrowheads="1"/>
          </p:cNvSpPr>
          <p:nvPr/>
        </p:nvSpPr>
        <p:spPr bwMode="auto">
          <a:xfrm>
            <a:off x="-304800" y="227013"/>
            <a:ext cx="3810000" cy="685800"/>
          </a:xfrm>
          <a:prstGeom prst="roundRect">
            <a:avLst>
              <a:gd name="adj" fmla="val 30625"/>
            </a:avLst>
          </a:prstGeom>
          <a:solidFill>
            <a:schemeClr val="bg1"/>
          </a:solidFill>
          <a:ln w="38100">
            <a:solidFill>
              <a:srgbClr val="84A2D6"/>
            </a:solidFill>
            <a:round/>
            <a:headEnd/>
            <a:tailEnd/>
          </a:ln>
          <a:effectLst>
            <a:outerShdw dist="71842" dir="2700000" algn="ctr" rotWithShape="0">
              <a:srgbClr val="3E499A"/>
            </a:outerShdw>
          </a:effectLst>
        </p:spPr>
        <p:txBody>
          <a:bodyPr wrap="none" anchor="ctr"/>
          <a:lstStyle/>
          <a:p>
            <a:pPr algn="ctr">
              <a:lnSpc>
                <a:spcPct val="100000"/>
              </a:lnSpc>
              <a:spcBef>
                <a:spcPct val="0"/>
              </a:spcBef>
            </a:pPr>
            <a:endParaRPr lang="en-US" sz="2400">
              <a:latin typeface="Times New Roman" charset="0"/>
            </a:endParaRPr>
          </a:p>
        </p:txBody>
      </p:sp>
      <p:sp>
        <p:nvSpPr>
          <p:cNvPr id="4107" name="Rectangle 11"/>
          <p:cNvSpPr>
            <a:spLocks noGrp="1" noChangeArrowheads="1"/>
          </p:cNvSpPr>
          <p:nvPr>
            <p:ph type="title"/>
          </p:nvPr>
        </p:nvSpPr>
        <p:spPr>
          <a:xfrm>
            <a:off x="227013" y="241300"/>
            <a:ext cx="7772400" cy="635000"/>
          </a:xfrm>
          <a:noFill/>
          <a:ln/>
        </p:spPr>
        <p:txBody>
          <a:bodyPr/>
          <a:lstStyle/>
          <a:p>
            <a:r>
              <a:rPr lang="en-US" sz="3000" b="1"/>
              <a:t>Chapter Outline</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wipe(left)">
                                      <p:cBhvr>
                                        <p:cTn id="7" dur="500"/>
                                        <p:tgtEl>
                                          <p:spTgt spid="410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02">
                                            <p:txEl>
                                              <p:pRg st="1" end="1"/>
                                            </p:txEl>
                                          </p:spTgt>
                                        </p:tgtEl>
                                        <p:attrNameLst>
                                          <p:attrName>style.visibility</p:attrName>
                                        </p:attrNameLst>
                                      </p:cBhvr>
                                      <p:to>
                                        <p:strVal val="visible"/>
                                      </p:to>
                                    </p:set>
                                    <p:animEffect transition="in" filter="wipe(left)">
                                      <p:cBhvr>
                                        <p:cTn id="11" dur="500"/>
                                        <p:tgtEl>
                                          <p:spTgt spid="410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02">
                                            <p:txEl>
                                              <p:pRg st="2" end="2"/>
                                            </p:txEl>
                                          </p:spTgt>
                                        </p:tgtEl>
                                        <p:attrNameLst>
                                          <p:attrName>style.visibility</p:attrName>
                                        </p:attrNameLst>
                                      </p:cBhvr>
                                      <p:to>
                                        <p:strVal val="visible"/>
                                      </p:to>
                                    </p:set>
                                    <p:animEffect transition="in" filter="wipe(left)">
                                      <p:cBhvr>
                                        <p:cTn id="15" dur="500"/>
                                        <p:tgtEl>
                                          <p:spTgt spid="410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102">
                                            <p:txEl>
                                              <p:pRg st="3" end="3"/>
                                            </p:txEl>
                                          </p:spTgt>
                                        </p:tgtEl>
                                        <p:attrNameLst>
                                          <p:attrName>style.visibility</p:attrName>
                                        </p:attrNameLst>
                                      </p:cBhvr>
                                      <p:to>
                                        <p:strVal val="visible"/>
                                      </p:to>
                                    </p:set>
                                    <p:animEffect transition="in" filter="wipe(left)">
                                      <p:cBhvr>
                                        <p:cTn id="19" dur="500"/>
                                        <p:tgtEl>
                                          <p:spTgt spid="410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02">
                                            <p:txEl>
                                              <p:pRg st="4" end="4"/>
                                            </p:txEl>
                                          </p:spTgt>
                                        </p:tgtEl>
                                        <p:attrNameLst>
                                          <p:attrName>style.visibility</p:attrName>
                                        </p:attrNameLst>
                                      </p:cBhvr>
                                      <p:to>
                                        <p:strVal val="visible"/>
                                      </p:to>
                                    </p:set>
                                    <p:animEffect transition="in" filter="wipe(left)">
                                      <p:cBhvr>
                                        <p:cTn id="23" dur="500"/>
                                        <p:tgtEl>
                                          <p:spTgt spid="41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Oval 2"/>
          <p:cNvSpPr>
            <a:spLocks noChangeArrowheads="1"/>
          </p:cNvSpPr>
          <p:nvPr/>
        </p:nvSpPr>
        <p:spPr bwMode="auto">
          <a:xfrm>
            <a:off x="685800" y="2667000"/>
            <a:ext cx="2209800" cy="2209800"/>
          </a:xfrm>
          <a:prstGeom prst="ellipse">
            <a:avLst/>
          </a:prstGeom>
          <a:gradFill rotWithShape="0">
            <a:gsLst>
              <a:gs pos="0">
                <a:srgbClr val="C7D5ED"/>
              </a:gs>
              <a:gs pos="100000">
                <a:srgbClr val="84A2D6"/>
              </a:gs>
            </a:gsLst>
            <a:path path="shape">
              <a:fillToRect l="50000" t="50000" r="50000" b="50000"/>
            </a:path>
          </a:gradFill>
          <a:ln w="38100">
            <a:solidFill>
              <a:srgbClr val="001C52"/>
            </a:solidFill>
            <a:round/>
            <a:headEnd/>
            <a:tailEnd/>
          </a:ln>
          <a:effectLst>
            <a:outerShdw dist="71842" dir="2700000" algn="ctr" rotWithShape="0">
              <a:srgbClr val="707070"/>
            </a:outerShdw>
          </a:effectLst>
        </p:spPr>
        <p:txBody>
          <a:bodyPr wrap="none" lIns="0" rIns="0" anchor="ctr"/>
          <a:lstStyle/>
          <a:p>
            <a:pPr marL="174625" indent="-174625" algn="ctr">
              <a:lnSpc>
                <a:spcPct val="100000"/>
              </a:lnSpc>
            </a:pPr>
            <a:r>
              <a:rPr lang="en-US" b="1"/>
              <a:t>Planning</a:t>
            </a:r>
            <a:br>
              <a:rPr lang="en-US" b="1"/>
            </a:br>
            <a:r>
              <a:rPr lang="en-US" b="1"/>
              <a:t>Steps</a:t>
            </a:r>
          </a:p>
        </p:txBody>
      </p:sp>
      <p:grpSp>
        <p:nvGrpSpPr>
          <p:cNvPr id="82947" name="Group 3"/>
          <p:cNvGrpSpPr>
            <a:grpSpLocks/>
          </p:cNvGrpSpPr>
          <p:nvPr/>
        </p:nvGrpSpPr>
        <p:grpSpPr bwMode="auto">
          <a:xfrm>
            <a:off x="2914650" y="1447800"/>
            <a:ext cx="5695950" cy="2324100"/>
            <a:chOff x="1836" y="912"/>
            <a:chExt cx="3588" cy="1464"/>
          </a:xfrm>
        </p:grpSpPr>
        <p:cxnSp>
          <p:nvCxnSpPr>
            <p:cNvPr id="82948" name="AutoShape 4"/>
            <p:cNvCxnSpPr>
              <a:cxnSpLocks noChangeShapeType="1"/>
              <a:stCxn id="82946" idx="6"/>
              <a:endCxn id="82949" idx="1"/>
            </p:cNvCxnSpPr>
            <p:nvPr/>
          </p:nvCxnSpPr>
          <p:spPr bwMode="auto">
            <a:xfrm flipV="1">
              <a:off x="1836" y="1213"/>
              <a:ext cx="456" cy="1163"/>
            </a:xfrm>
            <a:prstGeom prst="straightConnector1">
              <a:avLst/>
            </a:prstGeom>
            <a:noFill/>
            <a:ln w="28575">
              <a:solidFill>
                <a:schemeClr val="tx1"/>
              </a:solidFill>
              <a:round/>
              <a:headEnd/>
              <a:tailEnd/>
            </a:ln>
            <a:effectLst/>
          </p:spPr>
        </p:cxnSp>
        <p:sp>
          <p:nvSpPr>
            <p:cNvPr id="82949" name="AutoShape 5"/>
            <p:cNvSpPr>
              <a:spLocks noChangeArrowheads="1"/>
            </p:cNvSpPr>
            <p:nvPr/>
          </p:nvSpPr>
          <p:spPr bwMode="auto">
            <a:xfrm>
              <a:off x="2304" y="912"/>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nSpc>
                  <a:spcPct val="100000"/>
                </a:lnSpc>
              </a:pPr>
              <a:r>
                <a:rPr lang="en-US" b="1"/>
                <a:t>Step 1:</a:t>
              </a:r>
              <a:r>
                <a:rPr lang="en-US"/>
                <a:t> Media targeting</a:t>
              </a:r>
            </a:p>
          </p:txBody>
        </p:sp>
      </p:grpSp>
      <p:grpSp>
        <p:nvGrpSpPr>
          <p:cNvPr id="82950" name="Group 6"/>
          <p:cNvGrpSpPr>
            <a:grpSpLocks/>
          </p:cNvGrpSpPr>
          <p:nvPr/>
        </p:nvGrpSpPr>
        <p:grpSpPr bwMode="auto">
          <a:xfrm>
            <a:off x="2914650" y="2692400"/>
            <a:ext cx="5695950" cy="1079500"/>
            <a:chOff x="1836" y="1696"/>
            <a:chExt cx="3588" cy="680"/>
          </a:xfrm>
        </p:grpSpPr>
        <p:cxnSp>
          <p:nvCxnSpPr>
            <p:cNvPr id="82951" name="AutoShape 7"/>
            <p:cNvCxnSpPr>
              <a:cxnSpLocks noChangeShapeType="1"/>
              <a:stCxn id="82946" idx="6"/>
              <a:endCxn id="82952" idx="1"/>
            </p:cNvCxnSpPr>
            <p:nvPr/>
          </p:nvCxnSpPr>
          <p:spPr bwMode="auto">
            <a:xfrm flipV="1">
              <a:off x="1836" y="1997"/>
              <a:ext cx="456" cy="379"/>
            </a:xfrm>
            <a:prstGeom prst="straightConnector1">
              <a:avLst/>
            </a:prstGeom>
            <a:noFill/>
            <a:ln w="28575">
              <a:solidFill>
                <a:schemeClr val="tx1"/>
              </a:solidFill>
              <a:round/>
              <a:headEnd/>
              <a:tailEnd/>
            </a:ln>
            <a:effectLst/>
          </p:spPr>
        </p:cxnSp>
        <p:sp>
          <p:nvSpPr>
            <p:cNvPr id="82952" name="AutoShape 8"/>
            <p:cNvSpPr>
              <a:spLocks noChangeArrowheads="1"/>
            </p:cNvSpPr>
            <p:nvPr/>
          </p:nvSpPr>
          <p:spPr bwMode="auto">
            <a:xfrm>
              <a:off x="2304" y="1696"/>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marL="1314450" indent="-1314450">
                <a:lnSpc>
                  <a:spcPct val="100000"/>
                </a:lnSpc>
              </a:pPr>
              <a:r>
                <a:rPr lang="en-US" b="1"/>
                <a:t>Step 2:</a:t>
              </a:r>
              <a:r>
                <a:rPr lang="en-US"/>
                <a:t> Determining media objectives</a:t>
              </a:r>
            </a:p>
          </p:txBody>
        </p:sp>
      </p:grpSp>
      <p:grpSp>
        <p:nvGrpSpPr>
          <p:cNvPr id="82953" name="Group 9"/>
          <p:cNvGrpSpPr>
            <a:grpSpLocks/>
          </p:cNvGrpSpPr>
          <p:nvPr/>
        </p:nvGrpSpPr>
        <p:grpSpPr bwMode="auto">
          <a:xfrm>
            <a:off x="2914650" y="3771900"/>
            <a:ext cx="5695950" cy="1120775"/>
            <a:chOff x="1836" y="2376"/>
            <a:chExt cx="3588" cy="706"/>
          </a:xfrm>
        </p:grpSpPr>
        <p:sp>
          <p:nvSpPr>
            <p:cNvPr id="82954" name="AutoShape 10"/>
            <p:cNvSpPr>
              <a:spLocks noChangeArrowheads="1"/>
            </p:cNvSpPr>
            <p:nvPr/>
          </p:nvSpPr>
          <p:spPr bwMode="auto">
            <a:xfrm>
              <a:off x="2304" y="2480"/>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marL="1314450" indent="-1314450"/>
              <a:r>
                <a:rPr lang="en-US" b="1"/>
                <a:t>Step 3:</a:t>
              </a:r>
              <a:r>
                <a:rPr lang="en-US"/>
                <a:t> Determining media strategies</a:t>
              </a:r>
            </a:p>
          </p:txBody>
        </p:sp>
        <p:cxnSp>
          <p:nvCxnSpPr>
            <p:cNvPr id="82955" name="AutoShape 11"/>
            <p:cNvCxnSpPr>
              <a:cxnSpLocks noChangeShapeType="1"/>
              <a:stCxn id="82946" idx="6"/>
              <a:endCxn id="82954" idx="1"/>
            </p:cNvCxnSpPr>
            <p:nvPr/>
          </p:nvCxnSpPr>
          <p:spPr bwMode="auto">
            <a:xfrm>
              <a:off x="1836" y="2376"/>
              <a:ext cx="456" cy="405"/>
            </a:xfrm>
            <a:prstGeom prst="straightConnector1">
              <a:avLst/>
            </a:prstGeom>
            <a:noFill/>
            <a:ln w="28575">
              <a:solidFill>
                <a:schemeClr val="tx1"/>
              </a:solidFill>
              <a:round/>
              <a:headEnd/>
              <a:tailEnd/>
            </a:ln>
            <a:effectLst/>
          </p:spPr>
        </p:cxnSp>
      </p:grpSp>
      <p:sp>
        <p:nvSpPr>
          <p:cNvPr id="82959" name="AutoShape 15"/>
          <p:cNvSpPr>
            <a:spLocks noChangeArrowheads="1"/>
          </p:cNvSpPr>
          <p:nvPr/>
        </p:nvSpPr>
        <p:spPr bwMode="auto">
          <a:xfrm>
            <a:off x="3657600" y="1447800"/>
            <a:ext cx="4953000" cy="955675"/>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a:lnSpc>
                <a:spcPct val="100000"/>
              </a:lnSpc>
            </a:pPr>
            <a:r>
              <a:rPr lang="en-US" b="1"/>
              <a:t>Step 1:</a:t>
            </a:r>
            <a:r>
              <a:rPr lang="en-US"/>
              <a:t> Media targeting</a:t>
            </a:r>
          </a:p>
        </p:txBody>
      </p:sp>
      <p:sp>
        <p:nvSpPr>
          <p:cNvPr id="82960" name="AutoShape 16"/>
          <p:cNvSpPr>
            <a:spLocks noChangeArrowheads="1"/>
          </p:cNvSpPr>
          <p:nvPr/>
        </p:nvSpPr>
        <p:spPr bwMode="auto">
          <a:xfrm>
            <a:off x="3657600" y="2692400"/>
            <a:ext cx="4953000" cy="955675"/>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marL="1314450" indent="-1314450">
              <a:lnSpc>
                <a:spcPct val="100000"/>
              </a:lnSpc>
            </a:pPr>
            <a:r>
              <a:rPr lang="en-US" b="1"/>
              <a:t>Step 2:</a:t>
            </a:r>
            <a:r>
              <a:rPr lang="en-US"/>
              <a:t> Determining media objectives</a:t>
            </a:r>
          </a:p>
        </p:txBody>
      </p:sp>
      <p:sp>
        <p:nvSpPr>
          <p:cNvPr id="82962" name="AutoShape 18"/>
          <p:cNvSpPr>
            <a:spLocks noChangeArrowheads="1"/>
          </p:cNvSpPr>
          <p:nvPr/>
        </p:nvSpPr>
        <p:spPr bwMode="auto">
          <a:xfrm>
            <a:off x="-254000" y="203200"/>
            <a:ext cx="77216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82963" name="Rectangle 19"/>
          <p:cNvSpPr>
            <a:spLocks noGrp="1" noChangeArrowheads="1"/>
          </p:cNvSpPr>
          <p:nvPr>
            <p:ph type="title"/>
          </p:nvPr>
        </p:nvSpPr>
        <p:spPr>
          <a:xfrm>
            <a:off x="228600" y="239713"/>
            <a:ext cx="7772400" cy="635000"/>
          </a:xfrm>
        </p:spPr>
        <p:txBody>
          <a:bodyPr/>
          <a:lstStyle/>
          <a:p>
            <a:r>
              <a:rPr lang="en-US" sz="3200"/>
              <a:t>What Are The Media Planning Steps?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953"/>
                                        </p:tgtEl>
                                        <p:attrNameLst>
                                          <p:attrName>style.visibility</p:attrName>
                                        </p:attrNameLst>
                                      </p:cBhvr>
                                      <p:to>
                                        <p:strVal val="visible"/>
                                      </p:to>
                                    </p:set>
                                    <p:animEffect transition="in" filter="wipe(left)">
                                      <p:cBhvr>
                                        <p:cTn id="7" dur="500"/>
                                        <p:tgtEl>
                                          <p:spTgt spid="8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254000" y="203200"/>
            <a:ext cx="7416800" cy="8636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59395" name="Rectangle 3"/>
          <p:cNvSpPr>
            <a:spLocks noGrp="1" noChangeArrowheads="1"/>
          </p:cNvSpPr>
          <p:nvPr>
            <p:ph type="title"/>
          </p:nvPr>
        </p:nvSpPr>
        <p:spPr>
          <a:xfrm>
            <a:off x="228600" y="342900"/>
            <a:ext cx="7315200" cy="635000"/>
          </a:xfrm>
        </p:spPr>
        <p:txBody>
          <a:bodyPr/>
          <a:lstStyle/>
          <a:p>
            <a:pPr>
              <a:lnSpc>
                <a:spcPct val="85000"/>
              </a:lnSpc>
            </a:pPr>
            <a:r>
              <a:rPr lang="en-US" sz="2800" b="1"/>
              <a:t>Figure 13-6:</a:t>
            </a:r>
            <a:r>
              <a:rPr lang="en-US" sz="2800"/>
              <a:t> Some Products Will Require More Interactive Media to Gain Impact</a:t>
            </a:r>
          </a:p>
        </p:txBody>
      </p:sp>
      <p:pic>
        <p:nvPicPr>
          <p:cNvPr id="59398" name="Picture 6" descr="C:\My Documents\Figures Small\dun37744_1306.gif"/>
          <p:cNvPicPr>
            <a:picLocks noChangeAspect="1" noChangeArrowheads="1"/>
          </p:cNvPicPr>
          <p:nvPr/>
        </p:nvPicPr>
        <p:blipFill>
          <a:blip r:embed="rId2" cstate="print"/>
          <a:srcRect/>
          <a:stretch>
            <a:fillRect/>
          </a:stretch>
        </p:blipFill>
        <p:spPr bwMode="auto">
          <a:xfrm>
            <a:off x="762000" y="1295400"/>
            <a:ext cx="7620000" cy="5251450"/>
          </a:xfrm>
          <a:prstGeom prst="rect">
            <a:avLst/>
          </a:prstGeom>
          <a:noFill/>
        </p:spPr>
      </p:pic>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nts and Settings\John Gayle\My Documents\3Blox\30801 MHHE-Duncan PPT\Work Files\magnify_bkgrd.gif"/>
          <p:cNvPicPr>
            <a:picLocks noChangeAspect="1" noChangeArrowheads="1"/>
          </p:cNvPicPr>
          <p:nvPr/>
        </p:nvPicPr>
        <p:blipFill>
          <a:blip r:embed="rId2" cstate="print"/>
          <a:srcRect/>
          <a:stretch>
            <a:fillRect/>
          </a:stretch>
        </p:blipFill>
        <p:spPr bwMode="auto">
          <a:xfrm>
            <a:off x="-228600" y="0"/>
            <a:ext cx="9372600" cy="6858000"/>
          </a:xfrm>
          <a:prstGeom prst="rect">
            <a:avLst/>
          </a:prstGeom>
          <a:noFill/>
        </p:spPr>
      </p:pic>
      <p:sp>
        <p:nvSpPr>
          <p:cNvPr id="64515" name="AutoShape 3"/>
          <p:cNvSpPr>
            <a:spLocks noChangeArrowheads="1"/>
          </p:cNvSpPr>
          <p:nvPr/>
        </p:nvSpPr>
        <p:spPr bwMode="auto">
          <a:xfrm>
            <a:off x="838200" y="1447800"/>
            <a:ext cx="7772400" cy="5105400"/>
          </a:xfrm>
          <a:prstGeom prst="roundRect">
            <a:avLst>
              <a:gd name="adj" fmla="val 11958"/>
            </a:avLst>
          </a:prstGeom>
          <a:solidFill>
            <a:srgbClr val="FFF9EF"/>
          </a:solidFill>
          <a:ln w="28575">
            <a:solidFill>
              <a:srgbClr val="FFB610"/>
            </a:solidFill>
            <a:round/>
            <a:headEnd/>
            <a:tailEnd/>
          </a:ln>
          <a:effectLst/>
        </p:spPr>
        <p:txBody>
          <a:bodyPr wrap="none" anchor="ctr"/>
          <a:lstStyle/>
          <a:p>
            <a:endParaRPr lang="en-US"/>
          </a:p>
        </p:txBody>
      </p:sp>
      <p:sp>
        <p:nvSpPr>
          <p:cNvPr id="64516" name="AutoShape 4"/>
          <p:cNvSpPr>
            <a:spLocks noChangeArrowheads="1"/>
          </p:cNvSpPr>
          <p:nvPr/>
        </p:nvSpPr>
        <p:spPr bwMode="auto">
          <a:xfrm>
            <a:off x="-254000" y="203200"/>
            <a:ext cx="5664200" cy="685800"/>
          </a:xfrm>
          <a:prstGeom prst="roundRect">
            <a:avLst>
              <a:gd name="adj" fmla="val 32639"/>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64517" name="Rectangle 5"/>
          <p:cNvSpPr>
            <a:spLocks noGrp="1" noChangeArrowheads="1"/>
          </p:cNvSpPr>
          <p:nvPr>
            <p:ph type="title"/>
          </p:nvPr>
        </p:nvSpPr>
        <p:spPr>
          <a:xfrm>
            <a:off x="228600" y="239713"/>
            <a:ext cx="7772400" cy="635000"/>
          </a:xfrm>
        </p:spPr>
        <p:txBody>
          <a:bodyPr/>
          <a:lstStyle/>
          <a:p>
            <a:r>
              <a:rPr lang="en-US" sz="3200" b="1"/>
              <a:t>Insight:</a:t>
            </a:r>
            <a:r>
              <a:rPr lang="en-US" sz="3200"/>
              <a:t> Media Mix Habits </a:t>
            </a:r>
          </a:p>
        </p:txBody>
      </p:sp>
      <p:sp>
        <p:nvSpPr>
          <p:cNvPr id="64518" name="AutoShape 6"/>
          <p:cNvSpPr>
            <a:spLocks noChangeArrowheads="1"/>
          </p:cNvSpPr>
          <p:nvPr/>
        </p:nvSpPr>
        <p:spPr bwMode="auto">
          <a:xfrm>
            <a:off x="1524000" y="1981200"/>
            <a:ext cx="6858000" cy="4114800"/>
          </a:xfrm>
          <a:prstGeom prst="roundRect">
            <a:avLst>
              <a:gd name="adj" fmla="val 11458"/>
            </a:avLst>
          </a:prstGeom>
          <a:noFill/>
          <a:ln w="38100">
            <a:noFill/>
            <a:round/>
            <a:headEnd/>
            <a:tailEnd/>
          </a:ln>
          <a:effectLst/>
        </p:spPr>
        <p:txBody>
          <a:bodyPr anchor="ctr"/>
          <a:lstStyle/>
          <a:p>
            <a:pPr>
              <a:lnSpc>
                <a:spcPct val="100000"/>
              </a:lnSpc>
              <a:spcBef>
                <a:spcPct val="50000"/>
              </a:spcBef>
            </a:pPr>
            <a:r>
              <a:rPr lang="en-US"/>
              <a:t>Many organizations use one or two media simply out of tradition. This happens most often with the use of magazine and TV. These media are often seen as the most “glamorous” of the various MC tools. Most marketers prefer to identify themselves with a TV or magazine advertising campaign rather than with a direct-marketing campaign.</a:t>
            </a:r>
          </a:p>
        </p:txBody>
      </p:sp>
      <p:pic>
        <p:nvPicPr>
          <p:cNvPr id="64519" name="Picture 7" descr="C:\Documents and Settings\John Gayle\My Documents\3Blox\30801 MHHE-Duncan PPT\Work Files\magnify.gif"/>
          <p:cNvPicPr>
            <a:picLocks noChangeAspect="1" noChangeArrowheads="1"/>
          </p:cNvPicPr>
          <p:nvPr/>
        </p:nvPicPr>
        <p:blipFill>
          <a:blip r:embed="rId3" cstate="print"/>
          <a:srcRect/>
          <a:stretch>
            <a:fillRect/>
          </a:stretch>
        </p:blipFill>
        <p:spPr bwMode="auto">
          <a:xfrm>
            <a:off x="381000" y="1143000"/>
            <a:ext cx="1112838" cy="114300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518">
                                            <p:txEl>
                                              <p:pRg st="0" end="0"/>
                                            </p:txEl>
                                          </p:spTgt>
                                        </p:tgtEl>
                                        <p:attrNameLst>
                                          <p:attrName>style.visibility</p:attrName>
                                        </p:attrNameLst>
                                      </p:cBhvr>
                                      <p:to>
                                        <p:strVal val="visible"/>
                                      </p:to>
                                    </p:set>
                                    <p:animEffect transition="in" filter="wipe(left)">
                                      <p:cBhvr>
                                        <p:cTn id="7" dur="500"/>
                                        <p:tgtEl>
                                          <p:spTgt spid="64518">
                                            <p:txEl>
                                              <p:pRg st="0" end="0"/>
                                            </p:txEl>
                                          </p:spTgt>
                                        </p:tgtEl>
                                      </p:cBhvr>
                                    </p:animEffect>
                                  </p:childTnLst>
                                  <p:subTnLst>
                                    <p:animClr>
                                      <p:cBhvr override="childStyle">
                                        <p:cTn dur="1" fill="hold" display="0" masterRel="nextClick" afterEffect="1"/>
                                        <p:tgtEl>
                                          <p:spTgt spid="64518">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76" name="Picture 16" descr="C:\Documents and Settings\John Gayle\My Documents\3Blox\30801 MHHE-Duncan PPT\Work Files\dictionary.gif"/>
          <p:cNvPicPr>
            <a:picLocks noChangeAspect="1" noChangeArrowheads="1"/>
          </p:cNvPicPr>
          <p:nvPr/>
        </p:nvPicPr>
        <p:blipFill>
          <a:blip r:embed="rId2" cstate="print"/>
          <a:srcRect/>
          <a:stretch>
            <a:fillRect/>
          </a:stretch>
        </p:blipFill>
        <p:spPr bwMode="auto">
          <a:xfrm>
            <a:off x="609600" y="1289050"/>
            <a:ext cx="7924800" cy="5187950"/>
          </a:xfrm>
          <a:prstGeom prst="rect">
            <a:avLst/>
          </a:prstGeom>
          <a:noFill/>
        </p:spPr>
      </p:pic>
      <p:sp>
        <p:nvSpPr>
          <p:cNvPr id="66580" name="AutoShape 20"/>
          <p:cNvSpPr>
            <a:spLocks noChangeArrowheads="1"/>
          </p:cNvSpPr>
          <p:nvPr/>
        </p:nvSpPr>
        <p:spPr bwMode="auto">
          <a:xfrm>
            <a:off x="1473200" y="4648200"/>
            <a:ext cx="6172200" cy="1143000"/>
          </a:xfrm>
          <a:prstGeom prst="roundRect">
            <a:avLst>
              <a:gd name="adj" fmla="val 23750"/>
            </a:avLst>
          </a:prstGeom>
          <a:solidFill>
            <a:srgbClr val="FFEFD2"/>
          </a:solidFill>
          <a:ln w="38100">
            <a:solidFill>
              <a:srgbClr val="FFB610"/>
            </a:solidFill>
            <a:round/>
            <a:headEnd/>
            <a:tailEnd/>
          </a:ln>
          <a:effectLst/>
        </p:spPr>
        <p:txBody>
          <a:bodyPr wrap="none" anchor="ctr"/>
          <a:lstStyle/>
          <a:p>
            <a:endParaRPr lang="en-US"/>
          </a:p>
        </p:txBody>
      </p:sp>
      <p:sp>
        <p:nvSpPr>
          <p:cNvPr id="66570" name="AutoShape 10"/>
          <p:cNvSpPr>
            <a:spLocks noChangeArrowheads="1"/>
          </p:cNvSpPr>
          <p:nvPr/>
        </p:nvSpPr>
        <p:spPr bwMode="auto">
          <a:xfrm>
            <a:off x="-254000" y="203200"/>
            <a:ext cx="52070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66571" name="Rectangle 11"/>
          <p:cNvSpPr>
            <a:spLocks noGrp="1" noChangeArrowheads="1"/>
          </p:cNvSpPr>
          <p:nvPr>
            <p:ph type="title"/>
          </p:nvPr>
        </p:nvSpPr>
        <p:spPr>
          <a:xfrm>
            <a:off x="228600" y="239713"/>
            <a:ext cx="4724400" cy="635000"/>
          </a:xfrm>
        </p:spPr>
        <p:txBody>
          <a:bodyPr/>
          <a:lstStyle/>
          <a:p>
            <a:r>
              <a:rPr lang="en-US" sz="3200"/>
              <a:t>Determining Media Cost</a:t>
            </a:r>
          </a:p>
        </p:txBody>
      </p:sp>
      <p:pic>
        <p:nvPicPr>
          <p:cNvPr id="66577" name="Picture 17" descr="C:\Documents and Settings\John Gayle\My Documents\3Blox\30801 MHHE-Duncan PPT\Work Files\definition.gif"/>
          <p:cNvPicPr>
            <a:picLocks noChangeAspect="1" noChangeArrowheads="1"/>
          </p:cNvPicPr>
          <p:nvPr/>
        </p:nvPicPr>
        <p:blipFill>
          <a:blip r:embed="rId3" cstate="print"/>
          <a:srcRect/>
          <a:stretch>
            <a:fillRect/>
          </a:stretch>
        </p:blipFill>
        <p:spPr bwMode="auto">
          <a:xfrm>
            <a:off x="7346950" y="1143000"/>
            <a:ext cx="1187450" cy="1219200"/>
          </a:xfrm>
          <a:prstGeom prst="rect">
            <a:avLst/>
          </a:prstGeom>
          <a:noFill/>
        </p:spPr>
      </p:pic>
      <p:sp>
        <p:nvSpPr>
          <p:cNvPr id="66578" name="Rectangle 18"/>
          <p:cNvSpPr>
            <a:spLocks noChangeArrowheads="1"/>
          </p:cNvSpPr>
          <p:nvPr/>
        </p:nvSpPr>
        <p:spPr bwMode="auto">
          <a:xfrm>
            <a:off x="1371600" y="1828800"/>
            <a:ext cx="5943600" cy="2470150"/>
          </a:xfrm>
          <a:prstGeom prst="rect">
            <a:avLst/>
          </a:prstGeom>
          <a:noFill/>
          <a:ln w="38100">
            <a:noFill/>
            <a:miter lim="800000"/>
            <a:headEnd/>
            <a:tailEnd/>
          </a:ln>
          <a:effectLst/>
        </p:spPr>
        <p:txBody>
          <a:bodyPr>
            <a:spAutoFit/>
          </a:bodyPr>
          <a:lstStyle/>
          <a:p>
            <a:pPr>
              <a:lnSpc>
                <a:spcPct val="100000"/>
              </a:lnSpc>
            </a:pPr>
            <a:r>
              <a:rPr lang="en-US" sz="3000" b="1">
                <a:latin typeface="Times New Roman" charset="0"/>
              </a:rPr>
              <a:t>Cost per thousand (CPM):</a:t>
            </a:r>
            <a:br>
              <a:rPr lang="en-US" sz="3000" b="1">
                <a:latin typeface="Times New Roman" charset="0"/>
              </a:rPr>
            </a:br>
            <a:r>
              <a:rPr lang="en-US" sz="3000" i="1">
                <a:latin typeface="Times New Roman" charset="0"/>
              </a:rPr>
              <a:t>What a communication vehicle charges to deliver a message to 1,000 members of its audience</a:t>
            </a:r>
            <a:r>
              <a:rPr lang="en-US" sz="3000">
                <a:latin typeface="Times New Roman" charset="0"/>
              </a:rPr>
              <a:t> </a:t>
            </a:r>
          </a:p>
          <a:p>
            <a:pPr lvl="1" indent="-176213">
              <a:lnSpc>
                <a:spcPct val="100000"/>
              </a:lnSpc>
            </a:pPr>
            <a:r>
              <a:rPr lang="en-US" sz="3000" i="1">
                <a:latin typeface="Times New Roman" charset="0"/>
              </a:rPr>
              <a:t>Used commonly for print media</a:t>
            </a:r>
          </a:p>
        </p:txBody>
      </p:sp>
      <p:sp>
        <p:nvSpPr>
          <p:cNvPr id="66579" name="Text Box 19"/>
          <p:cNvSpPr txBox="1">
            <a:spLocks noChangeArrowheads="1"/>
          </p:cNvSpPr>
          <p:nvPr/>
        </p:nvSpPr>
        <p:spPr bwMode="auto">
          <a:xfrm>
            <a:off x="1981200" y="4749800"/>
            <a:ext cx="5334000" cy="946150"/>
          </a:xfrm>
          <a:prstGeom prst="rect">
            <a:avLst/>
          </a:prstGeom>
          <a:noFill/>
          <a:ln w="9525">
            <a:noFill/>
            <a:miter lim="800000"/>
            <a:headEnd/>
            <a:tailEnd/>
          </a:ln>
          <a:effectLst/>
        </p:spPr>
        <p:txBody>
          <a:bodyPr>
            <a:spAutoFit/>
          </a:bodyPr>
          <a:lstStyle/>
          <a:p>
            <a:pPr>
              <a:lnSpc>
                <a:spcPct val="100000"/>
              </a:lnSpc>
              <a:spcBef>
                <a:spcPct val="0"/>
              </a:spcBef>
            </a:pPr>
            <a:r>
              <a:rPr lang="en-US" u="sng"/>
              <a:t>Cost of ad unit X 1,000</a:t>
            </a:r>
            <a:r>
              <a:rPr lang="en-US"/>
              <a:t>	 = CPM</a:t>
            </a:r>
          </a:p>
          <a:p>
            <a:pPr>
              <a:lnSpc>
                <a:spcPct val="100000"/>
              </a:lnSpc>
              <a:spcBef>
                <a:spcPct val="0"/>
              </a:spcBef>
            </a:pPr>
            <a:r>
              <a:rPr lang="en-US"/>
              <a:t>Circulation or audience</a:t>
            </a:r>
          </a:p>
        </p:txBody>
      </p:sp>
    </p:spTree>
  </p:cSld>
  <p:clrMapOvr>
    <a:masterClrMapping/>
  </p:clrMapOvr>
  <p:transition>
    <p:pull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4" name="AutoShape 10"/>
          <p:cNvSpPr>
            <a:spLocks noChangeArrowheads="1"/>
          </p:cNvSpPr>
          <p:nvPr/>
        </p:nvSpPr>
        <p:spPr bwMode="auto">
          <a:xfrm>
            <a:off x="-254000" y="203200"/>
            <a:ext cx="80264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67595" name="Rectangle 11"/>
          <p:cNvSpPr>
            <a:spLocks noGrp="1" noChangeArrowheads="1"/>
          </p:cNvSpPr>
          <p:nvPr>
            <p:ph type="title"/>
          </p:nvPr>
        </p:nvSpPr>
        <p:spPr>
          <a:xfrm>
            <a:off x="228600" y="239713"/>
            <a:ext cx="7772400" cy="635000"/>
          </a:xfrm>
        </p:spPr>
        <p:txBody>
          <a:bodyPr/>
          <a:lstStyle/>
          <a:p>
            <a:r>
              <a:rPr lang="en-US" sz="3200"/>
              <a:t>How Does Cost Affect Media Selection?</a:t>
            </a:r>
          </a:p>
        </p:txBody>
      </p:sp>
      <p:sp>
        <p:nvSpPr>
          <p:cNvPr id="67601" name="Text Box 17"/>
          <p:cNvSpPr txBox="1">
            <a:spLocks noChangeArrowheads="1"/>
          </p:cNvSpPr>
          <p:nvPr/>
        </p:nvSpPr>
        <p:spPr bwMode="auto">
          <a:xfrm>
            <a:off x="3048000" y="1447800"/>
            <a:ext cx="5303838" cy="457200"/>
          </a:xfrm>
          <a:prstGeom prst="rect">
            <a:avLst/>
          </a:prstGeom>
          <a:noFill/>
          <a:ln w="28575">
            <a:noFill/>
            <a:miter lim="800000"/>
            <a:headEnd/>
            <a:tailEnd/>
          </a:ln>
          <a:effectLst/>
        </p:spPr>
        <p:txBody>
          <a:bodyPr wrap="none">
            <a:spAutoFit/>
          </a:bodyPr>
          <a:lstStyle/>
          <a:p>
            <a:pPr algn="r">
              <a:lnSpc>
                <a:spcPct val="100000"/>
              </a:lnSpc>
            </a:pPr>
            <a:r>
              <a:rPr lang="en-US" sz="2400" b="1" u="sng">
                <a:solidFill>
                  <a:srgbClr val="990000"/>
                </a:solidFill>
                <a:effectLst>
                  <a:outerShdw blurRad="38100" dist="38100" dir="2700000" algn="tl">
                    <a:srgbClr val="C0C0C0"/>
                  </a:outerShdw>
                </a:effectLst>
              </a:rPr>
              <a:t>Magazine A</a:t>
            </a:r>
            <a:r>
              <a:rPr lang="en-US" sz="2400" b="1">
                <a:solidFill>
                  <a:srgbClr val="990000"/>
                </a:solidFill>
                <a:effectLst>
                  <a:outerShdw blurRad="38100" dist="38100" dir="2700000" algn="tl">
                    <a:srgbClr val="C0C0C0"/>
                  </a:outerShdw>
                </a:effectLst>
              </a:rPr>
              <a:t>                     </a:t>
            </a:r>
            <a:r>
              <a:rPr lang="en-US" sz="2400" b="1" u="sng">
                <a:solidFill>
                  <a:srgbClr val="990000"/>
                </a:solidFill>
                <a:effectLst>
                  <a:outerShdw blurRad="38100" dist="38100" dir="2700000" algn="tl">
                    <a:srgbClr val="C0C0C0"/>
                  </a:outerShdw>
                </a:effectLst>
              </a:rPr>
              <a:t>Magazine B</a:t>
            </a:r>
            <a:endParaRPr lang="en-US" sz="2400" b="1">
              <a:solidFill>
                <a:srgbClr val="990000"/>
              </a:solidFill>
              <a:effectLst>
                <a:outerShdw blurRad="38100" dist="38100" dir="2700000" algn="tl">
                  <a:srgbClr val="C0C0C0"/>
                </a:outerShdw>
              </a:effectLst>
              <a:latin typeface="Times New Roman" charset="0"/>
            </a:endParaRPr>
          </a:p>
        </p:txBody>
      </p:sp>
      <p:grpSp>
        <p:nvGrpSpPr>
          <p:cNvPr id="67620" name="Group 36"/>
          <p:cNvGrpSpPr>
            <a:grpSpLocks/>
          </p:cNvGrpSpPr>
          <p:nvPr/>
        </p:nvGrpSpPr>
        <p:grpSpPr bwMode="auto">
          <a:xfrm>
            <a:off x="228600" y="2057400"/>
            <a:ext cx="8229600" cy="822325"/>
            <a:chOff x="144" y="1296"/>
            <a:chExt cx="5184" cy="518"/>
          </a:xfrm>
        </p:grpSpPr>
        <p:sp>
          <p:nvSpPr>
            <p:cNvPr id="67606" name="AutoShape 22"/>
            <p:cNvSpPr>
              <a:spLocks noChangeArrowheads="1"/>
            </p:cNvSpPr>
            <p:nvPr/>
          </p:nvSpPr>
          <p:spPr bwMode="auto">
            <a:xfrm>
              <a:off x="1824" y="1392"/>
              <a:ext cx="1344" cy="384"/>
            </a:xfrm>
            <a:prstGeom prst="roundRect">
              <a:avLst>
                <a:gd name="adj" fmla="val 24218"/>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gn="ctr">
                <a:lnSpc>
                  <a:spcPct val="100000"/>
                </a:lnSpc>
              </a:pPr>
              <a:r>
                <a:rPr lang="en-US" sz="2400"/>
                <a:t>$20,000</a:t>
              </a:r>
            </a:p>
          </p:txBody>
        </p:sp>
        <p:sp>
          <p:nvSpPr>
            <p:cNvPr id="67610" name="Text Box 26"/>
            <p:cNvSpPr txBox="1">
              <a:spLocks noChangeArrowheads="1"/>
            </p:cNvSpPr>
            <p:nvPr/>
          </p:nvSpPr>
          <p:spPr bwMode="auto">
            <a:xfrm>
              <a:off x="144" y="1296"/>
              <a:ext cx="1341" cy="518"/>
            </a:xfrm>
            <a:prstGeom prst="rect">
              <a:avLst/>
            </a:prstGeom>
            <a:noFill/>
            <a:ln w="28575">
              <a:noFill/>
              <a:miter lim="800000"/>
              <a:headEnd/>
              <a:tailEnd/>
            </a:ln>
            <a:effectLst/>
          </p:spPr>
          <p:txBody>
            <a:bodyPr wrap="none">
              <a:spAutoFit/>
            </a:bodyPr>
            <a:lstStyle/>
            <a:p>
              <a:pPr algn="r">
                <a:lnSpc>
                  <a:spcPct val="100000"/>
                </a:lnSpc>
                <a:spcBef>
                  <a:spcPct val="0"/>
                </a:spcBef>
              </a:pPr>
              <a:r>
                <a:rPr lang="en-US" sz="2400" b="1">
                  <a:effectLst>
                    <a:outerShdw blurRad="38100" dist="38100" dir="2700000" algn="tl">
                      <a:srgbClr val="C0C0C0"/>
                    </a:outerShdw>
                  </a:effectLst>
                </a:rPr>
                <a:t>Cost of a </a:t>
              </a:r>
              <a:br>
                <a:rPr lang="en-US" sz="2400" b="1">
                  <a:effectLst>
                    <a:outerShdw blurRad="38100" dist="38100" dir="2700000" algn="tl">
                      <a:srgbClr val="C0C0C0"/>
                    </a:outerShdw>
                  </a:effectLst>
                </a:rPr>
              </a:br>
              <a:r>
                <a:rPr lang="en-US" sz="2400" b="1">
                  <a:effectLst>
                    <a:outerShdw blurRad="38100" dist="38100" dir="2700000" algn="tl">
                      <a:srgbClr val="C0C0C0"/>
                    </a:outerShdw>
                  </a:effectLst>
                </a:rPr>
                <a:t>Full Page Ad:</a:t>
              </a:r>
            </a:p>
          </p:txBody>
        </p:sp>
        <p:sp>
          <p:nvSpPr>
            <p:cNvPr id="67613" name="AutoShape 29"/>
            <p:cNvSpPr>
              <a:spLocks noChangeArrowheads="1"/>
            </p:cNvSpPr>
            <p:nvPr/>
          </p:nvSpPr>
          <p:spPr bwMode="auto">
            <a:xfrm>
              <a:off x="3984" y="1392"/>
              <a:ext cx="1344" cy="384"/>
            </a:xfrm>
            <a:prstGeom prst="roundRect">
              <a:avLst>
                <a:gd name="adj" fmla="val 24218"/>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gn="ctr">
                <a:lnSpc>
                  <a:spcPct val="100000"/>
                </a:lnSpc>
              </a:pPr>
              <a:r>
                <a:rPr lang="en-US" sz="2400"/>
                <a:t>$30,000</a:t>
              </a:r>
            </a:p>
          </p:txBody>
        </p:sp>
      </p:grpSp>
      <p:grpSp>
        <p:nvGrpSpPr>
          <p:cNvPr id="67621" name="Group 37"/>
          <p:cNvGrpSpPr>
            <a:grpSpLocks/>
          </p:cNvGrpSpPr>
          <p:nvPr/>
        </p:nvGrpSpPr>
        <p:grpSpPr bwMode="auto">
          <a:xfrm>
            <a:off x="481013" y="3314700"/>
            <a:ext cx="7977187" cy="609600"/>
            <a:chOff x="303" y="2088"/>
            <a:chExt cx="5025" cy="384"/>
          </a:xfrm>
        </p:grpSpPr>
        <p:sp>
          <p:nvSpPr>
            <p:cNvPr id="67611" name="Text Box 27"/>
            <p:cNvSpPr txBox="1">
              <a:spLocks noChangeArrowheads="1"/>
            </p:cNvSpPr>
            <p:nvPr/>
          </p:nvSpPr>
          <p:spPr bwMode="auto">
            <a:xfrm>
              <a:off x="303" y="2112"/>
              <a:ext cx="1182" cy="288"/>
            </a:xfrm>
            <a:prstGeom prst="rect">
              <a:avLst/>
            </a:prstGeom>
            <a:noFill/>
            <a:ln w="28575">
              <a:noFill/>
              <a:miter lim="800000"/>
              <a:headEnd/>
              <a:tailEnd/>
            </a:ln>
            <a:effectLst/>
          </p:spPr>
          <p:txBody>
            <a:bodyPr wrap="none">
              <a:spAutoFit/>
            </a:bodyPr>
            <a:lstStyle/>
            <a:p>
              <a:pPr algn="r">
                <a:lnSpc>
                  <a:spcPct val="100000"/>
                </a:lnSpc>
                <a:spcBef>
                  <a:spcPct val="0"/>
                </a:spcBef>
              </a:pPr>
              <a:r>
                <a:rPr lang="en-US" sz="2400" b="1">
                  <a:effectLst>
                    <a:outerShdw blurRad="38100" dist="38100" dir="2700000" algn="tl">
                      <a:srgbClr val="C0C0C0"/>
                    </a:outerShdw>
                  </a:effectLst>
                </a:rPr>
                <a:t>Circulation:</a:t>
              </a:r>
            </a:p>
          </p:txBody>
        </p:sp>
        <p:sp>
          <p:nvSpPr>
            <p:cNvPr id="67614" name="AutoShape 30"/>
            <p:cNvSpPr>
              <a:spLocks noChangeArrowheads="1"/>
            </p:cNvSpPr>
            <p:nvPr/>
          </p:nvSpPr>
          <p:spPr bwMode="auto">
            <a:xfrm>
              <a:off x="1824" y="2088"/>
              <a:ext cx="1344" cy="384"/>
            </a:xfrm>
            <a:prstGeom prst="roundRect">
              <a:avLst>
                <a:gd name="adj" fmla="val 24218"/>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gn="ctr">
                <a:lnSpc>
                  <a:spcPct val="100000"/>
                </a:lnSpc>
              </a:pPr>
              <a:r>
                <a:rPr lang="en-US" sz="2400"/>
                <a:t>800,000</a:t>
              </a:r>
            </a:p>
          </p:txBody>
        </p:sp>
        <p:sp>
          <p:nvSpPr>
            <p:cNvPr id="67615" name="AutoShape 31"/>
            <p:cNvSpPr>
              <a:spLocks noChangeArrowheads="1"/>
            </p:cNvSpPr>
            <p:nvPr/>
          </p:nvSpPr>
          <p:spPr bwMode="auto">
            <a:xfrm>
              <a:off x="3984" y="2088"/>
              <a:ext cx="1344" cy="384"/>
            </a:xfrm>
            <a:prstGeom prst="roundRect">
              <a:avLst>
                <a:gd name="adj" fmla="val 24218"/>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gn="ctr">
                <a:lnSpc>
                  <a:spcPct val="100000"/>
                </a:lnSpc>
              </a:pPr>
              <a:r>
                <a:rPr lang="en-US" sz="2400"/>
                <a:t>1,500,000</a:t>
              </a:r>
            </a:p>
          </p:txBody>
        </p:sp>
      </p:grpSp>
      <p:grpSp>
        <p:nvGrpSpPr>
          <p:cNvPr id="67622" name="Group 38"/>
          <p:cNvGrpSpPr>
            <a:grpSpLocks/>
          </p:cNvGrpSpPr>
          <p:nvPr/>
        </p:nvGrpSpPr>
        <p:grpSpPr bwMode="auto">
          <a:xfrm>
            <a:off x="1295400" y="4419600"/>
            <a:ext cx="7543800" cy="1809750"/>
            <a:chOff x="816" y="2784"/>
            <a:chExt cx="4752" cy="1140"/>
          </a:xfrm>
        </p:grpSpPr>
        <p:sp>
          <p:nvSpPr>
            <p:cNvPr id="67603" name="AutoShape 19"/>
            <p:cNvSpPr>
              <a:spLocks noChangeArrowheads="1"/>
            </p:cNvSpPr>
            <p:nvPr/>
          </p:nvSpPr>
          <p:spPr bwMode="auto">
            <a:xfrm>
              <a:off x="816" y="3648"/>
              <a:ext cx="528" cy="263"/>
            </a:xfrm>
            <a:prstGeom prst="rightArrow">
              <a:avLst>
                <a:gd name="adj1" fmla="val 50000"/>
                <a:gd name="adj2" fmla="val 50190"/>
              </a:avLst>
            </a:prstGeom>
            <a:solidFill>
              <a:srgbClr val="CC3300"/>
            </a:solidFill>
            <a:ln w="38100">
              <a:solidFill>
                <a:srgbClr val="630C21"/>
              </a:solidFill>
              <a:miter lim="800000"/>
              <a:headEnd/>
              <a:tailEnd/>
            </a:ln>
            <a:effectLst/>
          </p:spPr>
          <p:txBody>
            <a:bodyPr wrap="none" rIns="0" anchor="ctr"/>
            <a:lstStyle/>
            <a:p>
              <a:endParaRPr lang="en-US"/>
            </a:p>
          </p:txBody>
        </p:sp>
        <p:sp>
          <p:nvSpPr>
            <p:cNvPr id="67612" name="Text Box 28"/>
            <p:cNvSpPr txBox="1">
              <a:spLocks noChangeArrowheads="1"/>
            </p:cNvSpPr>
            <p:nvPr/>
          </p:nvSpPr>
          <p:spPr bwMode="auto">
            <a:xfrm>
              <a:off x="878" y="2880"/>
              <a:ext cx="607" cy="288"/>
            </a:xfrm>
            <a:prstGeom prst="rect">
              <a:avLst/>
            </a:prstGeom>
            <a:noFill/>
            <a:ln w="28575">
              <a:noFill/>
              <a:miter lim="800000"/>
              <a:headEnd/>
              <a:tailEnd/>
            </a:ln>
            <a:effectLst/>
          </p:spPr>
          <p:txBody>
            <a:bodyPr wrap="none">
              <a:spAutoFit/>
            </a:bodyPr>
            <a:lstStyle/>
            <a:p>
              <a:pPr algn="r">
                <a:lnSpc>
                  <a:spcPct val="100000"/>
                </a:lnSpc>
                <a:spcBef>
                  <a:spcPct val="0"/>
                </a:spcBef>
              </a:pPr>
              <a:r>
                <a:rPr lang="en-US" sz="2400" b="1">
                  <a:effectLst>
                    <a:outerShdw blurRad="38100" dist="38100" dir="2700000" algn="tl">
                      <a:srgbClr val="C0C0C0"/>
                    </a:outerShdw>
                  </a:effectLst>
                </a:rPr>
                <a:t>CPM:</a:t>
              </a:r>
            </a:p>
          </p:txBody>
        </p:sp>
        <p:sp>
          <p:nvSpPr>
            <p:cNvPr id="67616" name="AutoShape 32"/>
            <p:cNvSpPr>
              <a:spLocks noChangeArrowheads="1"/>
            </p:cNvSpPr>
            <p:nvPr/>
          </p:nvSpPr>
          <p:spPr bwMode="auto">
            <a:xfrm>
              <a:off x="1584" y="2784"/>
              <a:ext cx="1824" cy="576"/>
            </a:xfrm>
            <a:prstGeom prst="roundRect">
              <a:avLst>
                <a:gd name="adj" fmla="val 24218"/>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gn="ctr">
                <a:lnSpc>
                  <a:spcPct val="100000"/>
                </a:lnSpc>
              </a:pPr>
              <a:r>
                <a:rPr lang="en-US" sz="2400" u="sng"/>
                <a:t>$20,000 x 1,000</a:t>
              </a:r>
              <a:endParaRPr lang="en-US" sz="2400"/>
            </a:p>
            <a:p>
              <a:pPr algn="ctr">
                <a:lnSpc>
                  <a:spcPct val="100000"/>
                </a:lnSpc>
              </a:pPr>
              <a:r>
                <a:rPr lang="en-US" sz="2400"/>
                <a:t>800,000</a:t>
              </a:r>
            </a:p>
          </p:txBody>
        </p:sp>
        <p:sp>
          <p:nvSpPr>
            <p:cNvPr id="67617" name="AutoShape 33"/>
            <p:cNvSpPr>
              <a:spLocks noChangeArrowheads="1"/>
            </p:cNvSpPr>
            <p:nvPr/>
          </p:nvSpPr>
          <p:spPr bwMode="auto">
            <a:xfrm>
              <a:off x="3744" y="2784"/>
              <a:ext cx="1824" cy="576"/>
            </a:xfrm>
            <a:prstGeom prst="roundRect">
              <a:avLst>
                <a:gd name="adj" fmla="val 24218"/>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gn="ctr">
                <a:lnSpc>
                  <a:spcPct val="100000"/>
                </a:lnSpc>
              </a:pPr>
              <a:r>
                <a:rPr lang="en-US" sz="2400" u="sng"/>
                <a:t>$30,000 x 1,000</a:t>
              </a:r>
              <a:endParaRPr lang="en-US" sz="2400"/>
            </a:p>
            <a:p>
              <a:pPr algn="ctr">
                <a:lnSpc>
                  <a:spcPct val="100000"/>
                </a:lnSpc>
              </a:pPr>
              <a:r>
                <a:rPr lang="en-US" sz="2400"/>
                <a:t>1,500,000</a:t>
              </a:r>
            </a:p>
          </p:txBody>
        </p:sp>
        <p:sp>
          <p:nvSpPr>
            <p:cNvPr id="67618" name="Text Box 34"/>
            <p:cNvSpPr txBox="1">
              <a:spLocks noChangeArrowheads="1"/>
            </p:cNvSpPr>
            <p:nvPr/>
          </p:nvSpPr>
          <p:spPr bwMode="auto">
            <a:xfrm>
              <a:off x="2136" y="3578"/>
              <a:ext cx="722" cy="346"/>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3000" b="1">
                  <a:solidFill>
                    <a:srgbClr val="990000"/>
                  </a:solidFill>
                  <a:effectLst>
                    <a:outerShdw blurRad="38100" dist="38100" dir="2700000" algn="tl">
                      <a:srgbClr val="C0C0C0"/>
                    </a:outerShdw>
                  </a:effectLst>
                </a:rPr>
                <a:t>= $25</a:t>
              </a:r>
            </a:p>
          </p:txBody>
        </p:sp>
        <p:sp>
          <p:nvSpPr>
            <p:cNvPr id="67619" name="Text Box 35"/>
            <p:cNvSpPr txBox="1">
              <a:spLocks noChangeArrowheads="1"/>
            </p:cNvSpPr>
            <p:nvPr/>
          </p:nvSpPr>
          <p:spPr bwMode="auto">
            <a:xfrm>
              <a:off x="4320" y="3578"/>
              <a:ext cx="722" cy="346"/>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3000" b="1">
                  <a:solidFill>
                    <a:srgbClr val="990000"/>
                  </a:solidFill>
                  <a:effectLst>
                    <a:outerShdw blurRad="38100" dist="38100" dir="2700000" algn="tl">
                      <a:srgbClr val="C0C0C0"/>
                    </a:outerShdw>
                  </a:effectLst>
                </a:rPr>
                <a:t>= $20</a:t>
              </a:r>
            </a:p>
          </p:txBody>
        </p:sp>
      </p:grpSp>
      <p:grpSp>
        <p:nvGrpSpPr>
          <p:cNvPr id="67631" name="Group 47"/>
          <p:cNvGrpSpPr>
            <a:grpSpLocks/>
          </p:cNvGrpSpPr>
          <p:nvPr/>
        </p:nvGrpSpPr>
        <p:grpSpPr bwMode="auto">
          <a:xfrm>
            <a:off x="2895600" y="2209800"/>
            <a:ext cx="5562600" cy="609600"/>
            <a:chOff x="1824" y="1392"/>
            <a:chExt cx="3504" cy="384"/>
          </a:xfrm>
        </p:grpSpPr>
        <p:sp>
          <p:nvSpPr>
            <p:cNvPr id="67624" name="AutoShape 40"/>
            <p:cNvSpPr>
              <a:spLocks noChangeArrowheads="1"/>
            </p:cNvSpPr>
            <p:nvPr/>
          </p:nvSpPr>
          <p:spPr bwMode="auto">
            <a:xfrm>
              <a:off x="1824" y="1392"/>
              <a:ext cx="1344" cy="384"/>
            </a:xfrm>
            <a:prstGeom prst="roundRect">
              <a:avLst>
                <a:gd name="adj" fmla="val 24218"/>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algn="ctr">
                <a:lnSpc>
                  <a:spcPct val="100000"/>
                </a:lnSpc>
              </a:pPr>
              <a:r>
                <a:rPr lang="en-US" sz="2400"/>
                <a:t>$20,000</a:t>
              </a:r>
            </a:p>
          </p:txBody>
        </p:sp>
        <p:sp>
          <p:nvSpPr>
            <p:cNvPr id="67626" name="AutoShape 42"/>
            <p:cNvSpPr>
              <a:spLocks noChangeArrowheads="1"/>
            </p:cNvSpPr>
            <p:nvPr/>
          </p:nvSpPr>
          <p:spPr bwMode="auto">
            <a:xfrm>
              <a:off x="3984" y="1392"/>
              <a:ext cx="1344" cy="384"/>
            </a:xfrm>
            <a:prstGeom prst="roundRect">
              <a:avLst>
                <a:gd name="adj" fmla="val 24218"/>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algn="ctr">
                <a:lnSpc>
                  <a:spcPct val="100000"/>
                </a:lnSpc>
              </a:pPr>
              <a:r>
                <a:rPr lang="en-US" sz="2400"/>
                <a:t>$30,000</a:t>
              </a:r>
            </a:p>
          </p:txBody>
        </p:sp>
      </p:grpSp>
      <p:grpSp>
        <p:nvGrpSpPr>
          <p:cNvPr id="67632" name="Group 48"/>
          <p:cNvGrpSpPr>
            <a:grpSpLocks/>
          </p:cNvGrpSpPr>
          <p:nvPr/>
        </p:nvGrpSpPr>
        <p:grpSpPr bwMode="auto">
          <a:xfrm>
            <a:off x="2895600" y="3314700"/>
            <a:ext cx="5562600" cy="609600"/>
            <a:chOff x="1824" y="2088"/>
            <a:chExt cx="3504" cy="384"/>
          </a:xfrm>
        </p:grpSpPr>
        <p:sp>
          <p:nvSpPr>
            <p:cNvPr id="67629" name="AutoShape 45"/>
            <p:cNvSpPr>
              <a:spLocks noChangeArrowheads="1"/>
            </p:cNvSpPr>
            <p:nvPr/>
          </p:nvSpPr>
          <p:spPr bwMode="auto">
            <a:xfrm>
              <a:off x="1824" y="2088"/>
              <a:ext cx="1344" cy="384"/>
            </a:xfrm>
            <a:prstGeom prst="roundRect">
              <a:avLst>
                <a:gd name="adj" fmla="val 24218"/>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algn="ctr">
                <a:lnSpc>
                  <a:spcPct val="100000"/>
                </a:lnSpc>
              </a:pPr>
              <a:r>
                <a:rPr lang="en-US" sz="2400"/>
                <a:t>800,000</a:t>
              </a:r>
            </a:p>
          </p:txBody>
        </p:sp>
        <p:sp>
          <p:nvSpPr>
            <p:cNvPr id="67630" name="AutoShape 46"/>
            <p:cNvSpPr>
              <a:spLocks noChangeArrowheads="1"/>
            </p:cNvSpPr>
            <p:nvPr/>
          </p:nvSpPr>
          <p:spPr bwMode="auto">
            <a:xfrm>
              <a:off x="3984" y="2088"/>
              <a:ext cx="1344" cy="384"/>
            </a:xfrm>
            <a:prstGeom prst="roundRect">
              <a:avLst>
                <a:gd name="adj" fmla="val 24218"/>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algn="ctr">
                <a:lnSpc>
                  <a:spcPct val="100000"/>
                </a:lnSpc>
              </a:pPr>
              <a:r>
                <a:rPr lang="en-US" sz="2400"/>
                <a:t>1,500,000</a:t>
              </a: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7620"/>
                                        </p:tgtEl>
                                        <p:attrNameLst>
                                          <p:attrName>style.visibility</p:attrName>
                                        </p:attrNameLst>
                                      </p:cBhvr>
                                      <p:to>
                                        <p:strVal val="visible"/>
                                      </p:to>
                                    </p:set>
                                    <p:animEffect transition="in" filter="wipe(up)">
                                      <p:cBhvr>
                                        <p:cTn id="7" dur="500"/>
                                        <p:tgtEl>
                                          <p:spTgt spid="676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67631"/>
                                        </p:tgtEl>
                                        <p:attrNameLst>
                                          <p:attrName>style.visibility</p:attrName>
                                        </p:attrNameLst>
                                      </p:cBhvr>
                                      <p:to>
                                        <p:strVal val="visible"/>
                                      </p:to>
                                    </p:se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67621"/>
                                        </p:tgtEl>
                                        <p:attrNameLst>
                                          <p:attrName>style.visibility</p:attrName>
                                        </p:attrNameLst>
                                      </p:cBhvr>
                                      <p:to>
                                        <p:strVal val="visible"/>
                                      </p:to>
                                    </p:set>
                                    <p:animEffect transition="in" filter="wipe(up)">
                                      <p:cBhvr>
                                        <p:cTn id="15" dur="500"/>
                                        <p:tgtEl>
                                          <p:spTgt spid="676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67632"/>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67622"/>
                                        </p:tgtEl>
                                        <p:attrNameLst>
                                          <p:attrName>style.visibility</p:attrName>
                                        </p:attrNameLst>
                                      </p:cBhvr>
                                      <p:to>
                                        <p:strVal val="visible"/>
                                      </p:to>
                                    </p:set>
                                    <p:animEffect transition="in" filter="wipe(left)">
                                      <p:cBhvr>
                                        <p:cTn id="23" dur="500"/>
                                        <p:tgtEl>
                                          <p:spTgt spid="67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Documents and Settings\John Gayle\My Documents\3Blox\30801 MHHE-Duncan PPT\Work Files\skyline.jpg"/>
          <p:cNvPicPr>
            <a:picLocks noChangeAspect="1" noChangeArrowheads="1"/>
          </p:cNvPicPr>
          <p:nvPr/>
        </p:nvPicPr>
        <p:blipFill>
          <a:blip r:embed="rId2" cstate="print">
            <a:lum bright="18000" contrast="-18000"/>
          </a:blip>
          <a:srcRect l="14375" t="7500" r="10625" b="17500"/>
          <a:stretch>
            <a:fillRect/>
          </a:stretch>
        </p:blipFill>
        <p:spPr bwMode="auto">
          <a:xfrm>
            <a:off x="0" y="0"/>
            <a:ext cx="9144000" cy="6858000"/>
          </a:xfrm>
          <a:prstGeom prst="rect">
            <a:avLst/>
          </a:prstGeom>
          <a:noFill/>
        </p:spPr>
      </p:pic>
      <p:sp>
        <p:nvSpPr>
          <p:cNvPr id="68611" name="AutoShape 3"/>
          <p:cNvSpPr>
            <a:spLocks noChangeArrowheads="1"/>
          </p:cNvSpPr>
          <p:nvPr/>
        </p:nvSpPr>
        <p:spPr bwMode="auto">
          <a:xfrm>
            <a:off x="-254000" y="203200"/>
            <a:ext cx="57404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68612" name="Rectangle 4"/>
          <p:cNvSpPr>
            <a:spLocks noGrp="1" noChangeArrowheads="1"/>
          </p:cNvSpPr>
          <p:nvPr>
            <p:ph type="title"/>
          </p:nvPr>
        </p:nvSpPr>
        <p:spPr>
          <a:xfrm>
            <a:off x="228600" y="239713"/>
            <a:ext cx="7772400" cy="635000"/>
          </a:xfrm>
        </p:spPr>
        <p:txBody>
          <a:bodyPr/>
          <a:lstStyle/>
          <a:p>
            <a:r>
              <a:rPr lang="en-US" sz="3200"/>
              <a:t>Tales From the Real World</a:t>
            </a:r>
          </a:p>
        </p:txBody>
      </p:sp>
      <p:sp>
        <p:nvSpPr>
          <p:cNvPr id="68613" name="AutoShape 5"/>
          <p:cNvSpPr>
            <a:spLocks noChangeArrowheads="1"/>
          </p:cNvSpPr>
          <p:nvPr/>
        </p:nvSpPr>
        <p:spPr bwMode="auto">
          <a:xfrm>
            <a:off x="685800" y="1338263"/>
            <a:ext cx="7848600" cy="4986337"/>
          </a:xfrm>
          <a:prstGeom prst="roundRect">
            <a:avLst>
              <a:gd name="adj" fmla="val 11458"/>
            </a:avLst>
          </a:prstGeom>
          <a:solidFill>
            <a:srgbClr val="FFF9EF"/>
          </a:solidFill>
          <a:ln w="38100">
            <a:solidFill>
              <a:srgbClr val="FFB610"/>
            </a:solidFill>
            <a:round/>
            <a:headEnd/>
            <a:tailEnd/>
          </a:ln>
          <a:effectLst>
            <a:outerShdw dist="71842" dir="2700000" algn="ctr" rotWithShape="0">
              <a:srgbClr val="707070"/>
            </a:outerShdw>
          </a:effectLst>
        </p:spPr>
        <p:txBody>
          <a:bodyPr anchor="ctr"/>
          <a:lstStyle/>
          <a:p>
            <a:pPr>
              <a:lnSpc>
                <a:spcPct val="100000"/>
              </a:lnSpc>
              <a:spcBef>
                <a:spcPct val="0"/>
              </a:spcBef>
            </a:pPr>
            <a:endParaRPr lang="en-US" sz="2400"/>
          </a:p>
        </p:txBody>
      </p:sp>
      <p:sp>
        <p:nvSpPr>
          <p:cNvPr id="68614" name="Text Box 6"/>
          <p:cNvSpPr txBox="1">
            <a:spLocks noChangeArrowheads="1"/>
          </p:cNvSpPr>
          <p:nvPr/>
        </p:nvSpPr>
        <p:spPr bwMode="auto">
          <a:xfrm>
            <a:off x="1066800" y="1851025"/>
            <a:ext cx="7315200" cy="3902075"/>
          </a:xfrm>
          <a:prstGeom prst="rect">
            <a:avLst/>
          </a:prstGeom>
          <a:noFill/>
          <a:ln w="38100">
            <a:noFill/>
            <a:miter lim="800000"/>
            <a:headEnd/>
            <a:tailEnd/>
          </a:ln>
          <a:effectLst/>
        </p:spPr>
        <p:txBody>
          <a:bodyPr>
            <a:spAutoFit/>
          </a:bodyPr>
          <a:lstStyle/>
          <a:p>
            <a:pPr>
              <a:lnSpc>
                <a:spcPct val="100000"/>
              </a:lnSpc>
              <a:spcBef>
                <a:spcPct val="0"/>
              </a:spcBef>
            </a:pPr>
            <a:r>
              <a:rPr lang="en-US" sz="2500" i="1"/>
              <a:t>The term “CPM” is often confusing for students. Unless you took Latin in high school, you wouldn’t guess that CPM stands for “Cost per Thousand.” </a:t>
            </a:r>
          </a:p>
          <a:p>
            <a:pPr>
              <a:lnSpc>
                <a:spcPct val="100000"/>
              </a:lnSpc>
              <a:spcBef>
                <a:spcPct val="0"/>
              </a:spcBef>
            </a:pPr>
            <a:endParaRPr lang="en-US" sz="2500" i="1"/>
          </a:p>
          <a:p>
            <a:pPr>
              <a:lnSpc>
                <a:spcPct val="100000"/>
              </a:lnSpc>
              <a:spcBef>
                <a:spcPct val="0"/>
              </a:spcBef>
            </a:pPr>
            <a:r>
              <a:rPr lang="en-US" sz="2500" i="1"/>
              <a:t>The chapter explains that the “M” in CPM is the Roman numeral for 1,000, but in the real world, many professionals still aren’t sure. Unfortunately for them, most media sales people use this term in quoting prices for their media. Which suggests another Latin term: caveat emptor.</a:t>
            </a:r>
          </a:p>
        </p:txBody>
      </p:sp>
      <p:pic>
        <p:nvPicPr>
          <p:cNvPr id="68615" name="Picture 7" descr="C:\Documents and Settings\John Gayle\My Documents\3Blox\30801 MHHE-Duncan PPT\Work Files\book.gif"/>
          <p:cNvPicPr>
            <a:picLocks noChangeAspect="1" noChangeArrowheads="1"/>
          </p:cNvPicPr>
          <p:nvPr/>
        </p:nvPicPr>
        <p:blipFill>
          <a:blip r:embed="rId3" cstate="print"/>
          <a:srcRect/>
          <a:stretch>
            <a:fillRect/>
          </a:stretch>
        </p:blipFill>
        <p:spPr bwMode="auto">
          <a:xfrm>
            <a:off x="7843838" y="1100138"/>
            <a:ext cx="963612" cy="990600"/>
          </a:xfrm>
          <a:prstGeom prst="rect">
            <a:avLst/>
          </a:prstGeom>
          <a:noFill/>
        </p:spPr>
      </p:pic>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0"/>
            <a:ext cx="1527175" cy="6858000"/>
          </a:xfrm>
          <a:prstGeom prst="rect">
            <a:avLst/>
          </a:prstGeom>
          <a:solidFill>
            <a:srgbClr val="001C52"/>
          </a:solidFill>
          <a:ln w="38100">
            <a:noFill/>
            <a:miter lim="800000"/>
            <a:headEnd/>
            <a:tailEnd/>
          </a:ln>
          <a:effectLst/>
        </p:spPr>
        <p:txBody>
          <a:bodyPr wrap="none" anchor="ctr"/>
          <a:lstStyle/>
          <a:p>
            <a:endParaRPr lang="en-US"/>
          </a:p>
        </p:txBody>
      </p:sp>
      <p:sp>
        <p:nvSpPr>
          <p:cNvPr id="69635" name="AutoShape 3"/>
          <p:cNvSpPr>
            <a:spLocks noChangeArrowheads="1"/>
          </p:cNvSpPr>
          <p:nvPr/>
        </p:nvSpPr>
        <p:spPr bwMode="auto">
          <a:xfrm>
            <a:off x="-254000" y="227013"/>
            <a:ext cx="7340600" cy="685800"/>
          </a:xfrm>
          <a:prstGeom prst="roundRect">
            <a:avLst>
              <a:gd name="adj" fmla="val 30625"/>
            </a:avLst>
          </a:prstGeom>
          <a:solidFill>
            <a:schemeClr val="bg1"/>
          </a:solidFill>
          <a:ln w="38100">
            <a:solidFill>
              <a:srgbClr val="84A2D6"/>
            </a:solidFill>
            <a:round/>
            <a:headEnd/>
            <a:tailEnd/>
          </a:ln>
          <a:effectLst>
            <a:outerShdw dist="71842" dir="2700000" algn="ctr" rotWithShape="0">
              <a:srgbClr val="3E499A"/>
            </a:outerShdw>
          </a:effectLst>
        </p:spPr>
        <p:txBody>
          <a:bodyPr wrap="none" anchor="ctr"/>
          <a:lstStyle/>
          <a:p>
            <a:endParaRPr lang="en-US"/>
          </a:p>
        </p:txBody>
      </p:sp>
      <p:sp>
        <p:nvSpPr>
          <p:cNvPr id="69636" name="Rectangle 4"/>
          <p:cNvSpPr>
            <a:spLocks noGrp="1" noChangeArrowheads="1"/>
          </p:cNvSpPr>
          <p:nvPr>
            <p:ph type="title"/>
          </p:nvPr>
        </p:nvSpPr>
        <p:spPr>
          <a:xfrm>
            <a:off x="227013" y="241300"/>
            <a:ext cx="7772400" cy="635000"/>
          </a:xfrm>
        </p:spPr>
        <p:txBody>
          <a:bodyPr/>
          <a:lstStyle/>
          <a:p>
            <a:r>
              <a:rPr lang="en-US" sz="3200" b="1"/>
              <a:t>IMC In Action:</a:t>
            </a:r>
            <a:r>
              <a:rPr lang="en-US" sz="3200"/>
              <a:t> Optimizer Programs</a:t>
            </a:r>
            <a:endParaRPr lang="en-US" sz="3600"/>
          </a:p>
        </p:txBody>
      </p:sp>
      <p:sp>
        <p:nvSpPr>
          <p:cNvPr id="69638" name="Rectangle 6"/>
          <p:cNvSpPr>
            <a:spLocks noChangeArrowheads="1"/>
          </p:cNvSpPr>
          <p:nvPr/>
        </p:nvSpPr>
        <p:spPr bwMode="auto">
          <a:xfrm>
            <a:off x="1857375" y="1377950"/>
            <a:ext cx="9144000" cy="0"/>
          </a:xfrm>
          <a:prstGeom prst="rect">
            <a:avLst/>
          </a:prstGeom>
          <a:noFill/>
          <a:ln w="28575">
            <a:noFill/>
            <a:miter lim="800000"/>
            <a:headEnd/>
            <a:tailEnd/>
          </a:ln>
          <a:effectLst/>
        </p:spPr>
        <p:txBody>
          <a:bodyPr>
            <a:spAutoFit/>
          </a:bodyPr>
          <a:lstStyle/>
          <a:p>
            <a:endParaRPr lang="en-US"/>
          </a:p>
        </p:txBody>
      </p:sp>
      <p:pic>
        <p:nvPicPr>
          <p:cNvPr id="69639" name="Picture 7" descr="Image number: AA048434"/>
          <p:cNvPicPr>
            <a:picLocks noChangeAspect="1" noChangeArrowheads="1"/>
          </p:cNvPicPr>
          <p:nvPr/>
        </p:nvPicPr>
        <p:blipFill>
          <a:blip r:embed="rId2" cstate="print"/>
          <a:srcRect/>
          <a:stretch>
            <a:fillRect/>
          </a:stretch>
        </p:blipFill>
        <p:spPr bwMode="auto">
          <a:xfrm>
            <a:off x="2419350" y="1763713"/>
            <a:ext cx="5429250" cy="4103687"/>
          </a:xfrm>
          <a:prstGeom prst="rect">
            <a:avLst/>
          </a:prstGeom>
          <a:noFill/>
          <a:effectLst>
            <a:outerShdw dist="107763" dir="2700000" algn="ctr" rotWithShape="0">
              <a:srgbClr val="808080"/>
            </a:outerShdw>
          </a:effectLst>
        </p:spPr>
      </p:pic>
      <p:sp>
        <p:nvSpPr>
          <p:cNvPr id="69640" name="Rectangle 8"/>
          <p:cNvSpPr>
            <a:spLocks noChangeArrowheads="1"/>
          </p:cNvSpPr>
          <p:nvPr/>
        </p:nvSpPr>
        <p:spPr bwMode="auto">
          <a:xfrm>
            <a:off x="1857375" y="1377950"/>
            <a:ext cx="6780213" cy="0"/>
          </a:xfrm>
          <a:prstGeom prst="rect">
            <a:avLst/>
          </a:prstGeom>
          <a:noFill/>
          <a:ln w="28575">
            <a:noFill/>
            <a:miter lim="800000"/>
            <a:headEnd/>
            <a:tailEnd/>
          </a:ln>
          <a:effectLst/>
        </p:spPr>
        <p:txBody>
          <a:bodyPr>
            <a:spAutoFit/>
          </a:bodyPr>
          <a:lstStyle/>
          <a:p>
            <a:endParaRPr lang="en-US"/>
          </a:p>
        </p:txBody>
      </p:sp>
    </p:spTree>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76" name="Group 20"/>
          <p:cNvGrpSpPr>
            <a:grpSpLocks/>
          </p:cNvGrpSpPr>
          <p:nvPr/>
        </p:nvGrpSpPr>
        <p:grpSpPr bwMode="auto">
          <a:xfrm>
            <a:off x="2286000" y="2400300"/>
            <a:ext cx="6477000" cy="1981200"/>
            <a:chOff x="1440" y="1512"/>
            <a:chExt cx="4080" cy="1248"/>
          </a:xfrm>
        </p:grpSpPr>
        <p:sp>
          <p:nvSpPr>
            <p:cNvPr id="70659" name="AutoShape 3"/>
            <p:cNvSpPr>
              <a:spLocks noChangeArrowheads="1"/>
            </p:cNvSpPr>
            <p:nvPr/>
          </p:nvSpPr>
          <p:spPr bwMode="auto">
            <a:xfrm>
              <a:off x="2016" y="1512"/>
              <a:ext cx="3504" cy="1248"/>
            </a:xfrm>
            <a:prstGeom prst="roundRect">
              <a:avLst>
                <a:gd name="adj" fmla="val 9199"/>
              </a:avLst>
            </a:prstGeom>
            <a:solidFill>
              <a:srgbClr val="84A2D6"/>
            </a:solidFill>
            <a:ln w="38100">
              <a:solidFill>
                <a:srgbClr val="001C52"/>
              </a:solidFill>
              <a:round/>
              <a:headEnd/>
              <a:tailEnd/>
            </a:ln>
            <a:effectLst>
              <a:outerShdw dist="71842" dir="2700000" algn="ctr" rotWithShape="0">
                <a:srgbClr val="707070"/>
              </a:outerShdw>
            </a:effectLst>
          </p:spPr>
          <p:txBody>
            <a:bodyPr anchor="ctr"/>
            <a:lstStyle/>
            <a:p>
              <a:pPr marL="174625" indent="-174625">
                <a:lnSpc>
                  <a:spcPct val="100000"/>
                </a:lnSpc>
              </a:pPr>
              <a:r>
                <a:rPr lang="en-US" sz="2400"/>
                <a:t>Optimizer programs: </a:t>
              </a:r>
            </a:p>
            <a:p>
              <a:pPr marL="174625" indent="-174625">
                <a:lnSpc>
                  <a:spcPct val="85000"/>
                </a:lnSpc>
                <a:spcBef>
                  <a:spcPct val="0"/>
                </a:spcBef>
                <a:buFontTx/>
                <a:buChar char="•"/>
              </a:pPr>
              <a:r>
                <a:rPr lang="en-US" sz="2400"/>
                <a:t>Complex media planning models that combine ratings data with other data from in-store scanners and customer profile databases</a:t>
              </a:r>
            </a:p>
          </p:txBody>
        </p:sp>
        <p:sp>
          <p:nvSpPr>
            <p:cNvPr id="70660" name="AutoShape 4"/>
            <p:cNvSpPr>
              <a:spLocks noChangeArrowheads="1"/>
            </p:cNvSpPr>
            <p:nvPr/>
          </p:nvSpPr>
          <p:spPr bwMode="auto">
            <a:xfrm>
              <a:off x="1440" y="1999"/>
              <a:ext cx="528" cy="263"/>
            </a:xfrm>
            <a:prstGeom prst="rightArrow">
              <a:avLst>
                <a:gd name="adj1" fmla="val 50000"/>
                <a:gd name="adj2" fmla="val 50190"/>
              </a:avLst>
            </a:prstGeom>
            <a:solidFill>
              <a:srgbClr val="CC3300"/>
            </a:solidFill>
            <a:ln w="38100">
              <a:solidFill>
                <a:srgbClr val="630C21"/>
              </a:solidFill>
              <a:miter lim="800000"/>
              <a:headEnd/>
              <a:tailEnd/>
            </a:ln>
            <a:effectLst/>
          </p:spPr>
          <p:txBody>
            <a:bodyPr wrap="none" anchor="ctr"/>
            <a:lstStyle/>
            <a:p>
              <a:endParaRPr lang="en-US"/>
            </a:p>
          </p:txBody>
        </p:sp>
      </p:grpSp>
      <p:grpSp>
        <p:nvGrpSpPr>
          <p:cNvPr id="70661" name="Group 5"/>
          <p:cNvGrpSpPr>
            <a:grpSpLocks/>
          </p:cNvGrpSpPr>
          <p:nvPr/>
        </p:nvGrpSpPr>
        <p:grpSpPr bwMode="auto">
          <a:xfrm>
            <a:off x="2286000" y="1295400"/>
            <a:ext cx="6477000" cy="838200"/>
            <a:chOff x="1440" y="816"/>
            <a:chExt cx="4080" cy="528"/>
          </a:xfrm>
        </p:grpSpPr>
        <p:sp>
          <p:nvSpPr>
            <p:cNvPr id="70662" name="AutoShape 6"/>
            <p:cNvSpPr>
              <a:spLocks noChangeArrowheads="1"/>
            </p:cNvSpPr>
            <p:nvPr/>
          </p:nvSpPr>
          <p:spPr bwMode="auto">
            <a:xfrm>
              <a:off x="2016" y="816"/>
              <a:ext cx="3504" cy="528"/>
            </a:xfrm>
            <a:prstGeom prst="roundRect">
              <a:avLst>
                <a:gd name="adj" fmla="val 29375"/>
              </a:avLst>
            </a:prstGeom>
            <a:solidFill>
              <a:srgbClr val="84A2D6"/>
            </a:solidFill>
            <a:ln w="38100">
              <a:solidFill>
                <a:srgbClr val="001C52"/>
              </a:solidFill>
              <a:round/>
              <a:headEnd/>
              <a:tailEnd/>
            </a:ln>
            <a:effectLst>
              <a:outerShdw dist="71842" dir="2700000" algn="ctr" rotWithShape="0">
                <a:srgbClr val="707070"/>
              </a:outerShdw>
            </a:effectLst>
          </p:spPr>
          <p:txBody>
            <a:bodyPr anchor="ctr"/>
            <a:lstStyle/>
            <a:p>
              <a:pPr>
                <a:lnSpc>
                  <a:spcPct val="100000"/>
                </a:lnSpc>
              </a:pPr>
              <a:r>
                <a:rPr lang="en-US" sz="2400"/>
                <a:t>How to create the best media mix</a:t>
              </a:r>
            </a:p>
          </p:txBody>
        </p:sp>
        <p:sp>
          <p:nvSpPr>
            <p:cNvPr id="70663" name="AutoShape 7"/>
            <p:cNvSpPr>
              <a:spLocks noChangeArrowheads="1"/>
            </p:cNvSpPr>
            <p:nvPr/>
          </p:nvSpPr>
          <p:spPr bwMode="auto">
            <a:xfrm>
              <a:off x="1440" y="896"/>
              <a:ext cx="528" cy="263"/>
            </a:xfrm>
            <a:prstGeom prst="rightArrow">
              <a:avLst>
                <a:gd name="adj1" fmla="val 50000"/>
                <a:gd name="adj2" fmla="val 50190"/>
              </a:avLst>
            </a:prstGeom>
            <a:solidFill>
              <a:srgbClr val="CC3300"/>
            </a:solidFill>
            <a:ln w="38100">
              <a:solidFill>
                <a:srgbClr val="630C21"/>
              </a:solidFill>
              <a:miter lim="800000"/>
              <a:headEnd/>
              <a:tailEnd/>
            </a:ln>
            <a:effectLst/>
          </p:spPr>
          <p:txBody>
            <a:bodyPr wrap="none" anchor="ctr"/>
            <a:lstStyle/>
            <a:p>
              <a:endParaRPr lang="en-US"/>
            </a:p>
          </p:txBody>
        </p:sp>
      </p:grpSp>
      <p:sp>
        <p:nvSpPr>
          <p:cNvPr id="70665" name="AutoShape 9"/>
          <p:cNvSpPr>
            <a:spLocks noChangeArrowheads="1"/>
          </p:cNvSpPr>
          <p:nvPr/>
        </p:nvSpPr>
        <p:spPr bwMode="auto">
          <a:xfrm>
            <a:off x="3200400" y="1295400"/>
            <a:ext cx="5562600" cy="838200"/>
          </a:xfrm>
          <a:prstGeom prst="roundRect">
            <a:avLst>
              <a:gd name="adj" fmla="val 29375"/>
            </a:avLst>
          </a:prstGeom>
          <a:solidFill>
            <a:srgbClr val="84A2D6"/>
          </a:solidFill>
          <a:ln w="38100">
            <a:solidFill>
              <a:srgbClr val="84A2D6"/>
            </a:solidFill>
            <a:round/>
            <a:headEnd/>
            <a:tailEnd/>
          </a:ln>
          <a:effectLst>
            <a:outerShdw dist="71842" dir="2700000" algn="ctr" rotWithShape="0">
              <a:srgbClr val="707070"/>
            </a:outerShdw>
          </a:effectLst>
        </p:spPr>
        <p:txBody>
          <a:bodyPr anchor="ctr"/>
          <a:lstStyle/>
          <a:p>
            <a:pPr>
              <a:lnSpc>
                <a:spcPct val="100000"/>
              </a:lnSpc>
            </a:pPr>
            <a:r>
              <a:rPr lang="en-US" sz="2400"/>
              <a:t>How to create the best media mix</a:t>
            </a:r>
          </a:p>
        </p:txBody>
      </p:sp>
      <p:sp>
        <p:nvSpPr>
          <p:cNvPr id="70664" name="AutoShape 8"/>
          <p:cNvSpPr>
            <a:spLocks noChangeArrowheads="1"/>
          </p:cNvSpPr>
          <p:nvPr/>
        </p:nvSpPr>
        <p:spPr bwMode="auto">
          <a:xfrm>
            <a:off x="3200400" y="2400300"/>
            <a:ext cx="5562600" cy="1981200"/>
          </a:xfrm>
          <a:prstGeom prst="roundRect">
            <a:avLst>
              <a:gd name="adj" fmla="val 9199"/>
            </a:avLst>
          </a:prstGeom>
          <a:solidFill>
            <a:srgbClr val="84A2D6"/>
          </a:solidFill>
          <a:ln w="38100">
            <a:solidFill>
              <a:srgbClr val="84A2D6"/>
            </a:solidFill>
            <a:round/>
            <a:headEnd/>
            <a:tailEnd/>
          </a:ln>
          <a:effectLst>
            <a:outerShdw dist="71842" dir="2700000" algn="ctr" rotWithShape="0">
              <a:srgbClr val="707070"/>
            </a:outerShdw>
          </a:effectLst>
        </p:spPr>
        <p:txBody>
          <a:bodyPr anchor="ctr"/>
          <a:lstStyle/>
          <a:p>
            <a:pPr marL="174625" indent="-174625">
              <a:lnSpc>
                <a:spcPct val="100000"/>
              </a:lnSpc>
            </a:pPr>
            <a:r>
              <a:rPr lang="en-US" sz="2400"/>
              <a:t>Optimizer programs: </a:t>
            </a:r>
          </a:p>
          <a:p>
            <a:pPr marL="174625" indent="-174625">
              <a:lnSpc>
                <a:spcPct val="85000"/>
              </a:lnSpc>
              <a:spcBef>
                <a:spcPct val="0"/>
              </a:spcBef>
              <a:buFontTx/>
              <a:buChar char="•"/>
            </a:pPr>
            <a:r>
              <a:rPr lang="en-US" sz="2400"/>
              <a:t>Complex media planning models that combine ratings data with other data from in-store scanners and customer profile databases</a:t>
            </a:r>
          </a:p>
        </p:txBody>
      </p:sp>
      <p:grpSp>
        <p:nvGrpSpPr>
          <p:cNvPr id="70677" name="Group 21"/>
          <p:cNvGrpSpPr>
            <a:grpSpLocks/>
          </p:cNvGrpSpPr>
          <p:nvPr/>
        </p:nvGrpSpPr>
        <p:grpSpPr bwMode="auto">
          <a:xfrm>
            <a:off x="2286000" y="4648200"/>
            <a:ext cx="6477000" cy="1752600"/>
            <a:chOff x="1440" y="2928"/>
            <a:chExt cx="4080" cy="1104"/>
          </a:xfrm>
        </p:grpSpPr>
        <p:sp>
          <p:nvSpPr>
            <p:cNvPr id="70667" name="AutoShape 11"/>
            <p:cNvSpPr>
              <a:spLocks noChangeArrowheads="1"/>
            </p:cNvSpPr>
            <p:nvPr/>
          </p:nvSpPr>
          <p:spPr bwMode="auto">
            <a:xfrm>
              <a:off x="1440" y="3367"/>
              <a:ext cx="528" cy="263"/>
            </a:xfrm>
            <a:prstGeom prst="rightArrow">
              <a:avLst>
                <a:gd name="adj1" fmla="val 50000"/>
                <a:gd name="adj2" fmla="val 50190"/>
              </a:avLst>
            </a:prstGeom>
            <a:solidFill>
              <a:srgbClr val="CC3300"/>
            </a:solidFill>
            <a:ln w="38100">
              <a:solidFill>
                <a:srgbClr val="630C21"/>
              </a:solidFill>
              <a:miter lim="800000"/>
              <a:headEnd/>
              <a:tailEnd/>
            </a:ln>
            <a:effectLst/>
          </p:spPr>
          <p:txBody>
            <a:bodyPr rIns="0" anchor="ctr"/>
            <a:lstStyle/>
            <a:p>
              <a:endParaRPr lang="en-US"/>
            </a:p>
          </p:txBody>
        </p:sp>
        <p:sp>
          <p:nvSpPr>
            <p:cNvPr id="70668" name="AutoShape 12"/>
            <p:cNvSpPr>
              <a:spLocks noChangeArrowheads="1"/>
            </p:cNvSpPr>
            <p:nvPr/>
          </p:nvSpPr>
          <p:spPr bwMode="auto">
            <a:xfrm>
              <a:off x="2016" y="2928"/>
              <a:ext cx="3504" cy="1104"/>
            </a:xfrm>
            <a:prstGeom prst="roundRect">
              <a:avLst>
                <a:gd name="adj" fmla="val 12681"/>
              </a:avLst>
            </a:prstGeom>
            <a:solidFill>
              <a:srgbClr val="84A2D6"/>
            </a:solidFill>
            <a:ln w="38100">
              <a:solidFill>
                <a:srgbClr val="001C52"/>
              </a:solidFill>
              <a:round/>
              <a:headEnd/>
              <a:tailEnd/>
            </a:ln>
            <a:effectLst>
              <a:outerShdw dist="71842" dir="2700000" algn="ctr" rotWithShape="0">
                <a:srgbClr val="707070"/>
              </a:outerShdw>
            </a:effectLst>
          </p:spPr>
          <p:txBody>
            <a:bodyPr rIns="0" anchor="ctr"/>
            <a:lstStyle/>
            <a:p>
              <a:pPr>
                <a:lnSpc>
                  <a:spcPct val="100000"/>
                </a:lnSpc>
              </a:pPr>
              <a:r>
                <a:rPr lang="en-US" sz="2400"/>
                <a:t>The programs can determine whether </a:t>
              </a:r>
              <a:r>
                <a:rPr lang="en-US" sz="2400" i="1"/>
                <a:t>ER</a:t>
              </a:r>
              <a:r>
                <a:rPr lang="en-US" sz="2400"/>
                <a:t> viewers purchase more cosmetics, soft drinks, or pain remedies than the viewers of </a:t>
              </a:r>
              <a:r>
                <a:rPr lang="en-US" sz="2400" i="1"/>
                <a:t>Frasier</a:t>
              </a:r>
              <a:r>
                <a:rPr lang="en-US" sz="2400"/>
                <a:t> </a:t>
              </a:r>
            </a:p>
          </p:txBody>
        </p:sp>
      </p:grpSp>
      <p:sp>
        <p:nvSpPr>
          <p:cNvPr id="70669" name="AutoShape 13"/>
          <p:cNvSpPr>
            <a:spLocks noChangeArrowheads="1"/>
          </p:cNvSpPr>
          <p:nvPr/>
        </p:nvSpPr>
        <p:spPr bwMode="auto">
          <a:xfrm>
            <a:off x="-254000" y="203200"/>
            <a:ext cx="73406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70670" name="Rectangle 14"/>
          <p:cNvSpPr>
            <a:spLocks noGrp="1" noChangeArrowheads="1"/>
          </p:cNvSpPr>
          <p:nvPr>
            <p:ph type="title"/>
          </p:nvPr>
        </p:nvSpPr>
        <p:spPr>
          <a:xfrm>
            <a:off x="228600" y="239713"/>
            <a:ext cx="7772400" cy="635000"/>
          </a:xfrm>
        </p:spPr>
        <p:txBody>
          <a:bodyPr/>
          <a:lstStyle/>
          <a:p>
            <a:r>
              <a:rPr lang="en-US" sz="3200" b="1"/>
              <a:t>IMC In Action:</a:t>
            </a:r>
            <a:r>
              <a:rPr lang="en-US" sz="3200"/>
              <a:t> Optimizer Programs </a:t>
            </a:r>
          </a:p>
        </p:txBody>
      </p:sp>
      <p:grpSp>
        <p:nvGrpSpPr>
          <p:cNvPr id="70671" name="Group 15"/>
          <p:cNvGrpSpPr>
            <a:grpSpLocks/>
          </p:cNvGrpSpPr>
          <p:nvPr/>
        </p:nvGrpSpPr>
        <p:grpSpPr bwMode="auto">
          <a:xfrm>
            <a:off x="457200" y="1295400"/>
            <a:ext cx="2133600" cy="5105400"/>
            <a:chOff x="288" y="816"/>
            <a:chExt cx="1344" cy="3216"/>
          </a:xfrm>
        </p:grpSpPr>
        <p:sp>
          <p:nvSpPr>
            <p:cNvPr id="70672" name="AutoShape 16"/>
            <p:cNvSpPr>
              <a:spLocks noChangeArrowheads="1"/>
            </p:cNvSpPr>
            <p:nvPr/>
          </p:nvSpPr>
          <p:spPr bwMode="auto">
            <a:xfrm>
              <a:off x="288" y="816"/>
              <a:ext cx="1344" cy="3216"/>
            </a:xfrm>
            <a:prstGeom prst="roundRect">
              <a:avLst>
                <a:gd name="adj" fmla="val 6417"/>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gn="ctr">
                <a:lnSpc>
                  <a:spcPct val="100000"/>
                </a:lnSpc>
              </a:pPr>
              <a:endParaRPr lang="en-US" sz="2400"/>
            </a:p>
          </p:txBody>
        </p:sp>
        <p:sp>
          <p:nvSpPr>
            <p:cNvPr id="70673" name="Text Box 17"/>
            <p:cNvSpPr txBox="1">
              <a:spLocks noChangeArrowheads="1"/>
            </p:cNvSpPr>
            <p:nvPr/>
          </p:nvSpPr>
          <p:spPr bwMode="auto">
            <a:xfrm>
              <a:off x="336" y="848"/>
              <a:ext cx="1263" cy="327"/>
            </a:xfrm>
            <a:prstGeom prst="rect">
              <a:avLst/>
            </a:prstGeom>
            <a:noFill/>
            <a:ln w="38100">
              <a:noFill/>
              <a:miter lim="800000"/>
              <a:headEnd/>
              <a:tailEnd/>
            </a:ln>
            <a:effectLst/>
          </p:spPr>
          <p:txBody>
            <a:bodyPr wrap="none">
              <a:spAutoFit/>
            </a:bodyPr>
            <a:lstStyle/>
            <a:p>
              <a:pPr algn="r">
                <a:lnSpc>
                  <a:spcPct val="100000"/>
                </a:lnSpc>
                <a:spcBef>
                  <a:spcPct val="0"/>
                </a:spcBef>
              </a:pPr>
              <a:r>
                <a:rPr lang="en-US" b="1">
                  <a:solidFill>
                    <a:srgbClr val="630C21"/>
                  </a:solidFill>
                  <a:effectLst>
                    <a:outerShdw blurRad="38100" dist="38100" dir="2700000" algn="tl">
                      <a:srgbClr val="C0C0C0"/>
                    </a:outerShdw>
                  </a:effectLst>
                </a:rPr>
                <a:t>Challenge:</a:t>
              </a:r>
            </a:p>
          </p:txBody>
        </p:sp>
        <p:sp>
          <p:nvSpPr>
            <p:cNvPr id="70674" name="Text Box 18"/>
            <p:cNvSpPr txBox="1">
              <a:spLocks noChangeArrowheads="1"/>
            </p:cNvSpPr>
            <p:nvPr/>
          </p:nvSpPr>
          <p:spPr bwMode="auto">
            <a:xfrm>
              <a:off x="598" y="1920"/>
              <a:ext cx="1001" cy="327"/>
            </a:xfrm>
            <a:prstGeom prst="rect">
              <a:avLst/>
            </a:prstGeom>
            <a:noFill/>
            <a:ln w="38100">
              <a:noFill/>
              <a:miter lim="800000"/>
              <a:headEnd/>
              <a:tailEnd/>
            </a:ln>
            <a:effectLst/>
          </p:spPr>
          <p:txBody>
            <a:bodyPr wrap="none">
              <a:spAutoFit/>
            </a:bodyPr>
            <a:lstStyle/>
            <a:p>
              <a:pPr algn="r">
                <a:lnSpc>
                  <a:spcPct val="100000"/>
                </a:lnSpc>
                <a:spcBef>
                  <a:spcPct val="0"/>
                </a:spcBef>
              </a:pPr>
              <a:r>
                <a:rPr lang="en-US" b="1">
                  <a:solidFill>
                    <a:srgbClr val="630C21"/>
                  </a:solidFill>
                  <a:effectLst>
                    <a:outerShdw blurRad="38100" dist="38100" dir="2700000" algn="tl">
                      <a:srgbClr val="C0C0C0"/>
                    </a:outerShdw>
                  </a:effectLst>
                </a:rPr>
                <a:t>Answer:</a:t>
              </a:r>
            </a:p>
          </p:txBody>
        </p:sp>
        <p:sp>
          <p:nvSpPr>
            <p:cNvPr id="70675" name="Text Box 19"/>
            <p:cNvSpPr txBox="1">
              <a:spLocks noChangeArrowheads="1"/>
            </p:cNvSpPr>
            <p:nvPr/>
          </p:nvSpPr>
          <p:spPr bwMode="auto">
            <a:xfrm>
              <a:off x="597" y="3312"/>
              <a:ext cx="1002" cy="327"/>
            </a:xfrm>
            <a:prstGeom prst="rect">
              <a:avLst/>
            </a:prstGeom>
            <a:noFill/>
            <a:ln w="38100">
              <a:noFill/>
              <a:miter lim="800000"/>
              <a:headEnd/>
              <a:tailEnd/>
            </a:ln>
            <a:effectLst/>
          </p:spPr>
          <p:txBody>
            <a:bodyPr wrap="none">
              <a:spAutoFit/>
            </a:bodyPr>
            <a:lstStyle/>
            <a:p>
              <a:pPr algn="r">
                <a:lnSpc>
                  <a:spcPct val="100000"/>
                </a:lnSpc>
                <a:spcBef>
                  <a:spcPct val="0"/>
                </a:spcBef>
              </a:pPr>
              <a:r>
                <a:rPr lang="en-US" b="1">
                  <a:solidFill>
                    <a:srgbClr val="630C21"/>
                  </a:solidFill>
                  <a:effectLst>
                    <a:outerShdw blurRad="38100" dist="38100" dir="2700000" algn="tl">
                      <a:srgbClr val="C0C0C0"/>
                    </a:outerShdw>
                  </a:effectLst>
                </a:rPr>
                <a:t>Results:</a:t>
              </a: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0671"/>
                                        </p:tgtEl>
                                        <p:attrNameLst>
                                          <p:attrName>style.visibility</p:attrName>
                                        </p:attrNameLst>
                                      </p:cBhvr>
                                      <p:to>
                                        <p:strVal val="visible"/>
                                      </p:to>
                                    </p:set>
                                    <p:animEffect transition="in" filter="wipe(up)">
                                      <p:cBhvr>
                                        <p:cTn id="7" dur="500"/>
                                        <p:tgtEl>
                                          <p:spTgt spid="706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0661"/>
                                        </p:tgtEl>
                                        <p:attrNameLst>
                                          <p:attrName>style.visibility</p:attrName>
                                        </p:attrNameLst>
                                      </p:cBhvr>
                                      <p:to>
                                        <p:strVal val="visible"/>
                                      </p:to>
                                    </p:set>
                                    <p:animEffect transition="in" filter="wipe(left)">
                                      <p:cBhvr>
                                        <p:cTn id="11" dur="500"/>
                                        <p:tgtEl>
                                          <p:spTgt spid="7066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0665"/>
                                        </p:tgtEl>
                                        <p:attrNameLst>
                                          <p:attrName>style.visibility</p:attrName>
                                        </p:attrNameLst>
                                      </p:cBhvr>
                                      <p:to>
                                        <p:strVal val="visible"/>
                                      </p:to>
                                    </p:se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70676"/>
                                        </p:tgtEl>
                                        <p:attrNameLst>
                                          <p:attrName>style.visibility</p:attrName>
                                        </p:attrNameLst>
                                      </p:cBhvr>
                                      <p:to>
                                        <p:strVal val="visible"/>
                                      </p:to>
                                    </p:set>
                                    <p:animEffect transition="in" filter="wipe(left)">
                                      <p:cBhvr>
                                        <p:cTn id="19" dur="500"/>
                                        <p:tgtEl>
                                          <p:spTgt spid="7067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70664"/>
                                        </p:tgtEl>
                                        <p:attrNameLst>
                                          <p:attrName>style.visibility</p:attrName>
                                        </p:attrNameLst>
                                      </p:cBhvr>
                                      <p:to>
                                        <p:strVal val="visible"/>
                                      </p:to>
                                    </p:se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0677"/>
                                        </p:tgtEl>
                                        <p:attrNameLst>
                                          <p:attrName>style.visibility</p:attrName>
                                        </p:attrNameLst>
                                      </p:cBhvr>
                                      <p:to>
                                        <p:strVal val="visible"/>
                                      </p:to>
                                    </p:set>
                                    <p:animEffect transition="in" filter="wipe(left)">
                                      <p:cBhvr>
                                        <p:cTn id="27" dur="500"/>
                                        <p:tgtEl>
                                          <p:spTgt spid="70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animBg="1" autoUpdateAnimBg="0"/>
      <p:bldP spid="7066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val 2"/>
          <p:cNvSpPr>
            <a:spLocks noChangeArrowheads="1"/>
          </p:cNvSpPr>
          <p:nvPr/>
        </p:nvSpPr>
        <p:spPr bwMode="auto">
          <a:xfrm>
            <a:off x="685800" y="2667000"/>
            <a:ext cx="2209800" cy="2209800"/>
          </a:xfrm>
          <a:prstGeom prst="ellipse">
            <a:avLst/>
          </a:prstGeom>
          <a:gradFill rotWithShape="0">
            <a:gsLst>
              <a:gs pos="0">
                <a:srgbClr val="C7D5ED"/>
              </a:gs>
              <a:gs pos="100000">
                <a:srgbClr val="84A2D6"/>
              </a:gs>
            </a:gsLst>
            <a:path path="shape">
              <a:fillToRect l="50000" t="50000" r="50000" b="50000"/>
            </a:path>
          </a:gradFill>
          <a:ln w="38100">
            <a:solidFill>
              <a:srgbClr val="001C52"/>
            </a:solidFill>
            <a:round/>
            <a:headEnd/>
            <a:tailEnd/>
          </a:ln>
          <a:effectLst>
            <a:outerShdw dist="71842" dir="2700000" algn="ctr" rotWithShape="0">
              <a:srgbClr val="707070"/>
            </a:outerShdw>
          </a:effectLst>
        </p:spPr>
        <p:txBody>
          <a:bodyPr wrap="none" lIns="0" rIns="0" anchor="ctr"/>
          <a:lstStyle/>
          <a:p>
            <a:pPr marL="174625" indent="-174625" algn="ctr">
              <a:lnSpc>
                <a:spcPct val="100000"/>
              </a:lnSpc>
            </a:pPr>
            <a:r>
              <a:rPr lang="en-US" b="1"/>
              <a:t>Planning</a:t>
            </a:r>
            <a:br>
              <a:rPr lang="en-US" b="1"/>
            </a:br>
            <a:r>
              <a:rPr lang="en-US" b="1"/>
              <a:t>Steps</a:t>
            </a:r>
          </a:p>
        </p:txBody>
      </p:sp>
      <p:grpSp>
        <p:nvGrpSpPr>
          <p:cNvPr id="83971" name="Group 3"/>
          <p:cNvGrpSpPr>
            <a:grpSpLocks/>
          </p:cNvGrpSpPr>
          <p:nvPr/>
        </p:nvGrpSpPr>
        <p:grpSpPr bwMode="auto">
          <a:xfrm>
            <a:off x="2914650" y="1447800"/>
            <a:ext cx="5695950" cy="2324100"/>
            <a:chOff x="1836" y="912"/>
            <a:chExt cx="3588" cy="1464"/>
          </a:xfrm>
        </p:grpSpPr>
        <p:cxnSp>
          <p:nvCxnSpPr>
            <p:cNvPr id="83972" name="AutoShape 4"/>
            <p:cNvCxnSpPr>
              <a:cxnSpLocks noChangeShapeType="1"/>
              <a:stCxn id="83970" idx="6"/>
              <a:endCxn id="83973" idx="1"/>
            </p:cNvCxnSpPr>
            <p:nvPr/>
          </p:nvCxnSpPr>
          <p:spPr bwMode="auto">
            <a:xfrm flipV="1">
              <a:off x="1836" y="1213"/>
              <a:ext cx="456" cy="1163"/>
            </a:xfrm>
            <a:prstGeom prst="straightConnector1">
              <a:avLst/>
            </a:prstGeom>
            <a:noFill/>
            <a:ln w="28575">
              <a:solidFill>
                <a:schemeClr val="tx1"/>
              </a:solidFill>
              <a:round/>
              <a:headEnd/>
              <a:tailEnd/>
            </a:ln>
            <a:effectLst/>
          </p:spPr>
        </p:cxnSp>
        <p:sp>
          <p:nvSpPr>
            <p:cNvPr id="83973" name="AutoShape 5"/>
            <p:cNvSpPr>
              <a:spLocks noChangeArrowheads="1"/>
            </p:cNvSpPr>
            <p:nvPr/>
          </p:nvSpPr>
          <p:spPr bwMode="auto">
            <a:xfrm>
              <a:off x="2304" y="912"/>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nSpc>
                  <a:spcPct val="100000"/>
                </a:lnSpc>
              </a:pPr>
              <a:r>
                <a:rPr lang="en-US" b="1"/>
                <a:t>Step 1:</a:t>
              </a:r>
              <a:r>
                <a:rPr lang="en-US"/>
                <a:t> Media targeting</a:t>
              </a:r>
            </a:p>
          </p:txBody>
        </p:sp>
      </p:grpSp>
      <p:grpSp>
        <p:nvGrpSpPr>
          <p:cNvPr id="83974" name="Group 6"/>
          <p:cNvGrpSpPr>
            <a:grpSpLocks/>
          </p:cNvGrpSpPr>
          <p:nvPr/>
        </p:nvGrpSpPr>
        <p:grpSpPr bwMode="auto">
          <a:xfrm>
            <a:off x="2914650" y="2692400"/>
            <a:ext cx="5695950" cy="1079500"/>
            <a:chOff x="1836" y="1696"/>
            <a:chExt cx="3588" cy="680"/>
          </a:xfrm>
        </p:grpSpPr>
        <p:cxnSp>
          <p:nvCxnSpPr>
            <p:cNvPr id="83975" name="AutoShape 7"/>
            <p:cNvCxnSpPr>
              <a:cxnSpLocks noChangeShapeType="1"/>
              <a:stCxn id="83970" idx="6"/>
              <a:endCxn id="83976" idx="1"/>
            </p:cNvCxnSpPr>
            <p:nvPr/>
          </p:nvCxnSpPr>
          <p:spPr bwMode="auto">
            <a:xfrm flipV="1">
              <a:off x="1836" y="1997"/>
              <a:ext cx="456" cy="379"/>
            </a:xfrm>
            <a:prstGeom prst="straightConnector1">
              <a:avLst/>
            </a:prstGeom>
            <a:noFill/>
            <a:ln w="28575">
              <a:solidFill>
                <a:schemeClr val="tx1"/>
              </a:solidFill>
              <a:round/>
              <a:headEnd/>
              <a:tailEnd/>
            </a:ln>
            <a:effectLst/>
          </p:spPr>
        </p:cxnSp>
        <p:sp>
          <p:nvSpPr>
            <p:cNvPr id="83976" name="AutoShape 8"/>
            <p:cNvSpPr>
              <a:spLocks noChangeArrowheads="1"/>
            </p:cNvSpPr>
            <p:nvPr/>
          </p:nvSpPr>
          <p:spPr bwMode="auto">
            <a:xfrm>
              <a:off x="2304" y="1696"/>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marL="1314450" indent="-1314450">
                <a:lnSpc>
                  <a:spcPct val="100000"/>
                </a:lnSpc>
              </a:pPr>
              <a:r>
                <a:rPr lang="en-US" b="1"/>
                <a:t>Step 2:</a:t>
              </a:r>
              <a:r>
                <a:rPr lang="en-US"/>
                <a:t> Determining media objectives</a:t>
              </a:r>
            </a:p>
          </p:txBody>
        </p:sp>
      </p:grpSp>
      <p:grpSp>
        <p:nvGrpSpPr>
          <p:cNvPr id="83977" name="Group 9"/>
          <p:cNvGrpSpPr>
            <a:grpSpLocks/>
          </p:cNvGrpSpPr>
          <p:nvPr/>
        </p:nvGrpSpPr>
        <p:grpSpPr bwMode="auto">
          <a:xfrm>
            <a:off x="2914650" y="3771900"/>
            <a:ext cx="5695950" cy="1120775"/>
            <a:chOff x="1836" y="2376"/>
            <a:chExt cx="3588" cy="706"/>
          </a:xfrm>
        </p:grpSpPr>
        <p:sp>
          <p:nvSpPr>
            <p:cNvPr id="83978" name="AutoShape 10"/>
            <p:cNvSpPr>
              <a:spLocks noChangeArrowheads="1"/>
            </p:cNvSpPr>
            <p:nvPr/>
          </p:nvSpPr>
          <p:spPr bwMode="auto">
            <a:xfrm>
              <a:off x="2304" y="2480"/>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marL="1314450" indent="-1314450"/>
              <a:r>
                <a:rPr lang="en-US" b="1"/>
                <a:t>Step 3:</a:t>
              </a:r>
              <a:r>
                <a:rPr lang="en-US"/>
                <a:t> Determining media strategies</a:t>
              </a:r>
            </a:p>
          </p:txBody>
        </p:sp>
        <p:cxnSp>
          <p:nvCxnSpPr>
            <p:cNvPr id="83979" name="AutoShape 11"/>
            <p:cNvCxnSpPr>
              <a:cxnSpLocks noChangeShapeType="1"/>
              <a:stCxn id="83970" idx="6"/>
              <a:endCxn id="83978" idx="1"/>
            </p:cNvCxnSpPr>
            <p:nvPr/>
          </p:nvCxnSpPr>
          <p:spPr bwMode="auto">
            <a:xfrm>
              <a:off x="1836" y="2376"/>
              <a:ext cx="456" cy="405"/>
            </a:xfrm>
            <a:prstGeom prst="straightConnector1">
              <a:avLst/>
            </a:prstGeom>
            <a:noFill/>
            <a:ln w="28575">
              <a:solidFill>
                <a:schemeClr val="tx1"/>
              </a:solidFill>
              <a:round/>
              <a:headEnd/>
              <a:tailEnd/>
            </a:ln>
            <a:effectLst/>
          </p:spPr>
        </p:cxnSp>
      </p:grpSp>
      <p:grpSp>
        <p:nvGrpSpPr>
          <p:cNvPr id="83980" name="Group 12"/>
          <p:cNvGrpSpPr>
            <a:grpSpLocks/>
          </p:cNvGrpSpPr>
          <p:nvPr/>
        </p:nvGrpSpPr>
        <p:grpSpPr bwMode="auto">
          <a:xfrm>
            <a:off x="2914650" y="3771900"/>
            <a:ext cx="5695950" cy="2365375"/>
            <a:chOff x="1836" y="2376"/>
            <a:chExt cx="3588" cy="1490"/>
          </a:xfrm>
        </p:grpSpPr>
        <p:sp>
          <p:nvSpPr>
            <p:cNvPr id="83981" name="AutoShape 13"/>
            <p:cNvSpPr>
              <a:spLocks noChangeArrowheads="1"/>
            </p:cNvSpPr>
            <p:nvPr/>
          </p:nvSpPr>
          <p:spPr bwMode="auto">
            <a:xfrm>
              <a:off x="2304" y="3264"/>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marL="1314450" indent="-1314450"/>
              <a:r>
                <a:rPr lang="en-US" b="1"/>
                <a:t>Step 4:</a:t>
              </a:r>
              <a:r>
                <a:rPr lang="en-US"/>
                <a:t> Determining media Scheduling</a:t>
              </a:r>
            </a:p>
          </p:txBody>
        </p:sp>
        <p:cxnSp>
          <p:nvCxnSpPr>
            <p:cNvPr id="83982" name="AutoShape 14"/>
            <p:cNvCxnSpPr>
              <a:cxnSpLocks noChangeShapeType="1"/>
              <a:stCxn id="83970" idx="6"/>
              <a:endCxn id="83981" idx="1"/>
            </p:cNvCxnSpPr>
            <p:nvPr/>
          </p:nvCxnSpPr>
          <p:spPr bwMode="auto">
            <a:xfrm>
              <a:off x="1836" y="2376"/>
              <a:ext cx="456" cy="1189"/>
            </a:xfrm>
            <a:prstGeom prst="straightConnector1">
              <a:avLst/>
            </a:prstGeom>
            <a:noFill/>
            <a:ln w="28575">
              <a:solidFill>
                <a:schemeClr val="tx1"/>
              </a:solidFill>
              <a:round/>
              <a:headEnd/>
              <a:tailEnd/>
            </a:ln>
            <a:effectLst/>
          </p:spPr>
        </p:cxnSp>
      </p:grpSp>
      <p:sp>
        <p:nvSpPr>
          <p:cNvPr id="83983" name="AutoShape 15"/>
          <p:cNvSpPr>
            <a:spLocks noChangeArrowheads="1"/>
          </p:cNvSpPr>
          <p:nvPr/>
        </p:nvSpPr>
        <p:spPr bwMode="auto">
          <a:xfrm>
            <a:off x="3657600" y="1447800"/>
            <a:ext cx="4953000" cy="955675"/>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a:lnSpc>
                <a:spcPct val="100000"/>
              </a:lnSpc>
            </a:pPr>
            <a:r>
              <a:rPr lang="en-US" b="1"/>
              <a:t>Step 1:</a:t>
            </a:r>
            <a:r>
              <a:rPr lang="en-US"/>
              <a:t> Media targeting</a:t>
            </a:r>
          </a:p>
        </p:txBody>
      </p:sp>
      <p:sp>
        <p:nvSpPr>
          <p:cNvPr id="83984" name="AutoShape 16"/>
          <p:cNvSpPr>
            <a:spLocks noChangeArrowheads="1"/>
          </p:cNvSpPr>
          <p:nvPr/>
        </p:nvSpPr>
        <p:spPr bwMode="auto">
          <a:xfrm>
            <a:off x="3657600" y="2692400"/>
            <a:ext cx="4953000" cy="955675"/>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marL="1314450" indent="-1314450">
              <a:lnSpc>
                <a:spcPct val="100000"/>
              </a:lnSpc>
            </a:pPr>
            <a:r>
              <a:rPr lang="en-US" b="1"/>
              <a:t>Step 2:</a:t>
            </a:r>
            <a:r>
              <a:rPr lang="en-US"/>
              <a:t> Determining media objectives</a:t>
            </a:r>
          </a:p>
        </p:txBody>
      </p:sp>
      <p:sp>
        <p:nvSpPr>
          <p:cNvPr id="83985" name="AutoShape 17"/>
          <p:cNvSpPr>
            <a:spLocks noChangeArrowheads="1"/>
          </p:cNvSpPr>
          <p:nvPr/>
        </p:nvSpPr>
        <p:spPr bwMode="auto">
          <a:xfrm>
            <a:off x="3657600" y="3937000"/>
            <a:ext cx="4953000" cy="955675"/>
          </a:xfrm>
          <a:prstGeom prst="roundRect">
            <a:avLst>
              <a:gd name="adj" fmla="val 23065"/>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marL="1314450" indent="-1314450"/>
            <a:r>
              <a:rPr lang="en-US" b="1"/>
              <a:t>Step 3:</a:t>
            </a:r>
            <a:r>
              <a:rPr lang="en-US"/>
              <a:t> Determining media strategies</a:t>
            </a:r>
          </a:p>
        </p:txBody>
      </p:sp>
      <p:sp>
        <p:nvSpPr>
          <p:cNvPr id="83986" name="AutoShape 18"/>
          <p:cNvSpPr>
            <a:spLocks noChangeArrowheads="1"/>
          </p:cNvSpPr>
          <p:nvPr/>
        </p:nvSpPr>
        <p:spPr bwMode="auto">
          <a:xfrm>
            <a:off x="-254000" y="203200"/>
            <a:ext cx="77216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83987" name="Rectangle 19"/>
          <p:cNvSpPr>
            <a:spLocks noGrp="1" noChangeArrowheads="1"/>
          </p:cNvSpPr>
          <p:nvPr>
            <p:ph type="title"/>
          </p:nvPr>
        </p:nvSpPr>
        <p:spPr>
          <a:xfrm>
            <a:off x="228600" y="239713"/>
            <a:ext cx="7772400" cy="635000"/>
          </a:xfrm>
        </p:spPr>
        <p:txBody>
          <a:bodyPr/>
          <a:lstStyle/>
          <a:p>
            <a:r>
              <a:rPr lang="en-US" sz="3200"/>
              <a:t>What Are The Media Planning Steps?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980"/>
                                        </p:tgtEl>
                                        <p:attrNameLst>
                                          <p:attrName>style.visibility</p:attrName>
                                        </p:attrNameLst>
                                      </p:cBhvr>
                                      <p:to>
                                        <p:strVal val="visible"/>
                                      </p:to>
                                    </p:set>
                                    <p:animEffect transition="in" filter="wipe(left)">
                                      <p:cBhvr>
                                        <p:cTn id="7" dur="500"/>
                                        <p:tgtEl>
                                          <p:spTgt spid="8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ChangeArrowheads="1"/>
          </p:cNvSpPr>
          <p:nvPr/>
        </p:nvSpPr>
        <p:spPr bwMode="auto">
          <a:xfrm>
            <a:off x="-254000" y="203200"/>
            <a:ext cx="7416800" cy="8636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72707" name="Rectangle 3"/>
          <p:cNvSpPr>
            <a:spLocks noGrp="1" noChangeArrowheads="1"/>
          </p:cNvSpPr>
          <p:nvPr>
            <p:ph type="title"/>
          </p:nvPr>
        </p:nvSpPr>
        <p:spPr>
          <a:xfrm>
            <a:off x="228600" y="342900"/>
            <a:ext cx="7239000" cy="635000"/>
          </a:xfrm>
        </p:spPr>
        <p:txBody>
          <a:bodyPr/>
          <a:lstStyle/>
          <a:p>
            <a:pPr>
              <a:lnSpc>
                <a:spcPct val="85000"/>
              </a:lnSpc>
            </a:pPr>
            <a:r>
              <a:rPr lang="en-US" sz="2800" b="1"/>
              <a:t>Figure 13-7: </a:t>
            </a:r>
            <a:r>
              <a:rPr lang="en-US" sz="2800"/>
              <a:t>Most Organizations Use One of These Three Scheduling Strategies </a:t>
            </a:r>
          </a:p>
        </p:txBody>
      </p:sp>
      <p:pic>
        <p:nvPicPr>
          <p:cNvPr id="72710" name="Picture 6" descr="C:\My Documents\Figures Small\dun37744_1307.gif"/>
          <p:cNvPicPr>
            <a:picLocks noChangeAspect="1" noChangeArrowheads="1"/>
          </p:cNvPicPr>
          <p:nvPr/>
        </p:nvPicPr>
        <p:blipFill>
          <a:blip r:embed="rId2" cstate="print"/>
          <a:srcRect/>
          <a:stretch>
            <a:fillRect/>
          </a:stretch>
        </p:blipFill>
        <p:spPr bwMode="auto">
          <a:xfrm>
            <a:off x="342900" y="1676400"/>
            <a:ext cx="8458200" cy="4356100"/>
          </a:xfrm>
          <a:prstGeom prst="rect">
            <a:avLst/>
          </a:prstGeom>
          <a:noFill/>
        </p:spPr>
      </p:pic>
    </p:spTree>
  </p:cSld>
  <p:clrMapOvr>
    <a:masterClrMapping/>
  </p:clrMapOvr>
  <p:transition>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
          <p:cNvSpPr>
            <a:spLocks noChangeArrowheads="1"/>
          </p:cNvSpPr>
          <p:nvPr/>
        </p:nvSpPr>
        <p:spPr bwMode="auto">
          <a:xfrm>
            <a:off x="-254000" y="203200"/>
            <a:ext cx="42926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5124" name="Rectangle 4"/>
          <p:cNvSpPr>
            <a:spLocks noGrp="1" noChangeArrowheads="1"/>
          </p:cNvSpPr>
          <p:nvPr>
            <p:ph type="title"/>
          </p:nvPr>
        </p:nvSpPr>
        <p:spPr>
          <a:xfrm>
            <a:off x="227013" y="239713"/>
            <a:ext cx="7772400" cy="635000"/>
          </a:xfrm>
        </p:spPr>
        <p:txBody>
          <a:bodyPr/>
          <a:lstStyle/>
          <a:p>
            <a:r>
              <a:rPr lang="en-US" sz="3000"/>
              <a:t>Chapter Perspective</a:t>
            </a:r>
          </a:p>
        </p:txBody>
      </p:sp>
      <p:sp>
        <p:nvSpPr>
          <p:cNvPr id="5126" name="Text Box 6"/>
          <p:cNvSpPr txBox="1">
            <a:spLocks noChangeArrowheads="1"/>
          </p:cNvSpPr>
          <p:nvPr/>
        </p:nvSpPr>
        <p:spPr bwMode="auto">
          <a:xfrm>
            <a:off x="1360488" y="1547813"/>
            <a:ext cx="6418262" cy="519112"/>
          </a:xfrm>
          <a:prstGeom prst="rect">
            <a:avLst/>
          </a:prstGeom>
          <a:noFill/>
          <a:ln w="38100">
            <a:noFill/>
            <a:miter lim="800000"/>
            <a:headEnd/>
            <a:tailEnd/>
          </a:ln>
          <a:effectLst/>
        </p:spPr>
        <p:txBody>
          <a:bodyPr wrap="none">
            <a:spAutoFit/>
          </a:bodyPr>
          <a:lstStyle/>
          <a:p>
            <a:pPr algn="ctr">
              <a:lnSpc>
                <a:spcPct val="100000"/>
              </a:lnSpc>
            </a:pPr>
            <a:r>
              <a:rPr lang="en-US" b="1">
                <a:solidFill>
                  <a:srgbClr val="990000"/>
                </a:solidFill>
                <a:effectLst>
                  <a:outerShdw blurRad="38100" dist="38100" dir="2700000" algn="tl">
                    <a:srgbClr val="C0C0C0"/>
                  </a:outerShdw>
                </a:effectLst>
              </a:rPr>
              <a:t>Media are the bridge that connects…</a:t>
            </a:r>
          </a:p>
        </p:txBody>
      </p:sp>
      <p:grpSp>
        <p:nvGrpSpPr>
          <p:cNvPr id="5159" name="Group 39"/>
          <p:cNvGrpSpPr>
            <a:grpSpLocks/>
          </p:cNvGrpSpPr>
          <p:nvPr/>
        </p:nvGrpSpPr>
        <p:grpSpPr bwMode="auto">
          <a:xfrm>
            <a:off x="914400" y="2362200"/>
            <a:ext cx="7048500" cy="3429000"/>
            <a:chOff x="576" y="1440"/>
            <a:chExt cx="4440" cy="2160"/>
          </a:xfrm>
        </p:grpSpPr>
        <p:pic>
          <p:nvPicPr>
            <p:cNvPr id="5155" name="Picture 35" descr="C:\Documents and Settings\John Gayle\My Documents\3Blox\30801 MHHE-Duncan PPT\Chapter02\Work Files\consumer.jpg"/>
            <p:cNvPicPr>
              <a:picLocks noChangeAspect="1" noChangeArrowheads="1"/>
            </p:cNvPicPr>
            <p:nvPr/>
          </p:nvPicPr>
          <p:blipFill>
            <a:blip r:embed="rId3" cstate="print"/>
            <a:srcRect/>
            <a:stretch>
              <a:fillRect/>
            </a:stretch>
          </p:blipFill>
          <p:spPr bwMode="auto">
            <a:xfrm>
              <a:off x="3552" y="1488"/>
              <a:ext cx="1464" cy="1768"/>
            </a:xfrm>
            <a:prstGeom prst="rect">
              <a:avLst/>
            </a:prstGeom>
            <a:noFill/>
          </p:spPr>
        </p:pic>
        <p:pic>
          <p:nvPicPr>
            <p:cNvPr id="5156" name="Picture 36" descr="C:\Documents and Settings\John Gayle\My Documents\3Blox\30801 MHHE-Duncan PPT\Chapter02\Work Files\skyscraper.jpg"/>
            <p:cNvPicPr>
              <a:picLocks noChangeAspect="1" noChangeArrowheads="1"/>
            </p:cNvPicPr>
            <p:nvPr/>
          </p:nvPicPr>
          <p:blipFill>
            <a:blip r:embed="rId4" cstate="print"/>
            <a:srcRect/>
            <a:stretch>
              <a:fillRect/>
            </a:stretch>
          </p:blipFill>
          <p:spPr bwMode="auto">
            <a:xfrm>
              <a:off x="624" y="1440"/>
              <a:ext cx="1194" cy="1808"/>
            </a:xfrm>
            <a:prstGeom prst="rect">
              <a:avLst/>
            </a:prstGeom>
            <a:noFill/>
          </p:spPr>
        </p:pic>
        <p:sp>
          <p:nvSpPr>
            <p:cNvPr id="5140" name="AutoShape 20"/>
            <p:cNvSpPr>
              <a:spLocks noChangeArrowheads="1"/>
            </p:cNvSpPr>
            <p:nvPr/>
          </p:nvSpPr>
          <p:spPr bwMode="auto">
            <a:xfrm>
              <a:off x="1824" y="1968"/>
              <a:ext cx="1872" cy="624"/>
            </a:xfrm>
            <a:prstGeom prst="curvedDownArrow">
              <a:avLst>
                <a:gd name="adj1" fmla="val 60000"/>
                <a:gd name="adj2" fmla="val 120000"/>
                <a:gd name="adj3" fmla="val 33333"/>
              </a:avLst>
            </a:prstGeom>
            <a:solidFill>
              <a:srgbClr val="CC3300"/>
            </a:solidFill>
            <a:ln w="38100">
              <a:solidFill>
                <a:srgbClr val="630C21"/>
              </a:solidFill>
              <a:miter lim="800000"/>
              <a:headEnd/>
              <a:tailEnd/>
            </a:ln>
            <a:effectLst/>
          </p:spPr>
          <p:txBody>
            <a:bodyPr wrap="none" anchor="ctr"/>
            <a:lstStyle/>
            <a:p>
              <a:endParaRPr lang="en-US"/>
            </a:p>
          </p:txBody>
        </p:sp>
        <p:sp>
          <p:nvSpPr>
            <p:cNvPr id="5157" name="Text Box 37"/>
            <p:cNvSpPr txBox="1">
              <a:spLocks noChangeArrowheads="1"/>
            </p:cNvSpPr>
            <p:nvPr/>
          </p:nvSpPr>
          <p:spPr bwMode="auto">
            <a:xfrm>
              <a:off x="576" y="3312"/>
              <a:ext cx="1395" cy="288"/>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2400" b="1"/>
                <a:t>Organizations</a:t>
              </a:r>
            </a:p>
          </p:txBody>
        </p:sp>
        <p:sp>
          <p:nvSpPr>
            <p:cNvPr id="5158" name="Text Box 38"/>
            <p:cNvSpPr txBox="1">
              <a:spLocks noChangeArrowheads="1"/>
            </p:cNvSpPr>
            <p:nvPr/>
          </p:nvSpPr>
          <p:spPr bwMode="auto">
            <a:xfrm>
              <a:off x="3667" y="3312"/>
              <a:ext cx="1173" cy="288"/>
            </a:xfrm>
            <a:prstGeom prst="rect">
              <a:avLst/>
            </a:prstGeom>
            <a:noFill/>
            <a:ln w="28575">
              <a:noFill/>
              <a:miter lim="800000"/>
              <a:headEnd/>
              <a:tailEnd/>
            </a:ln>
            <a:effectLst/>
          </p:spPr>
          <p:txBody>
            <a:bodyPr wrap="none">
              <a:spAutoFit/>
            </a:bodyPr>
            <a:lstStyle/>
            <a:p>
              <a:pPr algn="ctr">
                <a:lnSpc>
                  <a:spcPct val="100000"/>
                </a:lnSpc>
                <a:spcBef>
                  <a:spcPct val="0"/>
                </a:spcBef>
              </a:pPr>
              <a:r>
                <a:rPr lang="en-US" sz="2400" b="1"/>
                <a:t>Consumers</a:t>
              </a: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59"/>
                                        </p:tgtEl>
                                        <p:attrNameLst>
                                          <p:attrName>style.visibility</p:attrName>
                                        </p:attrNameLst>
                                      </p:cBhvr>
                                      <p:to>
                                        <p:strVal val="visible"/>
                                      </p:to>
                                    </p:set>
                                    <p:animEffect transition="in" filter="wipe(left)">
                                      <p:cBhvr>
                                        <p:cTn id="7" dur="500"/>
                                        <p:tgtEl>
                                          <p:spTgt spid="5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ChangeArrowheads="1"/>
          </p:cNvSpPr>
          <p:nvPr/>
        </p:nvSpPr>
        <p:spPr bwMode="auto">
          <a:xfrm>
            <a:off x="-254000" y="203200"/>
            <a:ext cx="82550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73731" name="Rectangle 3"/>
          <p:cNvSpPr>
            <a:spLocks noGrp="1" noChangeArrowheads="1"/>
          </p:cNvSpPr>
          <p:nvPr>
            <p:ph type="title"/>
          </p:nvPr>
        </p:nvSpPr>
        <p:spPr>
          <a:xfrm>
            <a:off x="228600" y="239713"/>
            <a:ext cx="8686800" cy="635000"/>
          </a:xfrm>
        </p:spPr>
        <p:txBody>
          <a:bodyPr/>
          <a:lstStyle/>
          <a:p>
            <a:r>
              <a:rPr lang="en-US" sz="2800" b="1"/>
              <a:t>Figure 13-8: </a:t>
            </a:r>
            <a:r>
              <a:rPr lang="en-US" sz="2800"/>
              <a:t>An Example of a Media Schedule</a:t>
            </a:r>
          </a:p>
        </p:txBody>
      </p:sp>
      <p:pic>
        <p:nvPicPr>
          <p:cNvPr id="73734" name="Picture 6" descr="C:\My Documents\Figures Small\dun37744_1308.gif"/>
          <p:cNvPicPr>
            <a:picLocks noChangeAspect="1" noChangeArrowheads="1"/>
          </p:cNvPicPr>
          <p:nvPr/>
        </p:nvPicPr>
        <p:blipFill>
          <a:blip r:embed="rId2" cstate="print"/>
          <a:srcRect t="3781"/>
          <a:stretch>
            <a:fillRect/>
          </a:stretch>
        </p:blipFill>
        <p:spPr bwMode="auto">
          <a:xfrm>
            <a:off x="990600" y="1219200"/>
            <a:ext cx="7162800" cy="5133975"/>
          </a:xfrm>
          <a:prstGeom prst="rect">
            <a:avLst/>
          </a:prstGeom>
          <a:noFill/>
        </p:spPr>
      </p:pic>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John Gayle\My Documents\3Blox\30801 MHHE-Duncan PPT\Work Files\dictionary.gif"/>
          <p:cNvPicPr>
            <a:picLocks noChangeAspect="1" noChangeArrowheads="1"/>
          </p:cNvPicPr>
          <p:nvPr/>
        </p:nvPicPr>
        <p:blipFill>
          <a:blip r:embed="rId2" cstate="print"/>
          <a:srcRect/>
          <a:stretch>
            <a:fillRect/>
          </a:stretch>
        </p:blipFill>
        <p:spPr bwMode="auto">
          <a:xfrm>
            <a:off x="685800" y="1289050"/>
            <a:ext cx="7762875" cy="5340350"/>
          </a:xfrm>
          <a:prstGeom prst="rect">
            <a:avLst/>
          </a:prstGeom>
          <a:noFill/>
        </p:spPr>
      </p:pic>
      <p:pic>
        <p:nvPicPr>
          <p:cNvPr id="74755" name="Picture 3" descr="C:\Documents and Settings\John Gayle\My Documents\3Blox\30801 MHHE-Duncan PPT\Work Files\definition.gif"/>
          <p:cNvPicPr>
            <a:picLocks noChangeAspect="1" noChangeArrowheads="1"/>
          </p:cNvPicPr>
          <p:nvPr/>
        </p:nvPicPr>
        <p:blipFill>
          <a:blip r:embed="rId3" cstate="print"/>
          <a:srcRect/>
          <a:stretch>
            <a:fillRect/>
          </a:stretch>
        </p:blipFill>
        <p:spPr bwMode="auto">
          <a:xfrm>
            <a:off x="7346950" y="1143000"/>
            <a:ext cx="1187450" cy="1219200"/>
          </a:xfrm>
          <a:prstGeom prst="rect">
            <a:avLst/>
          </a:prstGeom>
          <a:noFill/>
        </p:spPr>
      </p:pic>
      <p:sp>
        <p:nvSpPr>
          <p:cNvPr id="74756" name="AutoShape 4"/>
          <p:cNvSpPr>
            <a:spLocks noChangeArrowheads="1"/>
          </p:cNvSpPr>
          <p:nvPr/>
        </p:nvSpPr>
        <p:spPr bwMode="auto">
          <a:xfrm>
            <a:off x="-254000" y="203200"/>
            <a:ext cx="29210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74757" name="Rectangle 5"/>
          <p:cNvSpPr>
            <a:spLocks noGrp="1" noChangeArrowheads="1"/>
          </p:cNvSpPr>
          <p:nvPr>
            <p:ph type="title"/>
          </p:nvPr>
        </p:nvSpPr>
        <p:spPr>
          <a:xfrm>
            <a:off x="228600" y="239713"/>
            <a:ext cx="8915400" cy="635000"/>
          </a:xfrm>
        </p:spPr>
        <p:txBody>
          <a:bodyPr/>
          <a:lstStyle/>
          <a:p>
            <a:r>
              <a:rPr lang="en-US" sz="3000" b="1"/>
              <a:t>Final Note: </a:t>
            </a:r>
            <a:endParaRPr lang="en-US" sz="3000"/>
          </a:p>
        </p:txBody>
      </p:sp>
      <p:sp>
        <p:nvSpPr>
          <p:cNvPr id="74758" name="Rectangle 6"/>
          <p:cNvSpPr>
            <a:spLocks noChangeArrowheads="1"/>
          </p:cNvSpPr>
          <p:nvPr/>
        </p:nvSpPr>
        <p:spPr bwMode="auto">
          <a:xfrm>
            <a:off x="1295400" y="1944688"/>
            <a:ext cx="6705600" cy="3465512"/>
          </a:xfrm>
          <a:prstGeom prst="rect">
            <a:avLst/>
          </a:prstGeom>
          <a:noFill/>
          <a:ln w="38100">
            <a:noFill/>
            <a:miter lim="800000"/>
            <a:headEnd/>
            <a:tailEnd/>
          </a:ln>
          <a:effectLst/>
        </p:spPr>
        <p:txBody>
          <a:bodyPr>
            <a:spAutoFit/>
          </a:bodyPr>
          <a:lstStyle/>
          <a:p>
            <a:pPr>
              <a:lnSpc>
                <a:spcPct val="100000"/>
              </a:lnSpc>
              <a:spcBef>
                <a:spcPct val="50000"/>
              </a:spcBef>
            </a:pPr>
            <a:r>
              <a:rPr lang="en-US" sz="2600" i="1"/>
              <a:t>Media scheduling and other elements </a:t>
            </a:r>
            <a:br>
              <a:rPr lang="en-US" sz="2600" i="1"/>
            </a:br>
            <a:r>
              <a:rPr lang="en-US" sz="2600" i="1"/>
              <a:t>of the brand offering (packaging, publicity releases, etc.)  must be integrated so that a company does not miss opportunities for reaching the right audiences, at the right time, in dynamic ways</a:t>
            </a:r>
          </a:p>
          <a:p>
            <a:pPr>
              <a:lnSpc>
                <a:spcPct val="100000"/>
              </a:lnSpc>
              <a:spcBef>
                <a:spcPct val="50000"/>
              </a:spcBef>
            </a:pPr>
            <a:r>
              <a:rPr lang="en-US" sz="2600" i="1"/>
              <a:t>A bad scenario: the media schedule begins running before the product is available</a:t>
            </a:r>
          </a:p>
        </p:txBody>
      </p:sp>
    </p:spTree>
  </p:cSld>
  <p:clrMapOvr>
    <a:masterClrMapping/>
  </p:clrMapOvr>
  <p:transition>
    <p:pull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8" name="Rectangle 16"/>
          <p:cNvSpPr>
            <a:spLocks noChangeArrowheads="1"/>
          </p:cNvSpPr>
          <p:nvPr/>
        </p:nvSpPr>
        <p:spPr bwMode="auto">
          <a:xfrm>
            <a:off x="0" y="0"/>
            <a:ext cx="1527175" cy="6858000"/>
          </a:xfrm>
          <a:prstGeom prst="rect">
            <a:avLst/>
          </a:prstGeom>
          <a:solidFill>
            <a:srgbClr val="001C52"/>
          </a:solidFill>
          <a:ln w="38100">
            <a:noFill/>
            <a:miter lim="800000"/>
            <a:headEnd/>
            <a:tailEnd/>
          </a:ln>
          <a:effectLst/>
        </p:spPr>
        <p:txBody>
          <a:bodyPr wrap="none" anchor="ctr"/>
          <a:lstStyle/>
          <a:p>
            <a:endParaRPr lang="en-US"/>
          </a:p>
        </p:txBody>
      </p:sp>
      <p:sp>
        <p:nvSpPr>
          <p:cNvPr id="3087" name="AutoShape 15"/>
          <p:cNvSpPr>
            <a:spLocks noChangeArrowheads="1"/>
          </p:cNvSpPr>
          <p:nvPr/>
        </p:nvSpPr>
        <p:spPr bwMode="auto">
          <a:xfrm>
            <a:off x="-254000" y="227013"/>
            <a:ext cx="5664200" cy="685800"/>
          </a:xfrm>
          <a:prstGeom prst="roundRect">
            <a:avLst>
              <a:gd name="adj" fmla="val 30625"/>
            </a:avLst>
          </a:prstGeom>
          <a:solidFill>
            <a:schemeClr val="bg1"/>
          </a:solidFill>
          <a:ln w="38100">
            <a:solidFill>
              <a:srgbClr val="84A2D6"/>
            </a:solidFill>
            <a:round/>
            <a:headEnd/>
            <a:tailEnd/>
          </a:ln>
          <a:effectLst>
            <a:outerShdw dist="71842" dir="2700000" algn="ctr" rotWithShape="0">
              <a:srgbClr val="3E499A"/>
            </a:outerShdw>
          </a:effectLst>
        </p:spPr>
        <p:txBody>
          <a:bodyPr wrap="none" anchor="ctr"/>
          <a:lstStyle/>
          <a:p>
            <a:endParaRPr lang="en-US"/>
          </a:p>
        </p:txBody>
      </p:sp>
      <p:sp>
        <p:nvSpPr>
          <p:cNvPr id="3074" name="Rectangle 2"/>
          <p:cNvSpPr>
            <a:spLocks noGrp="1" noChangeArrowheads="1"/>
          </p:cNvSpPr>
          <p:nvPr>
            <p:ph type="title"/>
          </p:nvPr>
        </p:nvSpPr>
        <p:spPr>
          <a:xfrm>
            <a:off x="227013" y="241300"/>
            <a:ext cx="7772400" cy="635000"/>
          </a:xfrm>
        </p:spPr>
        <p:txBody>
          <a:bodyPr/>
          <a:lstStyle/>
          <a:p>
            <a:r>
              <a:rPr lang="en-US" sz="3200" b="1"/>
              <a:t>Opening Case:</a:t>
            </a:r>
            <a:r>
              <a:rPr lang="en-US" sz="3200"/>
              <a:t> Lee Jeans</a:t>
            </a:r>
          </a:p>
        </p:txBody>
      </p:sp>
      <p:pic>
        <p:nvPicPr>
          <p:cNvPr id="3096" name="Picture 24" descr="C:\My Documents\Duncan Compressed\dun37744_p1302.jpg"/>
          <p:cNvPicPr>
            <a:picLocks noChangeAspect="1" noChangeArrowheads="1"/>
          </p:cNvPicPr>
          <p:nvPr/>
        </p:nvPicPr>
        <p:blipFill>
          <a:blip r:embed="rId2" cstate="print"/>
          <a:srcRect l="2808" t="24059" r="4561" b="3928"/>
          <a:stretch>
            <a:fillRect/>
          </a:stretch>
        </p:blipFill>
        <p:spPr bwMode="auto">
          <a:xfrm>
            <a:off x="3810000" y="1295400"/>
            <a:ext cx="3017838" cy="5029200"/>
          </a:xfrm>
          <a:prstGeom prst="rect">
            <a:avLst/>
          </a:prstGeom>
          <a:noFill/>
          <a:effectLst>
            <a:outerShdw dist="107763" dir="2700000" algn="ctr" rotWithShape="0">
              <a:srgbClr val="808080"/>
            </a:outerShdw>
          </a:effectLst>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87" name="Group 43"/>
          <p:cNvGrpSpPr>
            <a:grpSpLocks/>
          </p:cNvGrpSpPr>
          <p:nvPr/>
        </p:nvGrpSpPr>
        <p:grpSpPr bwMode="auto">
          <a:xfrm>
            <a:off x="2286000" y="2209800"/>
            <a:ext cx="6477000" cy="2209800"/>
            <a:chOff x="1440" y="1392"/>
            <a:chExt cx="4080" cy="1392"/>
          </a:xfrm>
        </p:grpSpPr>
        <p:sp>
          <p:nvSpPr>
            <p:cNvPr id="6168" name="AutoShape 24"/>
            <p:cNvSpPr>
              <a:spLocks noChangeArrowheads="1"/>
            </p:cNvSpPr>
            <p:nvPr/>
          </p:nvSpPr>
          <p:spPr bwMode="auto">
            <a:xfrm>
              <a:off x="1440" y="1903"/>
              <a:ext cx="528" cy="263"/>
            </a:xfrm>
            <a:prstGeom prst="rightArrow">
              <a:avLst>
                <a:gd name="adj1" fmla="val 50000"/>
                <a:gd name="adj2" fmla="val 50190"/>
              </a:avLst>
            </a:prstGeom>
            <a:solidFill>
              <a:srgbClr val="CC3300"/>
            </a:solidFill>
            <a:ln w="38100">
              <a:solidFill>
                <a:srgbClr val="630C21"/>
              </a:solidFill>
              <a:miter lim="800000"/>
              <a:headEnd/>
              <a:tailEnd/>
            </a:ln>
            <a:effectLst/>
          </p:spPr>
          <p:txBody>
            <a:bodyPr wrap="none" anchor="ctr"/>
            <a:lstStyle/>
            <a:p>
              <a:endParaRPr lang="en-US"/>
            </a:p>
          </p:txBody>
        </p:sp>
        <p:sp>
          <p:nvSpPr>
            <p:cNvPr id="6169" name="AutoShape 25"/>
            <p:cNvSpPr>
              <a:spLocks noChangeArrowheads="1"/>
            </p:cNvSpPr>
            <p:nvPr/>
          </p:nvSpPr>
          <p:spPr bwMode="auto">
            <a:xfrm>
              <a:off x="2016" y="1392"/>
              <a:ext cx="3504" cy="1392"/>
            </a:xfrm>
            <a:prstGeom prst="roundRect">
              <a:avLst>
                <a:gd name="adj" fmla="val 9199"/>
              </a:avLst>
            </a:prstGeom>
            <a:solidFill>
              <a:srgbClr val="84A2D6"/>
            </a:solidFill>
            <a:ln w="38100">
              <a:solidFill>
                <a:srgbClr val="001C52"/>
              </a:solidFill>
              <a:round/>
              <a:headEnd/>
              <a:tailEnd/>
            </a:ln>
            <a:effectLst>
              <a:outerShdw dist="71842" dir="2700000" algn="ctr" rotWithShape="0">
                <a:srgbClr val="707070"/>
              </a:outerShdw>
            </a:effectLst>
          </p:spPr>
          <p:txBody>
            <a:bodyPr anchor="ctr"/>
            <a:lstStyle/>
            <a:p>
              <a:pPr marL="228600" indent="-228600"/>
              <a:r>
                <a:rPr lang="en-US" sz="2400"/>
                <a:t>An IMC program featuring:</a:t>
              </a:r>
            </a:p>
            <a:p>
              <a:pPr marL="228600" indent="-228600">
                <a:buFontTx/>
                <a:buChar char="•"/>
              </a:pPr>
              <a:r>
                <a:rPr lang="en-US" sz="2000"/>
                <a:t>The “Buddy Lee” theme, with:</a:t>
              </a:r>
            </a:p>
            <a:p>
              <a:pPr marL="228600" indent="-228600">
                <a:buFontTx/>
                <a:buChar char="•"/>
              </a:pPr>
              <a:r>
                <a:rPr lang="en-US" sz="2000"/>
                <a:t>initial phase of guerilla marketing tactics</a:t>
              </a:r>
            </a:p>
            <a:p>
              <a:pPr marL="228600" indent="-228600">
                <a:buFontTx/>
                <a:buChar char="•"/>
              </a:pPr>
              <a:r>
                <a:rPr lang="en-US" sz="2000"/>
                <a:t>two-part series of three-minute short films </a:t>
              </a:r>
            </a:p>
            <a:p>
              <a:pPr marL="228600" indent="-228600">
                <a:buFontTx/>
                <a:buChar char="•"/>
              </a:pPr>
              <a:r>
                <a:rPr lang="en-US" sz="2000"/>
                <a:t>ads on FOX, WB, ESPN 2, MTV, VH1, E!</a:t>
              </a:r>
            </a:p>
          </p:txBody>
        </p:sp>
      </p:grpSp>
      <p:sp>
        <p:nvSpPr>
          <p:cNvPr id="6176" name="AutoShape 32"/>
          <p:cNvSpPr>
            <a:spLocks noChangeArrowheads="1"/>
          </p:cNvSpPr>
          <p:nvPr/>
        </p:nvSpPr>
        <p:spPr bwMode="auto">
          <a:xfrm>
            <a:off x="3200400" y="2209800"/>
            <a:ext cx="5562600" cy="2209800"/>
          </a:xfrm>
          <a:prstGeom prst="roundRect">
            <a:avLst>
              <a:gd name="adj" fmla="val 9199"/>
            </a:avLst>
          </a:prstGeom>
          <a:solidFill>
            <a:srgbClr val="84A2D6"/>
          </a:solidFill>
          <a:ln w="38100">
            <a:solidFill>
              <a:srgbClr val="84A2D6"/>
            </a:solidFill>
            <a:round/>
            <a:headEnd/>
            <a:tailEnd/>
          </a:ln>
          <a:effectLst>
            <a:outerShdw dist="71842" dir="2700000" algn="ctr" rotWithShape="0">
              <a:srgbClr val="707070"/>
            </a:outerShdw>
          </a:effectLst>
        </p:spPr>
        <p:txBody>
          <a:bodyPr anchor="ctr"/>
          <a:lstStyle/>
          <a:p>
            <a:pPr marL="228600" indent="-228600"/>
            <a:r>
              <a:rPr lang="en-US" sz="2400"/>
              <a:t>An IMC program featuring:</a:t>
            </a:r>
          </a:p>
          <a:p>
            <a:pPr marL="228600" indent="-228600">
              <a:buFontTx/>
              <a:buChar char="•"/>
            </a:pPr>
            <a:r>
              <a:rPr lang="en-US" sz="2000"/>
              <a:t>The “Buddy Lee” theme, with:</a:t>
            </a:r>
          </a:p>
          <a:p>
            <a:pPr marL="228600" indent="-228600">
              <a:buFontTx/>
              <a:buChar char="•"/>
            </a:pPr>
            <a:r>
              <a:rPr lang="en-US" sz="2000"/>
              <a:t>initial phase of guerilla marketing tactics</a:t>
            </a:r>
          </a:p>
          <a:p>
            <a:pPr marL="228600" indent="-228600">
              <a:buFontTx/>
              <a:buChar char="•"/>
            </a:pPr>
            <a:r>
              <a:rPr lang="en-US" sz="2000"/>
              <a:t>two-part series of three-minute short films </a:t>
            </a:r>
          </a:p>
          <a:p>
            <a:pPr marL="228600" indent="-228600">
              <a:buFontTx/>
              <a:buChar char="•"/>
            </a:pPr>
            <a:r>
              <a:rPr lang="en-US" sz="2000"/>
              <a:t>ads on FOX, WB, ESPN 2, MTV, VH1, E!</a:t>
            </a:r>
          </a:p>
        </p:txBody>
      </p:sp>
      <p:grpSp>
        <p:nvGrpSpPr>
          <p:cNvPr id="6178" name="Group 34"/>
          <p:cNvGrpSpPr>
            <a:grpSpLocks/>
          </p:cNvGrpSpPr>
          <p:nvPr/>
        </p:nvGrpSpPr>
        <p:grpSpPr bwMode="auto">
          <a:xfrm>
            <a:off x="2286000" y="1295400"/>
            <a:ext cx="6477000" cy="635000"/>
            <a:chOff x="1440" y="816"/>
            <a:chExt cx="4080" cy="400"/>
          </a:xfrm>
        </p:grpSpPr>
        <p:sp>
          <p:nvSpPr>
            <p:cNvPr id="6154" name="AutoShape 10"/>
            <p:cNvSpPr>
              <a:spLocks noChangeArrowheads="1"/>
            </p:cNvSpPr>
            <p:nvPr/>
          </p:nvSpPr>
          <p:spPr bwMode="auto">
            <a:xfrm>
              <a:off x="2016" y="816"/>
              <a:ext cx="3504" cy="400"/>
            </a:xfrm>
            <a:prstGeom prst="roundRect">
              <a:avLst>
                <a:gd name="adj" fmla="val 29375"/>
              </a:avLst>
            </a:prstGeom>
            <a:solidFill>
              <a:srgbClr val="84A2D6"/>
            </a:solidFill>
            <a:ln w="38100">
              <a:solidFill>
                <a:srgbClr val="001C52"/>
              </a:solidFill>
              <a:round/>
              <a:headEnd/>
              <a:tailEnd/>
            </a:ln>
            <a:effectLst>
              <a:outerShdw dist="71842" dir="2700000" algn="ctr" rotWithShape="0">
                <a:srgbClr val="707070"/>
              </a:outerShdw>
            </a:effectLst>
          </p:spPr>
          <p:txBody>
            <a:bodyPr anchor="ctr"/>
            <a:lstStyle/>
            <a:p>
              <a:pPr>
                <a:lnSpc>
                  <a:spcPct val="85000"/>
                </a:lnSpc>
              </a:pPr>
              <a:r>
                <a:rPr lang="en-US" sz="2400"/>
                <a:t>Update a “boring” brand</a:t>
              </a:r>
            </a:p>
          </p:txBody>
        </p:sp>
        <p:sp>
          <p:nvSpPr>
            <p:cNvPr id="6153" name="AutoShape 9"/>
            <p:cNvSpPr>
              <a:spLocks noChangeArrowheads="1"/>
            </p:cNvSpPr>
            <p:nvPr/>
          </p:nvSpPr>
          <p:spPr bwMode="auto">
            <a:xfrm>
              <a:off x="1440" y="896"/>
              <a:ext cx="528" cy="263"/>
            </a:xfrm>
            <a:prstGeom prst="rightArrow">
              <a:avLst>
                <a:gd name="adj1" fmla="val 50000"/>
                <a:gd name="adj2" fmla="val 50190"/>
              </a:avLst>
            </a:prstGeom>
            <a:solidFill>
              <a:srgbClr val="CC3300"/>
            </a:solidFill>
            <a:ln w="38100">
              <a:solidFill>
                <a:srgbClr val="630C21"/>
              </a:solidFill>
              <a:miter lim="800000"/>
              <a:headEnd/>
              <a:tailEnd/>
            </a:ln>
            <a:effectLst/>
          </p:spPr>
          <p:txBody>
            <a:bodyPr wrap="none" anchor="ctr"/>
            <a:lstStyle/>
            <a:p>
              <a:endParaRPr lang="en-US"/>
            </a:p>
          </p:txBody>
        </p:sp>
      </p:grpSp>
      <p:sp>
        <p:nvSpPr>
          <p:cNvPr id="6177" name="AutoShape 33"/>
          <p:cNvSpPr>
            <a:spLocks noChangeArrowheads="1"/>
          </p:cNvSpPr>
          <p:nvPr/>
        </p:nvSpPr>
        <p:spPr bwMode="auto">
          <a:xfrm>
            <a:off x="3200400" y="1295400"/>
            <a:ext cx="5562600" cy="635000"/>
          </a:xfrm>
          <a:prstGeom prst="roundRect">
            <a:avLst>
              <a:gd name="adj" fmla="val 29375"/>
            </a:avLst>
          </a:prstGeom>
          <a:solidFill>
            <a:srgbClr val="84A2D6"/>
          </a:solidFill>
          <a:ln w="38100">
            <a:solidFill>
              <a:srgbClr val="84A2D6"/>
            </a:solidFill>
            <a:round/>
            <a:headEnd/>
            <a:tailEnd/>
          </a:ln>
          <a:effectLst>
            <a:outerShdw dist="71842" dir="2700000" algn="ctr" rotWithShape="0">
              <a:srgbClr val="707070"/>
            </a:outerShdw>
          </a:effectLst>
        </p:spPr>
        <p:txBody>
          <a:bodyPr anchor="ctr"/>
          <a:lstStyle/>
          <a:p>
            <a:pPr>
              <a:lnSpc>
                <a:spcPct val="85000"/>
              </a:lnSpc>
            </a:pPr>
            <a:r>
              <a:rPr lang="en-US" sz="2400"/>
              <a:t>Update a “boring” brand</a:t>
            </a:r>
          </a:p>
        </p:txBody>
      </p:sp>
      <p:grpSp>
        <p:nvGrpSpPr>
          <p:cNvPr id="6188" name="Group 44"/>
          <p:cNvGrpSpPr>
            <a:grpSpLocks/>
          </p:cNvGrpSpPr>
          <p:nvPr/>
        </p:nvGrpSpPr>
        <p:grpSpPr bwMode="auto">
          <a:xfrm>
            <a:off x="2286000" y="4724400"/>
            <a:ext cx="6477000" cy="1752600"/>
            <a:chOff x="1440" y="2976"/>
            <a:chExt cx="4080" cy="1104"/>
          </a:xfrm>
        </p:grpSpPr>
        <p:sp>
          <p:nvSpPr>
            <p:cNvPr id="6172" name="AutoShape 28"/>
            <p:cNvSpPr>
              <a:spLocks noChangeArrowheads="1"/>
            </p:cNvSpPr>
            <p:nvPr/>
          </p:nvSpPr>
          <p:spPr bwMode="auto">
            <a:xfrm>
              <a:off x="1440" y="3391"/>
              <a:ext cx="528" cy="263"/>
            </a:xfrm>
            <a:prstGeom prst="rightArrow">
              <a:avLst>
                <a:gd name="adj1" fmla="val 50000"/>
                <a:gd name="adj2" fmla="val 50190"/>
              </a:avLst>
            </a:prstGeom>
            <a:solidFill>
              <a:srgbClr val="CC3300"/>
            </a:solidFill>
            <a:ln w="38100">
              <a:solidFill>
                <a:srgbClr val="630C21"/>
              </a:solidFill>
              <a:miter lim="800000"/>
              <a:headEnd/>
              <a:tailEnd/>
            </a:ln>
            <a:effectLst/>
          </p:spPr>
          <p:txBody>
            <a:bodyPr wrap="none" anchor="ctr"/>
            <a:lstStyle/>
            <a:p>
              <a:endParaRPr lang="en-US"/>
            </a:p>
          </p:txBody>
        </p:sp>
        <p:sp>
          <p:nvSpPr>
            <p:cNvPr id="6173" name="AutoShape 29"/>
            <p:cNvSpPr>
              <a:spLocks noChangeArrowheads="1"/>
            </p:cNvSpPr>
            <p:nvPr/>
          </p:nvSpPr>
          <p:spPr bwMode="auto">
            <a:xfrm>
              <a:off x="2016" y="2976"/>
              <a:ext cx="3504" cy="1104"/>
            </a:xfrm>
            <a:prstGeom prst="roundRect">
              <a:avLst>
                <a:gd name="adj" fmla="val 16949"/>
              </a:avLst>
            </a:prstGeom>
            <a:solidFill>
              <a:srgbClr val="84A2D6"/>
            </a:solidFill>
            <a:ln w="38100">
              <a:solidFill>
                <a:srgbClr val="001C52"/>
              </a:solidFill>
              <a:round/>
              <a:headEnd/>
              <a:tailEnd/>
            </a:ln>
            <a:effectLst>
              <a:outerShdw dist="71842" dir="2700000" algn="ctr" rotWithShape="0">
                <a:srgbClr val="707070"/>
              </a:outerShdw>
            </a:effectLst>
          </p:spPr>
          <p:txBody>
            <a:bodyPr anchor="ctr"/>
            <a:lstStyle/>
            <a:p>
              <a:pPr marL="174625" indent="-174625">
                <a:buFontTx/>
                <a:buChar char="•"/>
              </a:pPr>
              <a:r>
                <a:rPr lang="en-US" sz="2000"/>
                <a:t>Buddy Lee has become a bona fide pop-culture icon </a:t>
              </a:r>
            </a:p>
            <a:p>
              <a:pPr marL="174625" indent="-174625">
                <a:buFontTx/>
                <a:buChar char="•"/>
              </a:pPr>
              <a:r>
                <a:rPr lang="en-US" sz="2000"/>
                <a:t>“cool to wear" score moved from 26% to 35% </a:t>
              </a:r>
            </a:p>
            <a:p>
              <a:pPr marL="174625" indent="-174625">
                <a:buFontTx/>
                <a:buChar char="•"/>
              </a:pPr>
              <a:r>
                <a:rPr lang="en-US" sz="2000"/>
                <a:t>3 percent market share growth </a:t>
              </a:r>
            </a:p>
          </p:txBody>
        </p:sp>
      </p:grpSp>
      <p:sp>
        <p:nvSpPr>
          <p:cNvPr id="6157" name="AutoShape 13"/>
          <p:cNvSpPr>
            <a:spLocks noChangeArrowheads="1"/>
          </p:cNvSpPr>
          <p:nvPr/>
        </p:nvSpPr>
        <p:spPr bwMode="auto">
          <a:xfrm>
            <a:off x="-228600" y="228600"/>
            <a:ext cx="57912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6158" name="Rectangle 14"/>
          <p:cNvSpPr>
            <a:spLocks noGrp="1" noChangeArrowheads="1"/>
          </p:cNvSpPr>
          <p:nvPr>
            <p:ph type="title"/>
          </p:nvPr>
        </p:nvSpPr>
        <p:spPr>
          <a:xfrm>
            <a:off x="228600" y="239713"/>
            <a:ext cx="7772400" cy="635000"/>
          </a:xfrm>
        </p:spPr>
        <p:txBody>
          <a:bodyPr/>
          <a:lstStyle/>
          <a:p>
            <a:r>
              <a:rPr lang="en-US" sz="3200" b="1"/>
              <a:t>Opening Case:</a:t>
            </a:r>
            <a:r>
              <a:rPr lang="en-US" sz="3200"/>
              <a:t> Lee Jeans</a:t>
            </a:r>
          </a:p>
        </p:txBody>
      </p:sp>
      <p:grpSp>
        <p:nvGrpSpPr>
          <p:cNvPr id="6183" name="Group 39"/>
          <p:cNvGrpSpPr>
            <a:grpSpLocks/>
          </p:cNvGrpSpPr>
          <p:nvPr/>
        </p:nvGrpSpPr>
        <p:grpSpPr bwMode="auto">
          <a:xfrm>
            <a:off x="457200" y="1295400"/>
            <a:ext cx="2133600" cy="5105400"/>
            <a:chOff x="288" y="816"/>
            <a:chExt cx="1344" cy="3216"/>
          </a:xfrm>
        </p:grpSpPr>
        <p:sp>
          <p:nvSpPr>
            <p:cNvPr id="6161" name="AutoShape 17"/>
            <p:cNvSpPr>
              <a:spLocks noChangeArrowheads="1"/>
            </p:cNvSpPr>
            <p:nvPr/>
          </p:nvSpPr>
          <p:spPr bwMode="auto">
            <a:xfrm>
              <a:off x="288" y="816"/>
              <a:ext cx="1344" cy="3216"/>
            </a:xfrm>
            <a:prstGeom prst="roundRect">
              <a:avLst>
                <a:gd name="adj" fmla="val 6417"/>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gn="ctr">
                <a:lnSpc>
                  <a:spcPct val="100000"/>
                </a:lnSpc>
              </a:pPr>
              <a:endParaRPr lang="en-US" sz="2400"/>
            </a:p>
          </p:txBody>
        </p:sp>
        <p:sp>
          <p:nvSpPr>
            <p:cNvPr id="6159" name="Text Box 15"/>
            <p:cNvSpPr txBox="1">
              <a:spLocks noChangeArrowheads="1"/>
            </p:cNvSpPr>
            <p:nvPr/>
          </p:nvSpPr>
          <p:spPr bwMode="auto">
            <a:xfrm>
              <a:off x="336" y="848"/>
              <a:ext cx="1263" cy="327"/>
            </a:xfrm>
            <a:prstGeom prst="rect">
              <a:avLst/>
            </a:prstGeom>
            <a:noFill/>
            <a:ln w="38100">
              <a:noFill/>
              <a:miter lim="800000"/>
              <a:headEnd/>
              <a:tailEnd/>
            </a:ln>
            <a:effectLst/>
          </p:spPr>
          <p:txBody>
            <a:bodyPr wrap="none">
              <a:spAutoFit/>
            </a:bodyPr>
            <a:lstStyle/>
            <a:p>
              <a:pPr algn="r">
                <a:lnSpc>
                  <a:spcPct val="100000"/>
                </a:lnSpc>
                <a:spcBef>
                  <a:spcPct val="0"/>
                </a:spcBef>
              </a:pPr>
              <a:r>
                <a:rPr lang="en-US" b="1">
                  <a:solidFill>
                    <a:srgbClr val="630C21"/>
                  </a:solidFill>
                  <a:effectLst>
                    <a:outerShdw blurRad="38100" dist="38100" dir="2700000" algn="tl">
                      <a:srgbClr val="C0C0C0"/>
                    </a:outerShdw>
                  </a:effectLst>
                </a:rPr>
                <a:t>Challenge:</a:t>
              </a:r>
            </a:p>
          </p:txBody>
        </p:sp>
        <p:sp>
          <p:nvSpPr>
            <p:cNvPr id="6174" name="Text Box 30"/>
            <p:cNvSpPr txBox="1">
              <a:spLocks noChangeArrowheads="1"/>
            </p:cNvSpPr>
            <p:nvPr/>
          </p:nvSpPr>
          <p:spPr bwMode="auto">
            <a:xfrm>
              <a:off x="598" y="1824"/>
              <a:ext cx="1001" cy="327"/>
            </a:xfrm>
            <a:prstGeom prst="rect">
              <a:avLst/>
            </a:prstGeom>
            <a:noFill/>
            <a:ln w="38100">
              <a:noFill/>
              <a:miter lim="800000"/>
              <a:headEnd/>
              <a:tailEnd/>
            </a:ln>
            <a:effectLst/>
          </p:spPr>
          <p:txBody>
            <a:bodyPr wrap="none">
              <a:spAutoFit/>
            </a:bodyPr>
            <a:lstStyle/>
            <a:p>
              <a:pPr algn="r">
                <a:lnSpc>
                  <a:spcPct val="100000"/>
                </a:lnSpc>
                <a:spcBef>
                  <a:spcPct val="0"/>
                </a:spcBef>
              </a:pPr>
              <a:r>
                <a:rPr lang="en-US" b="1">
                  <a:solidFill>
                    <a:srgbClr val="630C21"/>
                  </a:solidFill>
                  <a:effectLst>
                    <a:outerShdw blurRad="38100" dist="38100" dir="2700000" algn="tl">
                      <a:srgbClr val="C0C0C0"/>
                    </a:outerShdw>
                  </a:effectLst>
                </a:rPr>
                <a:t>Answer:</a:t>
              </a:r>
            </a:p>
          </p:txBody>
        </p:sp>
        <p:sp>
          <p:nvSpPr>
            <p:cNvPr id="6175" name="Text Box 31"/>
            <p:cNvSpPr txBox="1">
              <a:spLocks noChangeArrowheads="1"/>
            </p:cNvSpPr>
            <p:nvPr/>
          </p:nvSpPr>
          <p:spPr bwMode="auto">
            <a:xfrm>
              <a:off x="597" y="3336"/>
              <a:ext cx="1002" cy="327"/>
            </a:xfrm>
            <a:prstGeom prst="rect">
              <a:avLst/>
            </a:prstGeom>
            <a:noFill/>
            <a:ln w="38100">
              <a:noFill/>
              <a:miter lim="800000"/>
              <a:headEnd/>
              <a:tailEnd/>
            </a:ln>
            <a:effectLst/>
          </p:spPr>
          <p:txBody>
            <a:bodyPr wrap="none">
              <a:spAutoFit/>
            </a:bodyPr>
            <a:lstStyle/>
            <a:p>
              <a:pPr algn="r">
                <a:lnSpc>
                  <a:spcPct val="100000"/>
                </a:lnSpc>
                <a:spcBef>
                  <a:spcPct val="0"/>
                </a:spcBef>
              </a:pPr>
              <a:r>
                <a:rPr lang="en-US" b="1">
                  <a:solidFill>
                    <a:srgbClr val="630C21"/>
                  </a:solidFill>
                  <a:effectLst>
                    <a:outerShdw blurRad="38100" dist="38100" dir="2700000" algn="tl">
                      <a:srgbClr val="C0C0C0"/>
                    </a:outerShdw>
                  </a:effectLst>
                </a:rPr>
                <a:t>Results:</a:t>
              </a: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83"/>
                                        </p:tgtEl>
                                        <p:attrNameLst>
                                          <p:attrName>style.visibility</p:attrName>
                                        </p:attrNameLst>
                                      </p:cBhvr>
                                      <p:to>
                                        <p:strVal val="visible"/>
                                      </p:to>
                                    </p:set>
                                    <p:animEffect transition="in" filter="wipe(up)">
                                      <p:cBhvr>
                                        <p:cTn id="7" dur="500"/>
                                        <p:tgtEl>
                                          <p:spTgt spid="618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178"/>
                                        </p:tgtEl>
                                        <p:attrNameLst>
                                          <p:attrName>style.visibility</p:attrName>
                                        </p:attrNameLst>
                                      </p:cBhvr>
                                      <p:to>
                                        <p:strVal val="visible"/>
                                      </p:to>
                                    </p:set>
                                    <p:animEffect transition="in" filter="wipe(left)">
                                      <p:cBhvr>
                                        <p:cTn id="11" dur="500"/>
                                        <p:tgtEl>
                                          <p:spTgt spid="617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177"/>
                                        </p:tgtEl>
                                        <p:attrNameLst>
                                          <p:attrName>style.visibility</p:attrName>
                                        </p:attrNameLst>
                                      </p:cBhvr>
                                      <p:to>
                                        <p:strVal val="visible"/>
                                      </p:to>
                                    </p:se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187"/>
                                        </p:tgtEl>
                                        <p:attrNameLst>
                                          <p:attrName>style.visibility</p:attrName>
                                        </p:attrNameLst>
                                      </p:cBhvr>
                                      <p:to>
                                        <p:strVal val="visible"/>
                                      </p:to>
                                    </p:set>
                                    <p:animEffect transition="in" filter="wipe(left)">
                                      <p:cBhvr>
                                        <p:cTn id="19" dur="500"/>
                                        <p:tgtEl>
                                          <p:spTgt spid="618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6176"/>
                                        </p:tgtEl>
                                        <p:attrNameLst>
                                          <p:attrName>style.visibility</p:attrName>
                                        </p:attrNameLst>
                                      </p:cBhvr>
                                      <p:to>
                                        <p:strVal val="visible"/>
                                      </p:to>
                                    </p:se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6188"/>
                                        </p:tgtEl>
                                        <p:attrNameLst>
                                          <p:attrName>style.visibility</p:attrName>
                                        </p:attrNameLst>
                                      </p:cBhvr>
                                      <p:to>
                                        <p:strVal val="visible"/>
                                      </p:to>
                                    </p:set>
                                    <p:animEffect transition="in" filter="wipe(left)">
                                      <p:cBhvr>
                                        <p:cTn id="27" dur="500"/>
                                        <p:tgtEl>
                                          <p:spTgt spid="6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6" grpId="0" animBg="1" autoUpdateAnimBg="0"/>
      <p:bldP spid="617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1026"/>
          <p:cNvSpPr>
            <a:spLocks noChangeArrowheads="1"/>
          </p:cNvSpPr>
          <p:nvPr/>
        </p:nvSpPr>
        <p:spPr bwMode="auto">
          <a:xfrm>
            <a:off x="-254000" y="203200"/>
            <a:ext cx="37592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32771" name="Rectangle 1027"/>
          <p:cNvSpPr>
            <a:spLocks noGrp="1" noChangeArrowheads="1"/>
          </p:cNvSpPr>
          <p:nvPr>
            <p:ph type="title"/>
          </p:nvPr>
        </p:nvSpPr>
        <p:spPr>
          <a:xfrm>
            <a:off x="228600" y="239713"/>
            <a:ext cx="7772400" cy="635000"/>
          </a:xfrm>
        </p:spPr>
        <p:txBody>
          <a:bodyPr/>
          <a:lstStyle/>
          <a:p>
            <a:r>
              <a:rPr lang="en-US" sz="3200"/>
              <a:t>Media Planning</a:t>
            </a:r>
          </a:p>
        </p:txBody>
      </p:sp>
      <p:pic>
        <p:nvPicPr>
          <p:cNvPr id="32774" name="Picture 1030" descr="C:\Documents and Settings\John Gayle\My Documents\3Blox\30801 MHHE-Duncan PPT\Work Files\dictionary.gif"/>
          <p:cNvPicPr>
            <a:picLocks noChangeAspect="1" noChangeArrowheads="1"/>
          </p:cNvPicPr>
          <p:nvPr/>
        </p:nvPicPr>
        <p:blipFill>
          <a:blip r:embed="rId2" cstate="print"/>
          <a:srcRect/>
          <a:stretch>
            <a:fillRect/>
          </a:stretch>
        </p:blipFill>
        <p:spPr bwMode="auto">
          <a:xfrm>
            <a:off x="762000" y="1289050"/>
            <a:ext cx="7772400" cy="5340350"/>
          </a:xfrm>
          <a:prstGeom prst="rect">
            <a:avLst/>
          </a:prstGeom>
          <a:noFill/>
        </p:spPr>
      </p:pic>
      <p:pic>
        <p:nvPicPr>
          <p:cNvPr id="32775" name="Picture 1031" descr="C:\Documents and Settings\John Gayle\My Documents\3Blox\30801 MHHE-Duncan PPT\Work Files\definition.gif"/>
          <p:cNvPicPr>
            <a:picLocks noChangeAspect="1" noChangeArrowheads="1"/>
          </p:cNvPicPr>
          <p:nvPr/>
        </p:nvPicPr>
        <p:blipFill>
          <a:blip r:embed="rId3" cstate="print"/>
          <a:srcRect/>
          <a:stretch>
            <a:fillRect/>
          </a:stretch>
        </p:blipFill>
        <p:spPr bwMode="auto">
          <a:xfrm>
            <a:off x="7346950" y="1143000"/>
            <a:ext cx="1187450" cy="1219200"/>
          </a:xfrm>
          <a:prstGeom prst="rect">
            <a:avLst/>
          </a:prstGeom>
          <a:noFill/>
        </p:spPr>
      </p:pic>
      <p:sp>
        <p:nvSpPr>
          <p:cNvPr id="32776" name="Rectangle 1032"/>
          <p:cNvSpPr>
            <a:spLocks noChangeArrowheads="1"/>
          </p:cNvSpPr>
          <p:nvPr/>
        </p:nvSpPr>
        <p:spPr bwMode="auto">
          <a:xfrm>
            <a:off x="1295400" y="1682750"/>
            <a:ext cx="5943600" cy="4184650"/>
          </a:xfrm>
          <a:prstGeom prst="rect">
            <a:avLst/>
          </a:prstGeom>
          <a:noFill/>
          <a:ln w="38100">
            <a:noFill/>
            <a:miter lim="800000"/>
            <a:headEnd/>
            <a:tailEnd/>
          </a:ln>
          <a:effectLst/>
        </p:spPr>
        <p:txBody>
          <a:bodyPr>
            <a:spAutoFit/>
          </a:bodyPr>
          <a:lstStyle/>
          <a:p>
            <a:pPr>
              <a:lnSpc>
                <a:spcPct val="100000"/>
              </a:lnSpc>
            </a:pPr>
            <a:r>
              <a:rPr lang="en-US" sz="3200" b="1">
                <a:latin typeface="Times New Roman" charset="0"/>
              </a:rPr>
              <a:t>Media planning:</a:t>
            </a:r>
            <a:r>
              <a:rPr lang="en-US" sz="3200">
                <a:latin typeface="Times New Roman" charset="0"/>
              </a:rPr>
              <a:t> </a:t>
            </a:r>
            <a:r>
              <a:rPr lang="en-US" sz="3200" i="1">
                <a:latin typeface="Times New Roman" charset="0"/>
              </a:rPr>
              <a:t>A process for determining the most cost-effective mix of media for achieving a set of media objectives</a:t>
            </a:r>
          </a:p>
          <a:p>
            <a:pPr lvl="1" indent="-282575">
              <a:lnSpc>
                <a:spcPct val="100000"/>
              </a:lnSpc>
              <a:buFontTx/>
              <a:buChar char="•"/>
            </a:pPr>
            <a:r>
              <a:rPr lang="en-US" sz="3200">
                <a:latin typeface="Times New Roman" charset="0"/>
              </a:rPr>
              <a:t>Goal: maximize impact while minimizing cost </a:t>
            </a:r>
          </a:p>
          <a:p>
            <a:pPr lvl="1" indent="-282575">
              <a:lnSpc>
                <a:spcPct val="100000"/>
              </a:lnSpc>
              <a:buFontTx/>
              <a:buChar char="•"/>
            </a:pPr>
            <a:r>
              <a:rPr lang="en-US" sz="3200">
                <a:latin typeface="Times New Roman" charset="0"/>
              </a:rPr>
              <a:t>Media is often the largest MC budget item</a:t>
            </a:r>
          </a:p>
        </p:txBody>
      </p:sp>
    </p:spTree>
  </p:cSld>
  <p:clrMapOvr>
    <a:masterClrMapping/>
  </p:clrMapOvr>
  <p:transition>
    <p:pull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254000" y="203200"/>
            <a:ext cx="73406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52227" name="Rectangle 3"/>
          <p:cNvSpPr>
            <a:spLocks noGrp="1" noChangeArrowheads="1"/>
          </p:cNvSpPr>
          <p:nvPr>
            <p:ph type="title"/>
          </p:nvPr>
        </p:nvSpPr>
        <p:spPr>
          <a:xfrm>
            <a:off x="228600" y="239713"/>
            <a:ext cx="8686800" cy="635000"/>
          </a:xfrm>
        </p:spPr>
        <p:txBody>
          <a:bodyPr/>
          <a:lstStyle/>
          <a:p>
            <a:r>
              <a:rPr lang="en-US" sz="2800" b="1"/>
              <a:t>Figure 13-1: </a:t>
            </a:r>
            <a:r>
              <a:rPr lang="en-US" sz="2800"/>
              <a:t>Lee Dungarees Media Mix</a:t>
            </a:r>
          </a:p>
        </p:txBody>
      </p:sp>
      <p:pic>
        <p:nvPicPr>
          <p:cNvPr id="52230" name="Picture 6" descr="C:\My Documents\Figures Small\dun37744_1301.gif"/>
          <p:cNvPicPr>
            <a:picLocks noChangeAspect="1" noChangeArrowheads="1"/>
          </p:cNvPicPr>
          <p:nvPr/>
        </p:nvPicPr>
        <p:blipFill>
          <a:blip r:embed="rId2" cstate="print"/>
          <a:srcRect/>
          <a:stretch>
            <a:fillRect/>
          </a:stretch>
        </p:blipFill>
        <p:spPr bwMode="auto">
          <a:xfrm>
            <a:off x="838200" y="1752600"/>
            <a:ext cx="7467600" cy="4025900"/>
          </a:xfrm>
          <a:prstGeom prst="rect">
            <a:avLst/>
          </a:prstGeom>
          <a:noFill/>
        </p:spPr>
      </p:pic>
      <p:sp>
        <p:nvSpPr>
          <p:cNvPr id="52232" name="Rectangle 8">
            <a:hlinkClick r:id="rId3" action="ppaction://program"/>
          </p:cNvPr>
          <p:cNvSpPr>
            <a:spLocks noChangeArrowheads="1"/>
          </p:cNvSpPr>
          <p:nvPr/>
        </p:nvSpPr>
        <p:spPr bwMode="auto">
          <a:xfrm>
            <a:off x="8153400" y="5791200"/>
            <a:ext cx="533400" cy="533400"/>
          </a:xfrm>
          <a:prstGeom prst="rect">
            <a:avLst/>
          </a:prstGeom>
          <a:solidFill>
            <a:srgbClr val="990000"/>
          </a:solidFill>
          <a:ln w="38100">
            <a:solidFill>
              <a:schemeClr val="tx1"/>
            </a:solidFill>
            <a:miter lim="800000"/>
            <a:headEnd/>
            <a:tailEnd/>
          </a:ln>
          <a:effectLst>
            <a:outerShdw dist="35921" dir="2700000" algn="ctr" rotWithShape="0">
              <a:schemeClr val="tx1"/>
            </a:outerShdw>
          </a:effectLst>
        </p:spPr>
        <p:txBody>
          <a:bodyPr wrap="none" tIns="27432" anchor="ctr"/>
          <a:lstStyle/>
          <a:p>
            <a:pPr algn="ctr" eaLnBrk="0" hangingPunct="0">
              <a:lnSpc>
                <a:spcPct val="100000"/>
              </a:lnSpc>
              <a:spcBef>
                <a:spcPct val="0"/>
              </a:spcBef>
            </a:pPr>
            <a:r>
              <a:rPr lang="en-US" sz="4400" b="1">
                <a:solidFill>
                  <a:srgbClr val="F8F8F8"/>
                </a:solidFill>
              </a:rPr>
              <a:t>+</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dissolve">
                                      <p:cBhvr>
                                        <p:cTn id="7"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4" name="AutoShape 36"/>
          <p:cNvSpPr>
            <a:spLocks noChangeArrowheads="1"/>
          </p:cNvSpPr>
          <p:nvPr/>
        </p:nvSpPr>
        <p:spPr bwMode="auto">
          <a:xfrm>
            <a:off x="914400" y="1447800"/>
            <a:ext cx="7315200" cy="914400"/>
          </a:xfrm>
          <a:prstGeom prst="roundRect">
            <a:avLst>
              <a:gd name="adj" fmla="val 30384"/>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lvl="1" algn="ctr">
              <a:lnSpc>
                <a:spcPct val="100000"/>
              </a:lnSpc>
              <a:spcBef>
                <a:spcPct val="0"/>
              </a:spcBef>
            </a:pPr>
            <a:r>
              <a:rPr lang="en-US" sz="2400" b="1"/>
              <a:t>Media research</a:t>
            </a:r>
            <a:br>
              <a:rPr lang="en-US" sz="2400" b="1"/>
            </a:br>
            <a:r>
              <a:rPr lang="en-US" sz="2400" i="1"/>
              <a:t>Analyzing target audiences and media options</a:t>
            </a:r>
          </a:p>
        </p:txBody>
      </p:sp>
      <p:grpSp>
        <p:nvGrpSpPr>
          <p:cNvPr id="22585" name="Group 57"/>
          <p:cNvGrpSpPr>
            <a:grpSpLocks/>
          </p:cNvGrpSpPr>
          <p:nvPr/>
        </p:nvGrpSpPr>
        <p:grpSpPr bwMode="auto">
          <a:xfrm>
            <a:off x="914400" y="2362200"/>
            <a:ext cx="7315200" cy="1828800"/>
            <a:chOff x="576" y="1488"/>
            <a:chExt cx="4608" cy="1152"/>
          </a:xfrm>
        </p:grpSpPr>
        <p:sp>
          <p:nvSpPr>
            <p:cNvPr id="22580" name="AutoShape 52"/>
            <p:cNvSpPr>
              <a:spLocks noChangeArrowheads="1"/>
            </p:cNvSpPr>
            <p:nvPr/>
          </p:nvSpPr>
          <p:spPr bwMode="auto">
            <a:xfrm rot="5400000">
              <a:off x="2616" y="1620"/>
              <a:ext cx="528" cy="263"/>
            </a:xfrm>
            <a:prstGeom prst="rightArrow">
              <a:avLst>
                <a:gd name="adj1" fmla="val 50000"/>
                <a:gd name="adj2" fmla="val 50190"/>
              </a:avLst>
            </a:prstGeom>
            <a:solidFill>
              <a:srgbClr val="CC3300"/>
            </a:solidFill>
            <a:ln w="38100">
              <a:solidFill>
                <a:srgbClr val="630C21"/>
              </a:solidFill>
              <a:miter lim="800000"/>
              <a:headEnd/>
              <a:tailEnd/>
            </a:ln>
            <a:effectLst/>
          </p:spPr>
          <p:txBody>
            <a:bodyPr wrap="none" anchor="ctr"/>
            <a:lstStyle/>
            <a:p>
              <a:endParaRPr lang="en-US"/>
            </a:p>
          </p:txBody>
        </p:sp>
        <p:sp>
          <p:nvSpPr>
            <p:cNvPr id="22576" name="AutoShape 48"/>
            <p:cNvSpPr>
              <a:spLocks noChangeArrowheads="1"/>
            </p:cNvSpPr>
            <p:nvPr/>
          </p:nvSpPr>
          <p:spPr bwMode="auto">
            <a:xfrm>
              <a:off x="576" y="2064"/>
              <a:ext cx="4608" cy="576"/>
            </a:xfrm>
            <a:prstGeom prst="roundRect">
              <a:avLst>
                <a:gd name="adj" fmla="val 30384"/>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gn="ctr">
                <a:lnSpc>
                  <a:spcPct val="100000"/>
                </a:lnSpc>
                <a:spcBef>
                  <a:spcPct val="50000"/>
                </a:spcBef>
              </a:pPr>
              <a:r>
                <a:rPr lang="en-US" sz="2400" b="1"/>
                <a:t>Media planning</a:t>
              </a:r>
              <a:br>
                <a:rPr lang="en-US" sz="2400" b="1"/>
              </a:br>
              <a:r>
                <a:rPr lang="en-US" sz="2400" i="1"/>
                <a:t>Process of developing a good media plan </a:t>
              </a:r>
            </a:p>
          </p:txBody>
        </p:sp>
      </p:grpSp>
      <p:grpSp>
        <p:nvGrpSpPr>
          <p:cNvPr id="22586" name="Group 58"/>
          <p:cNvGrpSpPr>
            <a:grpSpLocks/>
          </p:cNvGrpSpPr>
          <p:nvPr/>
        </p:nvGrpSpPr>
        <p:grpSpPr bwMode="auto">
          <a:xfrm>
            <a:off x="914400" y="4191000"/>
            <a:ext cx="7315200" cy="1828800"/>
            <a:chOff x="576" y="2640"/>
            <a:chExt cx="4608" cy="1152"/>
          </a:xfrm>
        </p:grpSpPr>
        <p:sp>
          <p:nvSpPr>
            <p:cNvPr id="22582" name="AutoShape 54"/>
            <p:cNvSpPr>
              <a:spLocks noChangeArrowheads="1"/>
            </p:cNvSpPr>
            <p:nvPr/>
          </p:nvSpPr>
          <p:spPr bwMode="auto">
            <a:xfrm rot="5400000">
              <a:off x="2616" y="2772"/>
              <a:ext cx="528" cy="263"/>
            </a:xfrm>
            <a:prstGeom prst="rightArrow">
              <a:avLst>
                <a:gd name="adj1" fmla="val 50000"/>
                <a:gd name="adj2" fmla="val 50190"/>
              </a:avLst>
            </a:prstGeom>
            <a:solidFill>
              <a:srgbClr val="CC3300"/>
            </a:solidFill>
            <a:ln w="38100">
              <a:solidFill>
                <a:srgbClr val="630C21"/>
              </a:solidFill>
              <a:miter lim="800000"/>
              <a:headEnd/>
              <a:tailEnd/>
            </a:ln>
            <a:effectLst/>
          </p:spPr>
          <p:txBody>
            <a:bodyPr wrap="none" anchor="ctr"/>
            <a:lstStyle/>
            <a:p>
              <a:endParaRPr lang="en-US"/>
            </a:p>
          </p:txBody>
        </p:sp>
        <p:sp>
          <p:nvSpPr>
            <p:cNvPr id="22577" name="AutoShape 49"/>
            <p:cNvSpPr>
              <a:spLocks noChangeArrowheads="1"/>
            </p:cNvSpPr>
            <p:nvPr/>
          </p:nvSpPr>
          <p:spPr bwMode="auto">
            <a:xfrm>
              <a:off x="576" y="3216"/>
              <a:ext cx="4608" cy="576"/>
            </a:xfrm>
            <a:prstGeom prst="roundRect">
              <a:avLst>
                <a:gd name="adj" fmla="val 30384"/>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lvl="1" algn="ctr">
                <a:lnSpc>
                  <a:spcPct val="100000"/>
                </a:lnSpc>
                <a:spcBef>
                  <a:spcPct val="0"/>
                </a:spcBef>
              </a:pPr>
              <a:r>
                <a:rPr lang="en-US" sz="2400" b="1"/>
                <a:t>Media buying</a:t>
              </a:r>
              <a:r>
                <a:rPr lang="en-US" sz="2400"/>
                <a:t/>
              </a:r>
              <a:br>
                <a:rPr lang="en-US" sz="2400"/>
              </a:br>
              <a:r>
                <a:rPr lang="en-US" sz="2400" i="1"/>
                <a:t>Execution of a media plan</a:t>
              </a:r>
              <a:r>
                <a:rPr lang="en-US" sz="2400"/>
                <a:t> </a:t>
              </a:r>
            </a:p>
          </p:txBody>
        </p:sp>
      </p:grpSp>
      <p:sp>
        <p:nvSpPr>
          <p:cNvPr id="22583" name="AutoShape 55"/>
          <p:cNvSpPr>
            <a:spLocks noChangeArrowheads="1"/>
          </p:cNvSpPr>
          <p:nvPr/>
        </p:nvSpPr>
        <p:spPr bwMode="auto">
          <a:xfrm>
            <a:off x="914400" y="1447800"/>
            <a:ext cx="7315200" cy="914400"/>
          </a:xfrm>
          <a:prstGeom prst="roundRect">
            <a:avLst>
              <a:gd name="adj" fmla="val 30384"/>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lvl="1" algn="ctr">
              <a:lnSpc>
                <a:spcPct val="100000"/>
              </a:lnSpc>
              <a:spcBef>
                <a:spcPct val="0"/>
              </a:spcBef>
            </a:pPr>
            <a:r>
              <a:rPr lang="en-US" sz="2400" b="1"/>
              <a:t>Media research</a:t>
            </a:r>
            <a:br>
              <a:rPr lang="en-US" sz="2400" b="1"/>
            </a:br>
            <a:r>
              <a:rPr lang="en-US" sz="2400" i="1"/>
              <a:t>Analyzing target audiences and media options</a:t>
            </a:r>
          </a:p>
        </p:txBody>
      </p:sp>
      <p:sp>
        <p:nvSpPr>
          <p:cNvPr id="22584" name="AutoShape 56"/>
          <p:cNvSpPr>
            <a:spLocks noChangeArrowheads="1"/>
          </p:cNvSpPr>
          <p:nvPr/>
        </p:nvSpPr>
        <p:spPr bwMode="auto">
          <a:xfrm>
            <a:off x="914400" y="3276600"/>
            <a:ext cx="7315200" cy="914400"/>
          </a:xfrm>
          <a:prstGeom prst="roundRect">
            <a:avLst>
              <a:gd name="adj" fmla="val 30384"/>
            </a:avLst>
          </a:prstGeom>
          <a:solidFill>
            <a:srgbClr val="FFEFD6"/>
          </a:solidFill>
          <a:ln w="38100">
            <a:solidFill>
              <a:srgbClr val="FFEFD2"/>
            </a:solidFill>
            <a:round/>
            <a:headEnd/>
            <a:tailEnd/>
          </a:ln>
          <a:effectLst>
            <a:outerShdw dist="71842" dir="2700000" algn="ctr" rotWithShape="0">
              <a:srgbClr val="707070"/>
            </a:outerShdw>
          </a:effectLst>
        </p:spPr>
        <p:txBody>
          <a:bodyPr anchor="ctr"/>
          <a:lstStyle/>
          <a:p>
            <a:pPr algn="ctr">
              <a:lnSpc>
                <a:spcPct val="100000"/>
              </a:lnSpc>
              <a:spcBef>
                <a:spcPct val="50000"/>
              </a:spcBef>
            </a:pPr>
            <a:r>
              <a:rPr lang="en-US" sz="2400" b="1"/>
              <a:t>Media planning</a:t>
            </a:r>
            <a:br>
              <a:rPr lang="en-US" sz="2400" b="1"/>
            </a:br>
            <a:r>
              <a:rPr lang="en-US" sz="2400" i="1"/>
              <a:t>Process of developing a good media plan </a:t>
            </a:r>
          </a:p>
        </p:txBody>
      </p:sp>
      <p:sp>
        <p:nvSpPr>
          <p:cNvPr id="22530" name="AutoShape 2"/>
          <p:cNvSpPr>
            <a:spLocks noChangeArrowheads="1"/>
          </p:cNvSpPr>
          <p:nvPr/>
        </p:nvSpPr>
        <p:spPr bwMode="auto">
          <a:xfrm>
            <a:off x="-254000" y="203200"/>
            <a:ext cx="30734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22531" name="Rectangle 3"/>
          <p:cNvSpPr>
            <a:spLocks noGrp="1" noChangeArrowheads="1"/>
          </p:cNvSpPr>
          <p:nvPr>
            <p:ph type="title"/>
          </p:nvPr>
        </p:nvSpPr>
        <p:spPr>
          <a:xfrm>
            <a:off x="228600" y="239713"/>
            <a:ext cx="7772400" cy="635000"/>
          </a:xfrm>
        </p:spPr>
        <p:txBody>
          <a:bodyPr/>
          <a:lstStyle/>
          <a:p>
            <a:r>
              <a:rPr lang="en-US" sz="3200"/>
              <a:t>The Basics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564"/>
                                        </p:tgtEl>
                                        <p:attrNameLst>
                                          <p:attrName>style.visibility</p:attrName>
                                        </p:attrNameLst>
                                      </p:cBhvr>
                                      <p:to>
                                        <p:strVal val="visible"/>
                                      </p:to>
                                    </p:set>
                                    <p:animEffect transition="in" filter="wipe(up)">
                                      <p:cBhvr>
                                        <p:cTn id="7" dur="500"/>
                                        <p:tgtEl>
                                          <p:spTgt spid="225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2583"/>
                                        </p:tgtEl>
                                        <p:attrNameLst>
                                          <p:attrName>style.visibility</p:attrName>
                                        </p:attrNameLst>
                                      </p:cBhvr>
                                      <p:to>
                                        <p:strVal val="visible"/>
                                      </p:to>
                                    </p:se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22585"/>
                                        </p:tgtEl>
                                        <p:attrNameLst>
                                          <p:attrName>style.visibility</p:attrName>
                                        </p:attrNameLst>
                                      </p:cBhvr>
                                      <p:to>
                                        <p:strVal val="visible"/>
                                      </p:to>
                                    </p:set>
                                    <p:animEffect transition="in" filter="wipe(up)">
                                      <p:cBhvr>
                                        <p:cTn id="15" dur="500"/>
                                        <p:tgtEl>
                                          <p:spTgt spid="2258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2584"/>
                                        </p:tgtEl>
                                        <p:attrNameLst>
                                          <p:attrName>style.visibility</p:attrName>
                                        </p:attrNameLst>
                                      </p:cBhvr>
                                      <p:to>
                                        <p:strVal val="visible"/>
                                      </p:to>
                                    </p:se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22586"/>
                                        </p:tgtEl>
                                        <p:attrNameLst>
                                          <p:attrName>style.visibility</p:attrName>
                                        </p:attrNameLst>
                                      </p:cBhvr>
                                      <p:to>
                                        <p:strVal val="visible"/>
                                      </p:to>
                                    </p:set>
                                    <p:animEffect transition="in" filter="wipe(up)">
                                      <p:cBhvr>
                                        <p:cTn id="23" dur="500"/>
                                        <p:tgtEl>
                                          <p:spTgt spid="22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4" grpId="0" animBg="1" autoUpdateAnimBg="0"/>
      <p:bldP spid="22583" grpId="0" animBg="1" autoUpdateAnimBg="0"/>
      <p:bldP spid="2258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4" name="Oval 12"/>
          <p:cNvSpPr>
            <a:spLocks noChangeArrowheads="1"/>
          </p:cNvSpPr>
          <p:nvPr/>
        </p:nvSpPr>
        <p:spPr bwMode="auto">
          <a:xfrm>
            <a:off x="685800" y="2667000"/>
            <a:ext cx="2209800" cy="2209800"/>
          </a:xfrm>
          <a:prstGeom prst="ellipse">
            <a:avLst/>
          </a:prstGeom>
          <a:gradFill rotWithShape="0">
            <a:gsLst>
              <a:gs pos="0">
                <a:srgbClr val="C7D5ED"/>
              </a:gs>
              <a:gs pos="100000">
                <a:srgbClr val="84A2D6"/>
              </a:gs>
            </a:gsLst>
            <a:path path="shape">
              <a:fillToRect l="50000" t="50000" r="50000" b="50000"/>
            </a:path>
          </a:gradFill>
          <a:ln w="38100">
            <a:solidFill>
              <a:srgbClr val="001C52"/>
            </a:solidFill>
            <a:round/>
            <a:headEnd/>
            <a:tailEnd/>
          </a:ln>
          <a:effectLst>
            <a:outerShdw dist="71842" dir="2700000" algn="ctr" rotWithShape="0">
              <a:srgbClr val="707070"/>
            </a:outerShdw>
          </a:effectLst>
        </p:spPr>
        <p:txBody>
          <a:bodyPr wrap="none" lIns="0" rIns="0" anchor="ctr"/>
          <a:lstStyle/>
          <a:p>
            <a:pPr marL="174625" indent="-174625" algn="ctr">
              <a:lnSpc>
                <a:spcPct val="100000"/>
              </a:lnSpc>
            </a:pPr>
            <a:r>
              <a:rPr lang="en-US" b="1"/>
              <a:t>Planning</a:t>
            </a:r>
            <a:br>
              <a:rPr lang="en-US" b="1"/>
            </a:br>
            <a:r>
              <a:rPr lang="en-US" b="1"/>
              <a:t>Steps</a:t>
            </a:r>
          </a:p>
        </p:txBody>
      </p:sp>
      <p:grpSp>
        <p:nvGrpSpPr>
          <p:cNvPr id="54295" name="Group 23"/>
          <p:cNvGrpSpPr>
            <a:grpSpLocks/>
          </p:cNvGrpSpPr>
          <p:nvPr/>
        </p:nvGrpSpPr>
        <p:grpSpPr bwMode="auto">
          <a:xfrm>
            <a:off x="2914650" y="1447800"/>
            <a:ext cx="5695950" cy="2324100"/>
            <a:chOff x="1836" y="912"/>
            <a:chExt cx="3588" cy="1464"/>
          </a:xfrm>
        </p:grpSpPr>
        <p:cxnSp>
          <p:nvCxnSpPr>
            <p:cNvPr id="54276" name="AutoShape 4"/>
            <p:cNvCxnSpPr>
              <a:cxnSpLocks noChangeShapeType="1"/>
              <a:stCxn id="54284" idx="6"/>
              <a:endCxn id="54275" idx="1"/>
            </p:cNvCxnSpPr>
            <p:nvPr/>
          </p:nvCxnSpPr>
          <p:spPr bwMode="auto">
            <a:xfrm flipV="1">
              <a:off x="1836" y="1213"/>
              <a:ext cx="456" cy="1163"/>
            </a:xfrm>
            <a:prstGeom prst="straightConnector1">
              <a:avLst/>
            </a:prstGeom>
            <a:noFill/>
            <a:ln w="28575">
              <a:solidFill>
                <a:schemeClr val="tx1"/>
              </a:solidFill>
              <a:round/>
              <a:headEnd/>
              <a:tailEnd/>
            </a:ln>
            <a:effectLst/>
          </p:spPr>
        </p:cxnSp>
        <p:sp>
          <p:nvSpPr>
            <p:cNvPr id="54275" name="AutoShape 3"/>
            <p:cNvSpPr>
              <a:spLocks noChangeArrowheads="1"/>
            </p:cNvSpPr>
            <p:nvPr/>
          </p:nvSpPr>
          <p:spPr bwMode="auto">
            <a:xfrm>
              <a:off x="2304" y="912"/>
              <a:ext cx="3120" cy="602"/>
            </a:xfrm>
            <a:prstGeom prst="roundRect">
              <a:avLst>
                <a:gd name="adj" fmla="val 23065"/>
              </a:avLst>
            </a:prstGeom>
            <a:solidFill>
              <a:srgbClr val="FFEFD6"/>
            </a:solidFill>
            <a:ln w="38100">
              <a:solidFill>
                <a:srgbClr val="FFB610"/>
              </a:solidFill>
              <a:round/>
              <a:headEnd/>
              <a:tailEnd/>
            </a:ln>
            <a:effectLst>
              <a:outerShdw dist="71842" dir="2700000" algn="ctr" rotWithShape="0">
                <a:srgbClr val="707070"/>
              </a:outerShdw>
            </a:effectLst>
          </p:spPr>
          <p:txBody>
            <a:bodyPr anchor="ctr"/>
            <a:lstStyle/>
            <a:p>
              <a:pPr>
                <a:lnSpc>
                  <a:spcPct val="100000"/>
                </a:lnSpc>
              </a:pPr>
              <a:r>
                <a:rPr lang="en-US" b="1"/>
                <a:t>Step 1:</a:t>
              </a:r>
              <a:r>
                <a:rPr lang="en-US"/>
                <a:t> Media targeting</a:t>
              </a:r>
            </a:p>
          </p:txBody>
        </p:sp>
      </p:grpSp>
      <p:sp>
        <p:nvSpPr>
          <p:cNvPr id="54282" name="AutoShape 10"/>
          <p:cNvSpPr>
            <a:spLocks noChangeArrowheads="1"/>
          </p:cNvSpPr>
          <p:nvPr/>
        </p:nvSpPr>
        <p:spPr bwMode="auto">
          <a:xfrm>
            <a:off x="-254000" y="203200"/>
            <a:ext cx="7721600" cy="685800"/>
          </a:xfrm>
          <a:prstGeom prst="roundRect">
            <a:avLst>
              <a:gd name="adj" fmla="val 30625"/>
            </a:avLst>
          </a:prstGeom>
          <a:solidFill>
            <a:srgbClr val="CEBEA5"/>
          </a:solidFill>
          <a:ln w="38100">
            <a:solidFill>
              <a:srgbClr val="630C21"/>
            </a:solidFill>
            <a:round/>
            <a:headEnd/>
            <a:tailEnd/>
          </a:ln>
          <a:effectLst>
            <a:outerShdw dist="71842" dir="2700000" algn="ctr" rotWithShape="0">
              <a:srgbClr val="7C6744"/>
            </a:outerShdw>
          </a:effectLst>
        </p:spPr>
        <p:txBody>
          <a:bodyPr wrap="none" anchor="ctr"/>
          <a:lstStyle/>
          <a:p>
            <a:endParaRPr lang="en-US"/>
          </a:p>
        </p:txBody>
      </p:sp>
      <p:sp>
        <p:nvSpPr>
          <p:cNvPr id="54283" name="Rectangle 11"/>
          <p:cNvSpPr>
            <a:spLocks noGrp="1" noChangeArrowheads="1"/>
          </p:cNvSpPr>
          <p:nvPr>
            <p:ph type="title"/>
          </p:nvPr>
        </p:nvSpPr>
        <p:spPr>
          <a:xfrm>
            <a:off x="228600" y="239713"/>
            <a:ext cx="7772400" cy="635000"/>
          </a:xfrm>
        </p:spPr>
        <p:txBody>
          <a:bodyPr/>
          <a:lstStyle/>
          <a:p>
            <a:r>
              <a:rPr lang="en-US" sz="3200"/>
              <a:t>What Are The Media Planning Steps?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4295"/>
                                        </p:tgtEl>
                                        <p:attrNameLst>
                                          <p:attrName>style.visibility</p:attrName>
                                        </p:attrNameLst>
                                      </p:cBhvr>
                                      <p:to>
                                        <p:strVal val="visible"/>
                                      </p:to>
                                    </p:set>
                                    <p:animEffect transition="in" filter="wipe(left)">
                                      <p:cBhvr>
                                        <p:cTn id="7" dur="500"/>
                                        <p:tgtEl>
                                          <p:spTgt spid="54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314450" marR="0" indent="-1314450" algn="l" defTabSz="914400" rtl="0" eaLnBrk="1" fontAlgn="base" latinLnBrk="0" hangingPunct="1">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314450" marR="0" indent="-1314450" algn="l" defTabSz="914400" rtl="0" eaLnBrk="1" fontAlgn="base" latinLnBrk="0" hangingPunct="1">
          <a:lnSpc>
            <a:spcPct val="90000"/>
          </a:lnSpc>
          <a:spcBef>
            <a:spcPct val="2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975</Words>
  <Application>Microsoft Office PowerPoint</Application>
  <PresentationFormat>On-screen Show (4:3)</PresentationFormat>
  <Paragraphs>167</Paragraphs>
  <Slides>31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Times New Roman</vt:lpstr>
      <vt:lpstr>Arial</vt:lpstr>
      <vt:lpstr>Wingdings</vt:lpstr>
      <vt:lpstr>Default Design</vt:lpstr>
      <vt:lpstr>Advertising and IMC Media Planning</vt:lpstr>
      <vt:lpstr>Chapter Outline</vt:lpstr>
      <vt:lpstr>Chapter Perspective</vt:lpstr>
      <vt:lpstr>Opening Case: Lee Jeans</vt:lpstr>
      <vt:lpstr>Opening Case: Lee Jeans</vt:lpstr>
      <vt:lpstr>Media Planning</vt:lpstr>
      <vt:lpstr>Figure 13-1: Lee Dungarees Media Mix</vt:lpstr>
      <vt:lpstr>The Basics</vt:lpstr>
      <vt:lpstr>What Are The Media Planning Steps?</vt:lpstr>
      <vt:lpstr>MRI Data Indicating Media Usage Skews</vt:lpstr>
      <vt:lpstr>Think About It</vt:lpstr>
      <vt:lpstr>What Are The Media Planning Steps?</vt:lpstr>
      <vt:lpstr>Reach</vt:lpstr>
      <vt:lpstr>Figure 13-4: As Shown, it is Difficult to Achieve 100% Reach</vt:lpstr>
      <vt:lpstr>Frequency </vt:lpstr>
      <vt:lpstr>Figure 13-5: The “A” Curve is More Desirable Because its Effective Frequency is Less than “B”</vt:lpstr>
      <vt:lpstr>Gross Rating Points (GRPs)</vt:lpstr>
      <vt:lpstr>The Simple Formula to Calculate GRPs </vt:lpstr>
      <vt:lpstr>Total Number of GRPs Delivered by a National TV Media Plan</vt:lpstr>
      <vt:lpstr>What Are The Media Planning Steps?</vt:lpstr>
      <vt:lpstr>Figure 13-6: Some Products Will Require More Interactive Media to Gain Impact</vt:lpstr>
      <vt:lpstr>Insight: Media Mix Habits </vt:lpstr>
      <vt:lpstr>Determining Media Cost</vt:lpstr>
      <vt:lpstr>How Does Cost Affect Media Selection?</vt:lpstr>
      <vt:lpstr>Tales From the Real World</vt:lpstr>
      <vt:lpstr>IMC In Action: Optimizer Programs</vt:lpstr>
      <vt:lpstr>IMC In Action: Optimizer Programs </vt:lpstr>
      <vt:lpstr>What Are The Media Planning Steps?</vt:lpstr>
      <vt:lpstr>Figure 13-7: Most Organizations Use One of These Three Scheduling Strategies </vt:lpstr>
      <vt:lpstr>Figure 13-8: An Example of a Media Schedule</vt:lpstr>
      <vt:lpstr>Final Note: </vt:lpstr>
    </vt:vector>
  </TitlesOfParts>
  <Company>3BLOX</Company>
  <LinksUpToDate>false</LinksUpToDate>
  <SharedDoc>false</SharedDoc>
  <HyperlinkBase>assets/</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Advertising and Promotion to Build Brands</dc:title>
  <dc:creator>John Gayle</dc:creator>
  <cp:lastModifiedBy>Dr. Jamie Pleasant</cp:lastModifiedBy>
  <cp:revision>377</cp:revision>
  <dcterms:created xsi:type="dcterms:W3CDTF">2003-09-17T19:02:54Z</dcterms:created>
  <dcterms:modified xsi:type="dcterms:W3CDTF">2009-10-16T17:06:51Z</dcterms:modified>
</cp:coreProperties>
</file>