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8" r:id="rId3"/>
    <p:sldId id="259" r:id="rId4"/>
    <p:sldId id="257" r:id="rId5"/>
    <p:sldId id="260" r:id="rId6"/>
    <p:sldId id="261" r:id="rId7"/>
    <p:sldId id="262" r:id="rId8"/>
    <p:sldId id="263" r:id="rId9"/>
    <p:sldId id="264" r:id="rId10"/>
    <p:sldId id="265" r:id="rId11"/>
    <p:sldId id="272" r:id="rId12"/>
    <p:sldId id="271" r:id="rId13"/>
    <p:sldId id="267" r:id="rId14"/>
    <p:sldId id="266" r:id="rId15"/>
    <p:sldId id="273" r:id="rId16"/>
    <p:sldId id="274" r:id="rId17"/>
    <p:sldId id="269" r:id="rId18"/>
    <p:sldId id="270" r:id="rId19"/>
    <p:sldId id="275" r:id="rId20"/>
    <p:sldId id="276" r:id="rId21"/>
    <p:sldId id="277" r:id="rId22"/>
    <p:sldId id="278" r:id="rId23"/>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Times New Roman" charset="0"/>
        <a:ea typeface="+mn-ea"/>
        <a:cs typeface="+mn-cs"/>
      </a:defRPr>
    </a:lvl1pPr>
    <a:lvl2pPr marL="457200" algn="ctr" rtl="0" fontAlgn="base">
      <a:spcBef>
        <a:spcPct val="0"/>
      </a:spcBef>
      <a:spcAft>
        <a:spcPct val="0"/>
      </a:spcAft>
      <a:defRPr sz="2400" kern="1200">
        <a:solidFill>
          <a:schemeClr val="tx1"/>
        </a:solidFill>
        <a:latin typeface="Times New Roman" charset="0"/>
        <a:ea typeface="+mn-ea"/>
        <a:cs typeface="+mn-cs"/>
      </a:defRPr>
    </a:lvl2pPr>
    <a:lvl3pPr marL="914400" algn="ctr" rtl="0" fontAlgn="base">
      <a:spcBef>
        <a:spcPct val="0"/>
      </a:spcBef>
      <a:spcAft>
        <a:spcPct val="0"/>
      </a:spcAft>
      <a:defRPr sz="2400" kern="1200">
        <a:solidFill>
          <a:schemeClr val="tx1"/>
        </a:solidFill>
        <a:latin typeface="Times New Roman" charset="0"/>
        <a:ea typeface="+mn-ea"/>
        <a:cs typeface="+mn-cs"/>
      </a:defRPr>
    </a:lvl3pPr>
    <a:lvl4pPr marL="1371600" algn="ctr" rtl="0" fontAlgn="base">
      <a:spcBef>
        <a:spcPct val="0"/>
      </a:spcBef>
      <a:spcAft>
        <a:spcPct val="0"/>
      </a:spcAft>
      <a:defRPr sz="2400" kern="1200">
        <a:solidFill>
          <a:schemeClr val="tx1"/>
        </a:solidFill>
        <a:latin typeface="Times New Roman" charset="0"/>
        <a:ea typeface="+mn-ea"/>
        <a:cs typeface="+mn-cs"/>
      </a:defRPr>
    </a:lvl4pPr>
    <a:lvl5pPr marL="1828800" algn="ctr" rtl="0" fontAlgn="base">
      <a:spcBef>
        <a:spcPct val="0"/>
      </a:spcBef>
      <a:spcAft>
        <a:spcPct val="0"/>
      </a:spcAft>
      <a:defRPr sz="2400" kern="1200">
        <a:solidFill>
          <a:schemeClr val="tx1"/>
        </a:solidFill>
        <a:latin typeface="Times New Roman" charset="0"/>
        <a:ea typeface="+mn-ea"/>
        <a:cs typeface="+mn-cs"/>
      </a:defRPr>
    </a:lvl5pPr>
    <a:lvl6pPr marL="2286000" algn="l" defTabSz="914400" rtl="0" eaLnBrk="1" latinLnBrk="0" hangingPunct="1">
      <a:defRPr sz="2400" kern="1200">
        <a:solidFill>
          <a:schemeClr val="tx1"/>
        </a:solidFill>
        <a:latin typeface="Times New Roman" charset="0"/>
        <a:ea typeface="+mn-ea"/>
        <a:cs typeface="+mn-cs"/>
      </a:defRPr>
    </a:lvl6pPr>
    <a:lvl7pPr marL="2743200" algn="l" defTabSz="914400" rtl="0" eaLnBrk="1" latinLnBrk="0" hangingPunct="1">
      <a:defRPr sz="2400" kern="1200">
        <a:solidFill>
          <a:schemeClr val="tx1"/>
        </a:solidFill>
        <a:latin typeface="Times New Roman" charset="0"/>
        <a:ea typeface="+mn-ea"/>
        <a:cs typeface="+mn-cs"/>
      </a:defRPr>
    </a:lvl7pPr>
    <a:lvl8pPr marL="3200400" algn="l" defTabSz="914400" rtl="0" eaLnBrk="1" latinLnBrk="0" hangingPunct="1">
      <a:defRPr sz="2400" kern="1200">
        <a:solidFill>
          <a:schemeClr val="tx1"/>
        </a:solidFill>
        <a:latin typeface="Times New Roman" charset="0"/>
        <a:ea typeface="+mn-ea"/>
        <a:cs typeface="+mn-cs"/>
      </a:defRPr>
    </a:lvl8pPr>
    <a:lvl9pPr marL="3657600" algn="l" defTabSz="914400" rtl="0" eaLnBrk="1" latinLnBrk="0" hangingPunct="1">
      <a:defRPr sz="2400"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86868"/>
    <a:srgbClr val="000000"/>
    <a:srgbClr val="8A5F00"/>
    <a:srgbClr val="CC0000"/>
    <a:srgbClr val="FFEFD2"/>
    <a:srgbClr val="FFF9EF"/>
    <a:srgbClr val="FFB610"/>
    <a:srgbClr val="FF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p:scale>
          <a:sx n="50" d="100"/>
          <a:sy n="50" d="100"/>
        </p:scale>
        <p:origin x="-494" y="-110"/>
      </p:cViewPr>
      <p:guideLst>
        <p:guide orient="horz" pos="2448"/>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338"/>
    </p:cViewPr>
  </p:sorterViewPr>
  <p:notesViewPr>
    <p:cSldViewPr>
      <p:cViewPr varScale="1">
        <p:scale>
          <a:sx n="54" d="100"/>
          <a:sy n="54" d="100"/>
        </p:scale>
        <p:origin x="-1770" y="-7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26627" name="Rectangle 1027"/>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26628" name="Rectangle 1028"/>
          <p:cNvSpPr>
            <a:spLocks noChangeArrowheads="1" noTextEdit="1"/>
          </p:cNvSpPr>
          <p:nvPr>
            <p:ph type="sldImg" idx="2"/>
          </p:nvPr>
        </p:nvSpPr>
        <p:spPr bwMode="auto">
          <a:xfrm>
            <a:off x="685800" y="685800"/>
            <a:ext cx="2286000" cy="1714500"/>
          </a:xfrm>
          <a:prstGeom prst="rect">
            <a:avLst/>
          </a:prstGeom>
          <a:noFill/>
          <a:ln w="9525">
            <a:solidFill>
              <a:srgbClr val="000000"/>
            </a:solidFill>
            <a:miter lim="800000"/>
            <a:headEnd/>
            <a:tailEnd/>
          </a:ln>
          <a:effectLst/>
        </p:spPr>
      </p:sp>
      <p:sp>
        <p:nvSpPr>
          <p:cNvPr id="26629" name="Rectangle 1029"/>
          <p:cNvSpPr>
            <a:spLocks noGrp="1" noChangeArrowheads="1"/>
          </p:cNvSpPr>
          <p:nvPr>
            <p:ph type="body" sz="quarter" idx="3"/>
          </p:nvPr>
        </p:nvSpPr>
        <p:spPr bwMode="auto">
          <a:xfrm>
            <a:off x="609600" y="2590800"/>
            <a:ext cx="5562600" cy="6096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6630" name="Rectangle 1030"/>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26631" name="Rectangle 1031"/>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741245F9-C390-4898-A2EB-7B1593F0BD5E}"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Times New Roman" charset="0"/>
        <a:ea typeface="+mn-ea"/>
        <a:cs typeface="+mn-cs"/>
      </a:defRPr>
    </a:lvl1pPr>
    <a:lvl2pPr marL="285750" indent="-114300" algn="l" rtl="0" fontAlgn="base">
      <a:spcBef>
        <a:spcPct val="30000"/>
      </a:spcBef>
      <a:spcAft>
        <a:spcPct val="0"/>
      </a:spcAft>
      <a:buChar char="•"/>
      <a:defRPr sz="1400" kern="1200">
        <a:solidFill>
          <a:schemeClr val="tx1"/>
        </a:solidFill>
        <a:latin typeface="Times New Roman" charset="0"/>
        <a:ea typeface="+mn-ea"/>
        <a:cs typeface="+mn-cs"/>
      </a:defRPr>
    </a:lvl2pPr>
    <a:lvl3pPr marL="514350" indent="-114300" algn="l" rtl="0" fontAlgn="base">
      <a:spcBef>
        <a:spcPct val="30000"/>
      </a:spcBef>
      <a:spcAft>
        <a:spcPct val="0"/>
      </a:spcAft>
      <a:buChar char="•"/>
      <a:defRPr sz="1400" kern="1200">
        <a:solidFill>
          <a:schemeClr val="tx1"/>
        </a:solidFill>
        <a:latin typeface="Times New Roman" charset="0"/>
        <a:ea typeface="+mn-ea"/>
        <a:cs typeface="+mn-cs"/>
      </a:defRPr>
    </a:lvl3pPr>
    <a:lvl4pPr marL="742950" indent="-114300" algn="l" rtl="0" fontAlgn="base">
      <a:spcBef>
        <a:spcPct val="30000"/>
      </a:spcBef>
      <a:spcAft>
        <a:spcPct val="0"/>
      </a:spcAft>
      <a:buChar char="•"/>
      <a:defRPr sz="1400" kern="1200">
        <a:solidFill>
          <a:schemeClr val="tx1"/>
        </a:solidFill>
        <a:latin typeface="Times New Roman" charset="0"/>
        <a:ea typeface="+mn-ea"/>
        <a:cs typeface="+mn-cs"/>
      </a:defRPr>
    </a:lvl4pPr>
    <a:lvl5pPr marL="971550" indent="-114300" algn="l" rtl="0" fontAlgn="base">
      <a:spcBef>
        <a:spcPct val="30000"/>
      </a:spcBef>
      <a:spcAft>
        <a:spcPct val="0"/>
      </a:spcAft>
      <a:buChar char="•"/>
      <a:defRPr sz="14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031"/>
          <p:cNvSpPr>
            <a:spLocks noGrp="1" noChangeArrowheads="1"/>
          </p:cNvSpPr>
          <p:nvPr>
            <p:ph type="sldNum" sz="quarter" idx="5"/>
          </p:nvPr>
        </p:nvSpPr>
        <p:spPr>
          <a:ln/>
        </p:spPr>
        <p:txBody>
          <a:bodyPr/>
          <a:lstStyle/>
          <a:p>
            <a:fld id="{DA25879F-106C-446D-9F7D-A8570BA1EABB}" type="slidenum">
              <a:rPr lang="en-US"/>
              <a:pPr/>
              <a:t>1</a:t>
            </a:fld>
            <a:endParaRPr lang="en-US"/>
          </a:p>
        </p:txBody>
      </p:sp>
      <p:sp>
        <p:nvSpPr>
          <p:cNvPr id="28674" name="Rectangle 1026"/>
          <p:cNvSpPr>
            <a:spLocks noChangeArrowheads="1" noTextEdit="1"/>
          </p:cNvSpPr>
          <p:nvPr>
            <p:ph type="sldImg"/>
          </p:nvPr>
        </p:nvSpPr>
        <p:spPr>
          <a:xfrm>
            <a:off x="1143000" y="3581400"/>
            <a:ext cx="4572000" cy="3429000"/>
          </a:xfrm>
          <a:ln/>
        </p:spPr>
      </p:sp>
      <p:sp>
        <p:nvSpPr>
          <p:cNvPr id="28675" name="Rectangle 1027"/>
          <p:cNvSpPr>
            <a:spLocks noGrp="1" noChangeArrowheads="1"/>
          </p:cNvSpPr>
          <p:nvPr>
            <p:ph type="body" idx="1"/>
          </p:nvPr>
        </p:nvSpPr>
        <p:spPr>
          <a:xfrm>
            <a:off x="914400" y="1447800"/>
            <a:ext cx="5029200" cy="1981200"/>
          </a:xfrm>
        </p:spPr>
        <p:txBody>
          <a:bodyPr/>
          <a:lstStyle/>
          <a:p>
            <a:pPr algn="ctr">
              <a:spcBef>
                <a:spcPct val="50000"/>
              </a:spcBef>
            </a:pPr>
            <a:r>
              <a:rPr lang="en-US" sz="3600" b="1">
                <a:effectLst>
                  <a:outerShdw blurRad="38100" dist="38100" dir="2700000" algn="tl">
                    <a:srgbClr val="C0C0C0"/>
                  </a:outerShdw>
                </a:effectLst>
                <a:latin typeface="Arial" charset="0"/>
              </a:rPr>
              <a:t>Chapter 1</a:t>
            </a:r>
          </a:p>
          <a:p>
            <a:pPr algn="ctr">
              <a:spcBef>
                <a:spcPct val="50000"/>
              </a:spcBef>
            </a:pPr>
            <a:r>
              <a:rPr lang="en-US" sz="2800">
                <a:effectLst>
                  <a:outerShdw blurRad="38100" dist="38100" dir="2700000" algn="tl">
                    <a:srgbClr val="C0C0C0"/>
                  </a:outerShdw>
                </a:effectLst>
                <a:latin typeface="Arial" charset="0"/>
              </a:rPr>
              <a:t>Using Advertising and Promotion to Build Brands</a:t>
            </a:r>
          </a:p>
          <a:p>
            <a:endParaRPr lang="en-US"/>
          </a:p>
        </p:txBody>
      </p:sp>
      <p:sp>
        <p:nvSpPr>
          <p:cNvPr id="28676" name="Text Box 1028"/>
          <p:cNvSpPr txBox="1">
            <a:spLocks noChangeArrowheads="1"/>
          </p:cNvSpPr>
          <p:nvPr/>
        </p:nvSpPr>
        <p:spPr bwMode="auto">
          <a:xfrm>
            <a:off x="685800" y="8458200"/>
            <a:ext cx="5486400" cy="260350"/>
          </a:xfrm>
          <a:prstGeom prst="rect">
            <a:avLst/>
          </a:prstGeom>
          <a:noFill/>
          <a:ln w="38100">
            <a:noFill/>
            <a:miter lim="800000"/>
            <a:headEnd/>
            <a:tailEnd/>
          </a:ln>
          <a:effectLst/>
        </p:spPr>
        <p:txBody>
          <a:bodyPr>
            <a:spAutoFit/>
          </a:bodyPr>
          <a:lstStyle/>
          <a:p>
            <a:pPr>
              <a:spcBef>
                <a:spcPct val="50000"/>
              </a:spcBef>
            </a:pPr>
            <a:r>
              <a:rPr lang="en-US" sz="1100"/>
              <a:t>For use only with Duncan texts. © 2005 McGraw-Hill Companies, Inc. McGraw-Hill/Irwin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E5B370E7-C028-466E-8B8B-2558A7954599}" type="slidenum">
              <a:rPr lang="en-US"/>
              <a:pPr/>
              <a:t>2</a:t>
            </a:fld>
            <a:endParaRPr lang="en-US"/>
          </a:p>
        </p:txBody>
      </p:sp>
      <p:sp>
        <p:nvSpPr>
          <p:cNvPr id="29698" name="Rectangle 2"/>
          <p:cNvSpPr>
            <a:spLocks noChangeArrowheads="1" noTextEdit="1"/>
          </p:cNvSpPr>
          <p:nvPr>
            <p:ph type="sldImg"/>
          </p:nvPr>
        </p:nvSpPr>
        <p:spPr>
          <a:ln/>
        </p:spPr>
      </p:sp>
      <p:sp>
        <p:nvSpPr>
          <p:cNvPr id="296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0FE509BD-909C-4B03-AB83-62255D7C4759}" type="slidenum">
              <a:rPr lang="en-US"/>
              <a:pPr/>
              <a:t>3</a:t>
            </a:fld>
            <a:endParaRPr lang="en-US"/>
          </a:p>
        </p:txBody>
      </p:sp>
      <p:sp>
        <p:nvSpPr>
          <p:cNvPr id="30722" name="Rectangle 2"/>
          <p:cNvSpPr>
            <a:spLocks noChangeArrowheads="1" noTextEdit="1"/>
          </p:cNvSpPr>
          <p:nvPr>
            <p:ph type="sldImg"/>
          </p:nvPr>
        </p:nvSpPr>
        <p:spPr>
          <a:ln/>
        </p:spPr>
      </p:sp>
      <p:sp>
        <p:nvSpPr>
          <p:cNvPr id="307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32677154-2C27-42B5-ADBD-C10CC60B1BFA}" type="slidenum">
              <a:rPr lang="en-US"/>
              <a:pPr/>
              <a:t>20</a:t>
            </a:fld>
            <a:endParaRPr lang="en-US"/>
          </a:p>
        </p:txBody>
      </p:sp>
      <p:sp>
        <p:nvSpPr>
          <p:cNvPr id="27650" name="Rectangle 2"/>
          <p:cNvSpPr>
            <a:spLocks noChangeArrowheads="1" noTextEdit="1"/>
          </p:cNvSpPr>
          <p:nvPr>
            <p:ph type="sldImg"/>
          </p:nvPr>
        </p:nvSpPr>
        <p:spPr>
          <a:ln/>
        </p:spPr>
      </p:sp>
      <p:sp>
        <p:nvSpPr>
          <p:cNvPr id="27651"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7812592-0C8E-4F99-A387-231F81CE27C7}"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4D4B431-967A-4DE3-8760-B18CBF643C29}"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62700" y="215900"/>
            <a:ext cx="2095500" cy="5880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6200" y="215900"/>
            <a:ext cx="6134100" cy="5880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1C528C4-0F1D-451E-A01B-9603D587FCEB}"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D081051-779A-48E9-BD6B-4C3DF07B839B}"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36B06D4-0337-4DFB-81EA-170B047AC0D4}"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B6C759D-D349-455C-AF01-3D3126CDFE7F}"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58592A1C-3FC2-4455-B826-E9EBE5635E06}"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231C774B-A7BB-4E73-BC45-89BA59CF244D}"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705BEBFC-43AE-4BD0-81C2-0B8E1BFC6DDD}"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939327D-686D-488B-ADE0-AE6C8CB2A8BD}"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5815FAF-EB61-4532-8FCF-B5FDCCC55709}"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E852A829-841D-4C5C-96E7-A53AFEBCAB79}" type="slidenum">
              <a:rPr lang="en-US"/>
              <a:pPr/>
              <a:t>‹#›</a:t>
            </a:fld>
            <a:endParaRPr lang="en-US"/>
          </a:p>
        </p:txBody>
      </p:sp>
      <p:sp>
        <p:nvSpPr>
          <p:cNvPr id="1026" name="Rectangle 2"/>
          <p:cNvSpPr>
            <a:spLocks noGrp="1" noChangeArrowheads="1"/>
          </p:cNvSpPr>
          <p:nvPr>
            <p:ph type="title"/>
          </p:nvPr>
        </p:nvSpPr>
        <p:spPr bwMode="auto">
          <a:xfrm>
            <a:off x="76200" y="215900"/>
            <a:ext cx="7772400" cy="635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32" name="Text Box 8"/>
          <p:cNvSpPr txBox="1">
            <a:spLocks noChangeArrowheads="1"/>
          </p:cNvSpPr>
          <p:nvPr userDrawn="1"/>
        </p:nvSpPr>
        <p:spPr bwMode="auto">
          <a:xfrm>
            <a:off x="0" y="6591300"/>
            <a:ext cx="9144000" cy="260350"/>
          </a:xfrm>
          <a:prstGeom prst="rect">
            <a:avLst/>
          </a:prstGeom>
          <a:noFill/>
          <a:ln w="38100">
            <a:noFill/>
            <a:miter lim="800000"/>
            <a:headEnd/>
            <a:tailEnd/>
          </a:ln>
          <a:effectLst/>
        </p:spPr>
        <p:txBody>
          <a:bodyPr>
            <a:spAutoFit/>
          </a:bodyPr>
          <a:lstStyle/>
          <a:p>
            <a:pPr>
              <a:spcBef>
                <a:spcPct val="50000"/>
              </a:spcBef>
            </a:pPr>
            <a:r>
              <a:rPr lang="en-US" sz="1100">
                <a:solidFill>
                  <a:srgbClr val="5F5F5F"/>
                </a:solidFill>
              </a:rPr>
              <a:t>For use only with Duncan texts. © 2005 McGraw-Hill Companies, Inc. McGraw-Hill/Irwin</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spcBef>
          <a:spcPct val="0"/>
        </a:spcBef>
        <a:spcAft>
          <a:spcPct val="0"/>
        </a:spcAft>
        <a:defRPr sz="4000">
          <a:solidFill>
            <a:schemeClr val="tx1"/>
          </a:solidFill>
          <a:latin typeface="+mj-lt"/>
          <a:ea typeface="+mj-ea"/>
          <a:cs typeface="+mj-cs"/>
        </a:defRPr>
      </a:lvl1pPr>
      <a:lvl2pPr algn="l" rtl="0" fontAlgn="base">
        <a:spcBef>
          <a:spcPct val="0"/>
        </a:spcBef>
        <a:spcAft>
          <a:spcPct val="0"/>
        </a:spcAft>
        <a:defRPr sz="4000">
          <a:solidFill>
            <a:schemeClr val="tx1"/>
          </a:solidFill>
          <a:latin typeface="Arial" charset="0"/>
        </a:defRPr>
      </a:lvl2pPr>
      <a:lvl3pPr algn="l" rtl="0" fontAlgn="base">
        <a:spcBef>
          <a:spcPct val="0"/>
        </a:spcBef>
        <a:spcAft>
          <a:spcPct val="0"/>
        </a:spcAft>
        <a:defRPr sz="4000">
          <a:solidFill>
            <a:schemeClr val="tx1"/>
          </a:solidFill>
          <a:latin typeface="Arial" charset="0"/>
        </a:defRPr>
      </a:lvl3pPr>
      <a:lvl4pPr algn="l" rtl="0" fontAlgn="base">
        <a:spcBef>
          <a:spcPct val="0"/>
        </a:spcBef>
        <a:spcAft>
          <a:spcPct val="0"/>
        </a:spcAft>
        <a:defRPr sz="4000">
          <a:solidFill>
            <a:schemeClr val="tx1"/>
          </a:solidFill>
          <a:latin typeface="Arial" charset="0"/>
        </a:defRPr>
      </a:lvl4pPr>
      <a:lvl5pPr algn="l" rtl="0" fontAlgn="base">
        <a:spcBef>
          <a:spcPct val="0"/>
        </a:spcBef>
        <a:spcAft>
          <a:spcPct val="0"/>
        </a:spcAft>
        <a:defRPr sz="4000">
          <a:solidFill>
            <a:schemeClr val="tx1"/>
          </a:solidFill>
          <a:latin typeface="Arial" charset="0"/>
        </a:defRPr>
      </a:lvl5pPr>
      <a:lvl6pPr marL="457200" algn="l" rtl="0" fontAlgn="base">
        <a:spcBef>
          <a:spcPct val="0"/>
        </a:spcBef>
        <a:spcAft>
          <a:spcPct val="0"/>
        </a:spcAft>
        <a:defRPr sz="4000">
          <a:solidFill>
            <a:schemeClr val="tx1"/>
          </a:solidFill>
          <a:latin typeface="Arial" charset="0"/>
        </a:defRPr>
      </a:lvl6pPr>
      <a:lvl7pPr marL="914400" algn="l" rtl="0" fontAlgn="base">
        <a:spcBef>
          <a:spcPct val="0"/>
        </a:spcBef>
        <a:spcAft>
          <a:spcPct val="0"/>
        </a:spcAft>
        <a:defRPr sz="4000">
          <a:solidFill>
            <a:schemeClr val="tx1"/>
          </a:solidFill>
          <a:latin typeface="Arial" charset="0"/>
        </a:defRPr>
      </a:lvl7pPr>
      <a:lvl8pPr marL="1371600" algn="l" rtl="0" fontAlgn="base">
        <a:spcBef>
          <a:spcPct val="0"/>
        </a:spcBef>
        <a:spcAft>
          <a:spcPct val="0"/>
        </a:spcAft>
        <a:defRPr sz="4000">
          <a:solidFill>
            <a:schemeClr val="tx1"/>
          </a:solidFill>
          <a:latin typeface="Arial" charset="0"/>
        </a:defRPr>
      </a:lvl8pPr>
      <a:lvl9pPr marL="1828800" algn="l" rtl="0" fontAlgn="base">
        <a:spcBef>
          <a:spcPct val="0"/>
        </a:spcBef>
        <a:spcAft>
          <a:spcPct val="0"/>
        </a:spcAft>
        <a:defRPr sz="4000">
          <a:solidFill>
            <a:schemeClr val="tx1"/>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hyperlink" Target="Figure1-1.exe" TargetMode="External"/><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19.jpeg"/><Relationship Id="rId4" Type="http://schemas.openxmlformats.org/officeDocument/2006/relationships/image" Target="../media/image18.jpe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066" name="Group 18"/>
          <p:cNvGrpSpPr>
            <a:grpSpLocks/>
          </p:cNvGrpSpPr>
          <p:nvPr/>
        </p:nvGrpSpPr>
        <p:grpSpPr bwMode="auto">
          <a:xfrm>
            <a:off x="0" y="0"/>
            <a:ext cx="9448800" cy="6858000"/>
            <a:chOff x="0" y="0"/>
            <a:chExt cx="5952" cy="4320"/>
          </a:xfrm>
        </p:grpSpPr>
        <p:sp>
          <p:nvSpPr>
            <p:cNvPr id="2051" name="Rectangle 3"/>
            <p:cNvSpPr>
              <a:spLocks noChangeArrowheads="1"/>
            </p:cNvSpPr>
            <p:nvPr/>
          </p:nvSpPr>
          <p:spPr bwMode="auto">
            <a:xfrm>
              <a:off x="0" y="0"/>
              <a:ext cx="5760" cy="4320"/>
            </a:xfrm>
            <a:prstGeom prst="rect">
              <a:avLst/>
            </a:prstGeom>
            <a:solidFill>
              <a:srgbClr val="001C52"/>
            </a:solidFill>
            <a:ln w="9525">
              <a:solidFill>
                <a:schemeClr val="tx1"/>
              </a:solidFill>
              <a:miter lim="800000"/>
              <a:headEnd/>
              <a:tailEnd/>
            </a:ln>
            <a:effectLst/>
          </p:spPr>
          <p:txBody>
            <a:bodyPr wrap="none" anchor="ctr"/>
            <a:lstStyle/>
            <a:p>
              <a:endParaRPr lang="en-US"/>
            </a:p>
          </p:txBody>
        </p:sp>
        <p:sp>
          <p:nvSpPr>
            <p:cNvPr id="2052" name="Rectangle 4"/>
            <p:cNvSpPr>
              <a:spLocks noChangeArrowheads="1"/>
            </p:cNvSpPr>
            <p:nvPr/>
          </p:nvSpPr>
          <p:spPr bwMode="auto">
            <a:xfrm>
              <a:off x="0" y="3744"/>
              <a:ext cx="5760" cy="576"/>
            </a:xfrm>
            <a:prstGeom prst="rect">
              <a:avLst/>
            </a:prstGeom>
            <a:solidFill>
              <a:srgbClr val="CEBEA5"/>
            </a:solidFill>
            <a:ln w="9525">
              <a:solidFill>
                <a:schemeClr val="tx1"/>
              </a:solidFill>
              <a:miter lim="800000"/>
              <a:headEnd/>
              <a:tailEnd/>
            </a:ln>
            <a:effectLst/>
          </p:spPr>
          <p:txBody>
            <a:bodyPr wrap="none" anchor="ctr"/>
            <a:lstStyle/>
            <a:p>
              <a:endParaRPr lang="en-US"/>
            </a:p>
          </p:txBody>
        </p:sp>
        <p:sp>
          <p:nvSpPr>
            <p:cNvPr id="2053" name="Line 5"/>
            <p:cNvSpPr>
              <a:spLocks noChangeShapeType="1"/>
            </p:cNvSpPr>
            <p:nvPr/>
          </p:nvSpPr>
          <p:spPr bwMode="auto">
            <a:xfrm>
              <a:off x="0" y="3744"/>
              <a:ext cx="5760" cy="0"/>
            </a:xfrm>
            <a:prstGeom prst="line">
              <a:avLst/>
            </a:prstGeom>
            <a:noFill/>
            <a:ln w="57150">
              <a:solidFill>
                <a:srgbClr val="84A2D6"/>
              </a:solidFill>
              <a:round/>
              <a:headEnd/>
              <a:tailEnd/>
            </a:ln>
            <a:effectLst/>
          </p:spPr>
          <p:txBody>
            <a:bodyPr/>
            <a:lstStyle/>
            <a:p>
              <a:endParaRPr lang="en-US"/>
            </a:p>
          </p:txBody>
        </p:sp>
        <p:pic>
          <p:nvPicPr>
            <p:cNvPr id="2061" name="Picture 13" descr="Waterford"/>
            <p:cNvPicPr>
              <a:picLocks noChangeAspect="1" noChangeArrowheads="1"/>
            </p:cNvPicPr>
            <p:nvPr/>
          </p:nvPicPr>
          <p:blipFill>
            <a:blip r:embed="rId3" cstate="print"/>
            <a:srcRect/>
            <a:stretch>
              <a:fillRect/>
            </a:stretch>
          </p:blipFill>
          <p:spPr bwMode="auto">
            <a:xfrm>
              <a:off x="2196" y="240"/>
              <a:ext cx="3318" cy="3792"/>
            </a:xfrm>
            <a:prstGeom prst="rect">
              <a:avLst/>
            </a:prstGeom>
            <a:noFill/>
          </p:spPr>
        </p:pic>
        <p:sp>
          <p:nvSpPr>
            <p:cNvPr id="2062" name="AutoShape 14"/>
            <p:cNvSpPr>
              <a:spLocks noChangeArrowheads="1"/>
            </p:cNvSpPr>
            <p:nvPr/>
          </p:nvSpPr>
          <p:spPr bwMode="auto">
            <a:xfrm>
              <a:off x="2200" y="240"/>
              <a:ext cx="3299" cy="3792"/>
            </a:xfrm>
            <a:prstGeom prst="roundRect">
              <a:avLst>
                <a:gd name="adj" fmla="val 4407"/>
              </a:avLst>
            </a:prstGeom>
            <a:noFill/>
            <a:ln w="38100">
              <a:solidFill>
                <a:srgbClr val="630C21"/>
              </a:solidFill>
              <a:round/>
              <a:headEnd/>
              <a:tailEnd/>
            </a:ln>
            <a:effectLst/>
          </p:spPr>
          <p:txBody>
            <a:bodyPr wrap="none" anchor="ctr"/>
            <a:lstStyle/>
            <a:p>
              <a:endParaRPr lang="en-US"/>
            </a:p>
          </p:txBody>
        </p:sp>
        <p:sp>
          <p:nvSpPr>
            <p:cNvPr id="2058" name="AutoShape 10"/>
            <p:cNvSpPr>
              <a:spLocks noChangeArrowheads="1"/>
            </p:cNvSpPr>
            <p:nvPr/>
          </p:nvSpPr>
          <p:spPr bwMode="auto">
            <a:xfrm>
              <a:off x="1680" y="1056"/>
              <a:ext cx="4272" cy="480"/>
            </a:xfrm>
            <a:prstGeom prst="roundRect">
              <a:avLst>
                <a:gd name="adj" fmla="val 18352"/>
              </a:avLst>
            </a:prstGeom>
            <a:solidFill>
              <a:schemeClr val="bg1"/>
            </a:solidFill>
            <a:ln w="38100">
              <a:solidFill>
                <a:srgbClr val="84A2D6"/>
              </a:solidFill>
              <a:round/>
              <a:headEnd/>
              <a:tailEnd/>
            </a:ln>
            <a:effectLst/>
          </p:spPr>
          <p:txBody>
            <a:bodyPr wrap="none" anchor="ctr"/>
            <a:lstStyle/>
            <a:p>
              <a:endParaRPr lang="en-US"/>
            </a:p>
          </p:txBody>
        </p:sp>
        <p:sp>
          <p:nvSpPr>
            <p:cNvPr id="2055" name="AutoShape 7"/>
            <p:cNvSpPr>
              <a:spLocks noChangeArrowheads="1"/>
            </p:cNvSpPr>
            <p:nvPr/>
          </p:nvSpPr>
          <p:spPr bwMode="auto">
            <a:xfrm>
              <a:off x="240" y="528"/>
              <a:ext cx="5712" cy="624"/>
            </a:xfrm>
            <a:prstGeom prst="roundRect">
              <a:avLst>
                <a:gd name="adj" fmla="val 18352"/>
              </a:avLst>
            </a:prstGeom>
            <a:solidFill>
              <a:schemeClr val="bg1"/>
            </a:solidFill>
            <a:ln w="38100">
              <a:solidFill>
                <a:srgbClr val="84A2D6"/>
              </a:solidFill>
              <a:round/>
              <a:headEnd/>
              <a:tailEnd/>
            </a:ln>
            <a:effectLst/>
          </p:spPr>
          <p:txBody>
            <a:bodyPr wrap="none" anchor="ctr"/>
            <a:lstStyle/>
            <a:p>
              <a:endParaRPr lang="en-US"/>
            </a:p>
          </p:txBody>
        </p:sp>
        <p:pic>
          <p:nvPicPr>
            <p:cNvPr id="2057" name="Picture 9" descr="1"/>
            <p:cNvPicPr>
              <a:picLocks noChangeAspect="1" noChangeArrowheads="1"/>
            </p:cNvPicPr>
            <p:nvPr/>
          </p:nvPicPr>
          <p:blipFill>
            <a:blip r:embed="rId4" cstate="print"/>
            <a:srcRect/>
            <a:stretch>
              <a:fillRect/>
            </a:stretch>
          </p:blipFill>
          <p:spPr bwMode="auto">
            <a:xfrm>
              <a:off x="432" y="637"/>
              <a:ext cx="144" cy="403"/>
            </a:xfrm>
            <a:prstGeom prst="rect">
              <a:avLst/>
            </a:prstGeom>
            <a:noFill/>
          </p:spPr>
        </p:pic>
        <p:sp>
          <p:nvSpPr>
            <p:cNvPr id="2059" name="Rectangle 11"/>
            <p:cNvSpPr>
              <a:spLocks noChangeArrowheads="1"/>
            </p:cNvSpPr>
            <p:nvPr/>
          </p:nvSpPr>
          <p:spPr bwMode="auto">
            <a:xfrm>
              <a:off x="1692" y="1104"/>
              <a:ext cx="4212" cy="96"/>
            </a:xfrm>
            <a:prstGeom prst="rect">
              <a:avLst/>
            </a:prstGeom>
            <a:solidFill>
              <a:schemeClr val="bg1"/>
            </a:solidFill>
            <a:ln w="38100">
              <a:noFill/>
              <a:miter lim="800000"/>
              <a:headEnd/>
              <a:tailEnd/>
            </a:ln>
            <a:effectLst/>
          </p:spPr>
          <p:txBody>
            <a:bodyPr wrap="none" anchor="ctr"/>
            <a:lstStyle/>
            <a:p>
              <a:endParaRPr lang="en-US"/>
            </a:p>
          </p:txBody>
        </p:sp>
        <p:sp>
          <p:nvSpPr>
            <p:cNvPr id="2063" name="Text Box 15"/>
            <p:cNvSpPr txBox="1">
              <a:spLocks noChangeArrowheads="1"/>
            </p:cNvSpPr>
            <p:nvPr/>
          </p:nvSpPr>
          <p:spPr bwMode="auto">
            <a:xfrm>
              <a:off x="0" y="4156"/>
              <a:ext cx="5760" cy="164"/>
            </a:xfrm>
            <a:prstGeom prst="rect">
              <a:avLst/>
            </a:prstGeom>
            <a:noFill/>
            <a:ln w="38100">
              <a:noFill/>
              <a:miter lim="800000"/>
              <a:headEnd/>
              <a:tailEnd/>
            </a:ln>
            <a:effectLst/>
          </p:spPr>
          <p:txBody>
            <a:bodyPr>
              <a:spAutoFit/>
            </a:bodyPr>
            <a:lstStyle/>
            <a:p>
              <a:pPr>
                <a:spcBef>
                  <a:spcPct val="50000"/>
                </a:spcBef>
              </a:pPr>
              <a:r>
                <a:rPr lang="en-US" sz="1100">
                  <a:solidFill>
                    <a:srgbClr val="5F5F5F"/>
                  </a:solidFill>
                </a:rPr>
                <a:t>For use only with Duncan texts. © 2005 McGraw-Hill Companies, Inc. McGraw-Hill/Irwin</a:t>
              </a:r>
            </a:p>
          </p:txBody>
        </p:sp>
      </p:grpSp>
      <p:sp>
        <p:nvSpPr>
          <p:cNvPr id="2050" name="Rectangle 2"/>
          <p:cNvSpPr>
            <a:spLocks noGrp="1" noChangeArrowheads="1"/>
          </p:cNvSpPr>
          <p:nvPr>
            <p:ph type="title"/>
          </p:nvPr>
        </p:nvSpPr>
        <p:spPr>
          <a:xfrm>
            <a:off x="1079500" y="1092200"/>
            <a:ext cx="8051800" cy="1143000"/>
          </a:xfrm>
        </p:spPr>
        <p:txBody>
          <a:bodyPr/>
          <a:lstStyle/>
          <a:p>
            <a:pPr>
              <a:lnSpc>
                <a:spcPct val="110000"/>
              </a:lnSpc>
            </a:pPr>
            <a:r>
              <a:rPr lang="en-US" sz="3800"/>
              <a:t>Using Advertising and Promotion</a:t>
            </a:r>
            <a:br>
              <a:rPr lang="en-US" sz="3800"/>
            </a:br>
            <a:r>
              <a:rPr lang="en-US" sz="3800"/>
              <a:t>             to Build Brands</a:t>
            </a:r>
          </a:p>
        </p:txBody>
      </p:sp>
      <p:pic>
        <p:nvPicPr>
          <p:cNvPr id="2071" name="Picture 23" descr="left_main"/>
          <p:cNvPicPr>
            <a:picLocks noChangeAspect="1" noChangeArrowheads="1"/>
          </p:cNvPicPr>
          <p:nvPr/>
        </p:nvPicPr>
        <p:blipFill>
          <a:blip r:embed="rId5" cstate="print"/>
          <a:srcRect/>
          <a:stretch>
            <a:fillRect/>
          </a:stretch>
        </p:blipFill>
        <p:spPr bwMode="auto">
          <a:xfrm>
            <a:off x="0" y="2667000"/>
            <a:ext cx="2686050" cy="2752725"/>
          </a:xfrm>
          <a:prstGeom prst="rect">
            <a:avLst/>
          </a:prstGeom>
          <a:noFill/>
        </p:spPr>
      </p:pic>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left)">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301" name="Group 37"/>
          <p:cNvGrpSpPr>
            <a:grpSpLocks/>
          </p:cNvGrpSpPr>
          <p:nvPr/>
        </p:nvGrpSpPr>
        <p:grpSpPr bwMode="auto">
          <a:xfrm>
            <a:off x="1905000" y="1295400"/>
            <a:ext cx="2514600" cy="1828800"/>
            <a:chOff x="1200" y="816"/>
            <a:chExt cx="1584" cy="1152"/>
          </a:xfrm>
        </p:grpSpPr>
        <p:sp>
          <p:nvSpPr>
            <p:cNvPr id="11285" name="Line 21"/>
            <p:cNvSpPr>
              <a:spLocks noChangeShapeType="1"/>
            </p:cNvSpPr>
            <p:nvPr/>
          </p:nvSpPr>
          <p:spPr bwMode="auto">
            <a:xfrm flipH="1" flipV="1">
              <a:off x="1968" y="1488"/>
              <a:ext cx="480" cy="480"/>
            </a:xfrm>
            <a:prstGeom prst="line">
              <a:avLst/>
            </a:prstGeom>
            <a:noFill/>
            <a:ln w="28575">
              <a:solidFill>
                <a:schemeClr val="tx1"/>
              </a:solidFill>
              <a:round/>
              <a:headEnd/>
              <a:tailEnd/>
            </a:ln>
            <a:effectLst/>
          </p:spPr>
          <p:txBody>
            <a:bodyPr wrap="none" anchor="ctr"/>
            <a:lstStyle/>
            <a:p>
              <a:endParaRPr lang="en-US"/>
            </a:p>
          </p:txBody>
        </p:sp>
        <p:sp>
          <p:nvSpPr>
            <p:cNvPr id="11281" name="AutoShape 17"/>
            <p:cNvSpPr>
              <a:spLocks noChangeArrowheads="1"/>
            </p:cNvSpPr>
            <p:nvPr/>
          </p:nvSpPr>
          <p:spPr bwMode="auto">
            <a:xfrm>
              <a:off x="1200" y="816"/>
              <a:ext cx="1584" cy="67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Advertising</a:t>
              </a:r>
            </a:p>
          </p:txBody>
        </p:sp>
      </p:grpSp>
      <p:sp>
        <p:nvSpPr>
          <p:cNvPr id="11266" name="AutoShape 2"/>
          <p:cNvSpPr>
            <a:spLocks noChangeArrowheads="1"/>
          </p:cNvSpPr>
          <p:nvPr/>
        </p:nvSpPr>
        <p:spPr bwMode="auto">
          <a:xfrm>
            <a:off x="-254000" y="203200"/>
            <a:ext cx="80264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11267" name="Rectangle 3"/>
          <p:cNvSpPr>
            <a:spLocks noGrp="1" noChangeArrowheads="1"/>
          </p:cNvSpPr>
          <p:nvPr>
            <p:ph type="title"/>
          </p:nvPr>
        </p:nvSpPr>
        <p:spPr>
          <a:xfrm>
            <a:off x="228600" y="239713"/>
            <a:ext cx="7772400" cy="635000"/>
          </a:xfrm>
        </p:spPr>
        <p:txBody>
          <a:bodyPr/>
          <a:lstStyle/>
          <a:p>
            <a:r>
              <a:rPr lang="en-US" sz="3200"/>
              <a:t>What Are The Functional Areas Of MC?</a:t>
            </a:r>
          </a:p>
        </p:txBody>
      </p:sp>
      <p:sp>
        <p:nvSpPr>
          <p:cNvPr id="11272" name="Oval 8"/>
          <p:cNvSpPr>
            <a:spLocks noChangeArrowheads="1"/>
          </p:cNvSpPr>
          <p:nvPr/>
        </p:nvSpPr>
        <p:spPr bwMode="auto">
          <a:xfrm>
            <a:off x="3581400" y="2743200"/>
            <a:ext cx="1981200" cy="1981200"/>
          </a:xfrm>
          <a:prstGeom prst="ellipse">
            <a:avLst/>
          </a:prstGeom>
          <a:gradFill rotWithShape="0">
            <a:gsLst>
              <a:gs pos="0">
                <a:srgbClr val="C7D5ED"/>
              </a:gs>
              <a:gs pos="100000">
                <a:srgbClr val="84A2D6"/>
              </a:gs>
            </a:gsLst>
            <a:path path="shape">
              <a:fillToRect l="50000" t="50000" r="50000" b="50000"/>
            </a:path>
          </a:gradFill>
          <a:ln w="38100">
            <a:solidFill>
              <a:srgbClr val="001C52"/>
            </a:solidFill>
            <a:round/>
            <a:headEnd/>
            <a:tailEnd/>
          </a:ln>
          <a:effectLst>
            <a:outerShdw dist="71842" dir="2700000" algn="ctr" rotWithShape="0">
              <a:srgbClr val="707070"/>
            </a:outerShdw>
          </a:effectLst>
        </p:spPr>
        <p:txBody>
          <a:bodyPr wrap="none" lIns="0" rIns="0" anchor="ctr"/>
          <a:lstStyle/>
          <a:p>
            <a:pPr marL="174625" indent="-174625">
              <a:spcBef>
                <a:spcPct val="20000"/>
              </a:spcBef>
            </a:pPr>
            <a:r>
              <a:rPr lang="en-US" sz="2800" b="1">
                <a:latin typeface="Arial" charset="0"/>
              </a:rPr>
              <a:t>Functions</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301"/>
                                        </p:tgtEl>
                                        <p:attrNameLst>
                                          <p:attrName>style.visibility</p:attrName>
                                        </p:attrNameLst>
                                      </p:cBhvr>
                                      <p:to>
                                        <p:strVal val="visible"/>
                                      </p:to>
                                    </p:set>
                                    <p:animEffect transition="in" filter="wipe(down)">
                                      <p:cBhvr>
                                        <p:cTn id="7" dur="500"/>
                                        <p:tgtEl>
                                          <p:spTgt spid="11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71" name="Picture 15" descr="skyline"/>
          <p:cNvPicPr>
            <a:picLocks noChangeAspect="1" noChangeArrowheads="1"/>
          </p:cNvPicPr>
          <p:nvPr/>
        </p:nvPicPr>
        <p:blipFill>
          <a:blip r:embed="rId2" cstate="print">
            <a:lum bright="18000" contrast="-18000"/>
          </a:blip>
          <a:srcRect l="14375" t="7500" r="10625" b="17500"/>
          <a:stretch>
            <a:fillRect/>
          </a:stretch>
        </p:blipFill>
        <p:spPr bwMode="auto">
          <a:xfrm>
            <a:off x="0" y="0"/>
            <a:ext cx="9144000" cy="6858000"/>
          </a:xfrm>
          <a:prstGeom prst="rect">
            <a:avLst/>
          </a:prstGeom>
          <a:noFill/>
        </p:spPr>
      </p:pic>
      <p:sp>
        <p:nvSpPr>
          <p:cNvPr id="19460" name="AutoShape 4"/>
          <p:cNvSpPr>
            <a:spLocks noChangeArrowheads="1"/>
          </p:cNvSpPr>
          <p:nvPr/>
        </p:nvSpPr>
        <p:spPr bwMode="auto">
          <a:xfrm>
            <a:off x="-254000" y="203200"/>
            <a:ext cx="57404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19461" name="Rectangle 5"/>
          <p:cNvSpPr>
            <a:spLocks noGrp="1" noChangeArrowheads="1"/>
          </p:cNvSpPr>
          <p:nvPr>
            <p:ph type="title"/>
          </p:nvPr>
        </p:nvSpPr>
        <p:spPr>
          <a:xfrm>
            <a:off x="228600" y="239713"/>
            <a:ext cx="7772400" cy="635000"/>
          </a:xfrm>
        </p:spPr>
        <p:txBody>
          <a:bodyPr/>
          <a:lstStyle/>
          <a:p>
            <a:r>
              <a:rPr lang="en-US" sz="3200"/>
              <a:t>Tales From the Real World</a:t>
            </a:r>
          </a:p>
        </p:txBody>
      </p:sp>
      <p:sp>
        <p:nvSpPr>
          <p:cNvPr id="19463" name="AutoShape 7"/>
          <p:cNvSpPr>
            <a:spLocks noChangeArrowheads="1"/>
          </p:cNvSpPr>
          <p:nvPr/>
        </p:nvSpPr>
        <p:spPr bwMode="auto">
          <a:xfrm>
            <a:off x="685800" y="1338263"/>
            <a:ext cx="7848600" cy="4986337"/>
          </a:xfrm>
          <a:prstGeom prst="roundRect">
            <a:avLst>
              <a:gd name="adj" fmla="val 11458"/>
            </a:avLst>
          </a:prstGeom>
          <a:solidFill>
            <a:srgbClr val="FFF9EF"/>
          </a:solidFill>
          <a:ln w="38100">
            <a:solidFill>
              <a:srgbClr val="FFB610"/>
            </a:solidFill>
            <a:round/>
            <a:headEnd/>
            <a:tailEnd/>
          </a:ln>
          <a:effectLst>
            <a:outerShdw dist="71842" dir="2700000" algn="ctr" rotWithShape="0">
              <a:srgbClr val="707070"/>
            </a:outerShdw>
          </a:effectLst>
        </p:spPr>
        <p:txBody>
          <a:bodyPr anchor="ctr"/>
          <a:lstStyle/>
          <a:p>
            <a:pPr algn="l"/>
            <a:endParaRPr lang="en-US">
              <a:latin typeface="Arial" charset="0"/>
            </a:endParaRPr>
          </a:p>
        </p:txBody>
      </p:sp>
      <p:sp>
        <p:nvSpPr>
          <p:cNvPr id="19470" name="Text Box 14"/>
          <p:cNvSpPr txBox="1">
            <a:spLocks noChangeArrowheads="1"/>
          </p:cNvSpPr>
          <p:nvPr/>
        </p:nvSpPr>
        <p:spPr bwMode="auto">
          <a:xfrm>
            <a:off x="1066800" y="1851025"/>
            <a:ext cx="7315200" cy="4473575"/>
          </a:xfrm>
          <a:prstGeom prst="rect">
            <a:avLst/>
          </a:prstGeom>
          <a:noFill/>
          <a:ln w="38100">
            <a:noFill/>
            <a:miter lim="800000"/>
            <a:headEnd/>
            <a:tailEnd/>
          </a:ln>
          <a:effectLst/>
        </p:spPr>
        <p:txBody>
          <a:bodyPr>
            <a:spAutoFit/>
          </a:bodyPr>
          <a:lstStyle/>
          <a:p>
            <a:pPr algn="l"/>
            <a:r>
              <a:rPr lang="en-US">
                <a:latin typeface="Arial" charset="0"/>
              </a:rPr>
              <a:t>Since IMC is a relatively young field, even some professionals in the real world are not quite sure what it entails. Unfortunately, a lot of people have the mistaken perception that IMC is simply another term for advertising. </a:t>
            </a:r>
          </a:p>
          <a:p>
            <a:pPr algn="l"/>
            <a:endParaRPr lang="en-US">
              <a:latin typeface="Arial" charset="0"/>
            </a:endParaRPr>
          </a:p>
          <a:p>
            <a:pPr algn="l"/>
            <a:r>
              <a:rPr lang="en-US">
                <a:latin typeface="Arial" charset="0"/>
              </a:rPr>
              <a:t>When you complete this course, hopefully you’ll add value in your new job by being able to correctly explain that IMC is much more than advertising and by using this knowledge to make your organization more profitable.</a:t>
            </a:r>
          </a:p>
          <a:p>
            <a:pPr algn="l"/>
            <a:endParaRPr lang="en-US"/>
          </a:p>
        </p:txBody>
      </p:sp>
      <p:pic>
        <p:nvPicPr>
          <p:cNvPr id="19472" name="Picture 16" descr="book"/>
          <p:cNvPicPr>
            <a:picLocks noChangeAspect="1" noChangeArrowheads="1"/>
          </p:cNvPicPr>
          <p:nvPr/>
        </p:nvPicPr>
        <p:blipFill>
          <a:blip r:embed="rId3" cstate="print"/>
          <a:srcRect/>
          <a:stretch>
            <a:fillRect/>
          </a:stretch>
        </p:blipFill>
        <p:spPr bwMode="auto">
          <a:xfrm>
            <a:off x="7843838" y="1100138"/>
            <a:ext cx="963612" cy="990600"/>
          </a:xfrm>
          <a:prstGeom prst="rect">
            <a:avLst/>
          </a:prstGeom>
          <a:noFill/>
        </p:spPr>
      </p:pic>
    </p:spTree>
  </p:cSld>
  <p:clrMapOvr>
    <a:masterClrMapping/>
  </p:clrMapOvr>
  <p:transition>
    <p:zo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Group 1026"/>
          <p:cNvGrpSpPr>
            <a:grpSpLocks/>
          </p:cNvGrpSpPr>
          <p:nvPr/>
        </p:nvGrpSpPr>
        <p:grpSpPr bwMode="auto">
          <a:xfrm>
            <a:off x="304800" y="2590800"/>
            <a:ext cx="3352800" cy="1066800"/>
            <a:chOff x="192" y="1632"/>
            <a:chExt cx="2112" cy="672"/>
          </a:xfrm>
        </p:grpSpPr>
        <p:sp>
          <p:nvSpPr>
            <p:cNvPr id="18435" name="Line 1027"/>
            <p:cNvSpPr>
              <a:spLocks noChangeShapeType="1"/>
            </p:cNvSpPr>
            <p:nvPr/>
          </p:nvSpPr>
          <p:spPr bwMode="auto">
            <a:xfrm flipH="1" flipV="1">
              <a:off x="1776" y="1968"/>
              <a:ext cx="528" cy="211"/>
            </a:xfrm>
            <a:prstGeom prst="line">
              <a:avLst/>
            </a:prstGeom>
            <a:noFill/>
            <a:ln w="28575">
              <a:solidFill>
                <a:schemeClr val="tx1"/>
              </a:solidFill>
              <a:round/>
              <a:headEnd/>
              <a:tailEnd/>
            </a:ln>
            <a:effectLst/>
          </p:spPr>
          <p:txBody>
            <a:bodyPr wrap="none" anchor="ctr"/>
            <a:lstStyle/>
            <a:p>
              <a:endParaRPr lang="en-US"/>
            </a:p>
          </p:txBody>
        </p:sp>
        <p:sp>
          <p:nvSpPr>
            <p:cNvPr id="18436" name="AutoShape 1028"/>
            <p:cNvSpPr>
              <a:spLocks noChangeArrowheads="1"/>
            </p:cNvSpPr>
            <p:nvPr/>
          </p:nvSpPr>
          <p:spPr bwMode="auto">
            <a:xfrm>
              <a:off x="192" y="1632"/>
              <a:ext cx="1584" cy="67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Customer Service</a:t>
              </a:r>
            </a:p>
          </p:txBody>
        </p:sp>
      </p:grpSp>
      <p:grpSp>
        <p:nvGrpSpPr>
          <p:cNvPr id="18437" name="Group 1029"/>
          <p:cNvGrpSpPr>
            <a:grpSpLocks/>
          </p:cNvGrpSpPr>
          <p:nvPr/>
        </p:nvGrpSpPr>
        <p:grpSpPr bwMode="auto">
          <a:xfrm>
            <a:off x="304800" y="3886200"/>
            <a:ext cx="3429000" cy="1066800"/>
            <a:chOff x="192" y="2448"/>
            <a:chExt cx="2160" cy="672"/>
          </a:xfrm>
        </p:grpSpPr>
        <p:sp>
          <p:nvSpPr>
            <p:cNvPr id="18438" name="Line 1030"/>
            <p:cNvSpPr>
              <a:spLocks noChangeShapeType="1"/>
            </p:cNvSpPr>
            <p:nvPr/>
          </p:nvSpPr>
          <p:spPr bwMode="auto">
            <a:xfrm flipH="1">
              <a:off x="1776" y="2592"/>
              <a:ext cx="576" cy="240"/>
            </a:xfrm>
            <a:prstGeom prst="line">
              <a:avLst/>
            </a:prstGeom>
            <a:noFill/>
            <a:ln w="28575">
              <a:solidFill>
                <a:schemeClr val="tx1"/>
              </a:solidFill>
              <a:round/>
              <a:headEnd/>
              <a:tailEnd/>
            </a:ln>
            <a:effectLst/>
          </p:spPr>
          <p:txBody>
            <a:bodyPr wrap="none" anchor="ctr"/>
            <a:lstStyle/>
            <a:p>
              <a:endParaRPr lang="en-US"/>
            </a:p>
          </p:txBody>
        </p:sp>
        <p:sp>
          <p:nvSpPr>
            <p:cNvPr id="18439" name="AutoShape 1031"/>
            <p:cNvSpPr>
              <a:spLocks noChangeArrowheads="1"/>
            </p:cNvSpPr>
            <p:nvPr/>
          </p:nvSpPr>
          <p:spPr bwMode="auto">
            <a:xfrm>
              <a:off x="192" y="2448"/>
              <a:ext cx="1584" cy="67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Events &amp; Sponsorships</a:t>
              </a:r>
            </a:p>
          </p:txBody>
        </p:sp>
      </p:grpSp>
      <p:grpSp>
        <p:nvGrpSpPr>
          <p:cNvPr id="18440" name="Group 1032"/>
          <p:cNvGrpSpPr>
            <a:grpSpLocks/>
          </p:cNvGrpSpPr>
          <p:nvPr/>
        </p:nvGrpSpPr>
        <p:grpSpPr bwMode="auto">
          <a:xfrm>
            <a:off x="5480050" y="2590800"/>
            <a:ext cx="3206750" cy="1066800"/>
            <a:chOff x="3452" y="1632"/>
            <a:chExt cx="2020" cy="672"/>
          </a:xfrm>
        </p:grpSpPr>
        <p:sp>
          <p:nvSpPr>
            <p:cNvPr id="18441" name="Line 1033"/>
            <p:cNvSpPr>
              <a:spLocks noChangeShapeType="1"/>
            </p:cNvSpPr>
            <p:nvPr/>
          </p:nvSpPr>
          <p:spPr bwMode="auto">
            <a:xfrm flipV="1">
              <a:off x="3452" y="1968"/>
              <a:ext cx="484" cy="211"/>
            </a:xfrm>
            <a:prstGeom prst="line">
              <a:avLst/>
            </a:prstGeom>
            <a:noFill/>
            <a:ln w="28575">
              <a:solidFill>
                <a:schemeClr val="tx1"/>
              </a:solidFill>
              <a:round/>
              <a:headEnd/>
              <a:tailEnd/>
            </a:ln>
            <a:effectLst/>
          </p:spPr>
          <p:txBody>
            <a:bodyPr wrap="none" anchor="ctr"/>
            <a:lstStyle/>
            <a:p>
              <a:endParaRPr lang="en-US"/>
            </a:p>
          </p:txBody>
        </p:sp>
        <p:sp>
          <p:nvSpPr>
            <p:cNvPr id="18442" name="AutoShape 1034"/>
            <p:cNvSpPr>
              <a:spLocks noChangeArrowheads="1"/>
            </p:cNvSpPr>
            <p:nvPr/>
          </p:nvSpPr>
          <p:spPr bwMode="auto">
            <a:xfrm>
              <a:off x="3888" y="1632"/>
              <a:ext cx="1584" cy="67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Publicity (Public Relations)</a:t>
              </a:r>
            </a:p>
          </p:txBody>
        </p:sp>
      </p:grpSp>
      <p:grpSp>
        <p:nvGrpSpPr>
          <p:cNvPr id="18443" name="Group 1035"/>
          <p:cNvGrpSpPr>
            <a:grpSpLocks/>
          </p:cNvGrpSpPr>
          <p:nvPr/>
        </p:nvGrpSpPr>
        <p:grpSpPr bwMode="auto">
          <a:xfrm>
            <a:off x="5410200" y="3886200"/>
            <a:ext cx="3276600" cy="1066800"/>
            <a:chOff x="3408" y="2448"/>
            <a:chExt cx="2064" cy="672"/>
          </a:xfrm>
        </p:grpSpPr>
        <p:sp>
          <p:nvSpPr>
            <p:cNvPr id="18444" name="Line 1036"/>
            <p:cNvSpPr>
              <a:spLocks noChangeShapeType="1"/>
            </p:cNvSpPr>
            <p:nvPr/>
          </p:nvSpPr>
          <p:spPr bwMode="auto">
            <a:xfrm>
              <a:off x="3408" y="2592"/>
              <a:ext cx="528" cy="240"/>
            </a:xfrm>
            <a:prstGeom prst="line">
              <a:avLst/>
            </a:prstGeom>
            <a:noFill/>
            <a:ln w="28575">
              <a:solidFill>
                <a:schemeClr val="tx1"/>
              </a:solidFill>
              <a:round/>
              <a:headEnd/>
              <a:tailEnd/>
            </a:ln>
            <a:effectLst/>
          </p:spPr>
          <p:txBody>
            <a:bodyPr wrap="none" anchor="ctr"/>
            <a:lstStyle/>
            <a:p>
              <a:endParaRPr lang="en-US"/>
            </a:p>
          </p:txBody>
        </p:sp>
        <p:sp>
          <p:nvSpPr>
            <p:cNvPr id="18445" name="AutoShape 1037"/>
            <p:cNvSpPr>
              <a:spLocks noChangeArrowheads="1"/>
            </p:cNvSpPr>
            <p:nvPr/>
          </p:nvSpPr>
          <p:spPr bwMode="auto">
            <a:xfrm>
              <a:off x="3888" y="2448"/>
              <a:ext cx="1584" cy="67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Sales Promotion</a:t>
              </a:r>
            </a:p>
          </p:txBody>
        </p:sp>
      </p:grpSp>
      <p:grpSp>
        <p:nvGrpSpPr>
          <p:cNvPr id="18446" name="Group 1038"/>
          <p:cNvGrpSpPr>
            <a:grpSpLocks/>
          </p:cNvGrpSpPr>
          <p:nvPr/>
        </p:nvGrpSpPr>
        <p:grpSpPr bwMode="auto">
          <a:xfrm>
            <a:off x="1905000" y="1295400"/>
            <a:ext cx="2514600" cy="1828800"/>
            <a:chOff x="1200" y="816"/>
            <a:chExt cx="1584" cy="1152"/>
          </a:xfrm>
        </p:grpSpPr>
        <p:sp>
          <p:nvSpPr>
            <p:cNvPr id="18447" name="Line 1039"/>
            <p:cNvSpPr>
              <a:spLocks noChangeShapeType="1"/>
            </p:cNvSpPr>
            <p:nvPr/>
          </p:nvSpPr>
          <p:spPr bwMode="auto">
            <a:xfrm flipH="1" flipV="1">
              <a:off x="1968" y="1488"/>
              <a:ext cx="480" cy="480"/>
            </a:xfrm>
            <a:prstGeom prst="line">
              <a:avLst/>
            </a:prstGeom>
            <a:noFill/>
            <a:ln w="28575">
              <a:solidFill>
                <a:schemeClr val="tx1"/>
              </a:solidFill>
              <a:round/>
              <a:headEnd/>
              <a:tailEnd/>
            </a:ln>
            <a:effectLst/>
          </p:spPr>
          <p:txBody>
            <a:bodyPr wrap="none" anchor="ctr"/>
            <a:lstStyle/>
            <a:p>
              <a:endParaRPr lang="en-US"/>
            </a:p>
          </p:txBody>
        </p:sp>
        <p:sp>
          <p:nvSpPr>
            <p:cNvPr id="18448" name="AutoShape 1040"/>
            <p:cNvSpPr>
              <a:spLocks noChangeArrowheads="1"/>
            </p:cNvSpPr>
            <p:nvPr/>
          </p:nvSpPr>
          <p:spPr bwMode="auto">
            <a:xfrm>
              <a:off x="1200" y="816"/>
              <a:ext cx="1584" cy="67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Advertising</a:t>
              </a:r>
            </a:p>
          </p:txBody>
        </p:sp>
      </p:grpSp>
      <p:grpSp>
        <p:nvGrpSpPr>
          <p:cNvPr id="18449" name="Group 1041"/>
          <p:cNvGrpSpPr>
            <a:grpSpLocks/>
          </p:cNvGrpSpPr>
          <p:nvPr/>
        </p:nvGrpSpPr>
        <p:grpSpPr bwMode="auto">
          <a:xfrm>
            <a:off x="4724400" y="1295400"/>
            <a:ext cx="2514600" cy="1752600"/>
            <a:chOff x="2976" y="816"/>
            <a:chExt cx="1584" cy="1104"/>
          </a:xfrm>
        </p:grpSpPr>
        <p:sp>
          <p:nvSpPr>
            <p:cNvPr id="18450" name="Line 1042"/>
            <p:cNvSpPr>
              <a:spLocks noChangeShapeType="1"/>
            </p:cNvSpPr>
            <p:nvPr/>
          </p:nvSpPr>
          <p:spPr bwMode="auto">
            <a:xfrm flipV="1">
              <a:off x="3312" y="1488"/>
              <a:ext cx="432" cy="432"/>
            </a:xfrm>
            <a:prstGeom prst="line">
              <a:avLst/>
            </a:prstGeom>
            <a:noFill/>
            <a:ln w="28575">
              <a:solidFill>
                <a:schemeClr val="tx1"/>
              </a:solidFill>
              <a:round/>
              <a:headEnd/>
              <a:tailEnd/>
            </a:ln>
            <a:effectLst/>
          </p:spPr>
          <p:txBody>
            <a:bodyPr wrap="none" anchor="ctr"/>
            <a:lstStyle/>
            <a:p>
              <a:endParaRPr lang="en-US"/>
            </a:p>
          </p:txBody>
        </p:sp>
        <p:sp>
          <p:nvSpPr>
            <p:cNvPr id="18451" name="AutoShape 1043"/>
            <p:cNvSpPr>
              <a:spLocks noChangeArrowheads="1"/>
            </p:cNvSpPr>
            <p:nvPr/>
          </p:nvSpPr>
          <p:spPr bwMode="auto">
            <a:xfrm>
              <a:off x="2976" y="816"/>
              <a:ext cx="1584" cy="67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Direct Marketing</a:t>
              </a:r>
            </a:p>
          </p:txBody>
        </p:sp>
      </p:grpSp>
      <p:grpSp>
        <p:nvGrpSpPr>
          <p:cNvPr id="18452" name="Group 1044"/>
          <p:cNvGrpSpPr>
            <a:grpSpLocks/>
          </p:cNvGrpSpPr>
          <p:nvPr/>
        </p:nvGrpSpPr>
        <p:grpSpPr bwMode="auto">
          <a:xfrm>
            <a:off x="1905000" y="4419600"/>
            <a:ext cx="2514600" cy="1828800"/>
            <a:chOff x="1200" y="2784"/>
            <a:chExt cx="1584" cy="1152"/>
          </a:xfrm>
        </p:grpSpPr>
        <p:sp>
          <p:nvSpPr>
            <p:cNvPr id="18453" name="Line 1045"/>
            <p:cNvSpPr>
              <a:spLocks noChangeShapeType="1"/>
            </p:cNvSpPr>
            <p:nvPr/>
          </p:nvSpPr>
          <p:spPr bwMode="auto">
            <a:xfrm rot="-16200000" flipH="1" flipV="1">
              <a:off x="1968" y="2784"/>
              <a:ext cx="480" cy="480"/>
            </a:xfrm>
            <a:prstGeom prst="line">
              <a:avLst/>
            </a:prstGeom>
            <a:noFill/>
            <a:ln w="28575">
              <a:solidFill>
                <a:schemeClr val="tx1"/>
              </a:solidFill>
              <a:round/>
              <a:headEnd/>
              <a:tailEnd/>
            </a:ln>
            <a:effectLst/>
          </p:spPr>
          <p:txBody>
            <a:bodyPr wrap="none" anchor="ctr"/>
            <a:lstStyle/>
            <a:p>
              <a:endParaRPr lang="en-US"/>
            </a:p>
          </p:txBody>
        </p:sp>
        <p:sp>
          <p:nvSpPr>
            <p:cNvPr id="18454" name="AutoShape 1046"/>
            <p:cNvSpPr>
              <a:spLocks noChangeArrowheads="1"/>
            </p:cNvSpPr>
            <p:nvPr/>
          </p:nvSpPr>
          <p:spPr bwMode="auto">
            <a:xfrm>
              <a:off x="1200" y="3264"/>
              <a:ext cx="1584" cy="67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Packaging</a:t>
              </a:r>
            </a:p>
          </p:txBody>
        </p:sp>
      </p:grpSp>
      <p:grpSp>
        <p:nvGrpSpPr>
          <p:cNvPr id="18455" name="Group 1047"/>
          <p:cNvGrpSpPr>
            <a:grpSpLocks/>
          </p:cNvGrpSpPr>
          <p:nvPr/>
        </p:nvGrpSpPr>
        <p:grpSpPr bwMode="auto">
          <a:xfrm>
            <a:off x="4724400" y="4419600"/>
            <a:ext cx="2514600" cy="1828800"/>
            <a:chOff x="2976" y="2784"/>
            <a:chExt cx="1584" cy="1152"/>
          </a:xfrm>
        </p:grpSpPr>
        <p:sp>
          <p:nvSpPr>
            <p:cNvPr id="18456" name="Line 1048"/>
            <p:cNvSpPr>
              <a:spLocks noChangeShapeType="1"/>
            </p:cNvSpPr>
            <p:nvPr/>
          </p:nvSpPr>
          <p:spPr bwMode="auto">
            <a:xfrm rot="5400000" flipV="1">
              <a:off x="3312" y="2784"/>
              <a:ext cx="528" cy="528"/>
            </a:xfrm>
            <a:prstGeom prst="line">
              <a:avLst/>
            </a:prstGeom>
            <a:noFill/>
            <a:ln w="28575">
              <a:solidFill>
                <a:schemeClr val="tx1"/>
              </a:solidFill>
              <a:round/>
              <a:headEnd/>
              <a:tailEnd/>
            </a:ln>
            <a:effectLst/>
          </p:spPr>
          <p:txBody>
            <a:bodyPr wrap="none" anchor="ctr"/>
            <a:lstStyle/>
            <a:p>
              <a:endParaRPr lang="en-US"/>
            </a:p>
          </p:txBody>
        </p:sp>
        <p:sp>
          <p:nvSpPr>
            <p:cNvPr id="18457" name="AutoShape 1049"/>
            <p:cNvSpPr>
              <a:spLocks noChangeArrowheads="1"/>
            </p:cNvSpPr>
            <p:nvPr/>
          </p:nvSpPr>
          <p:spPr bwMode="auto">
            <a:xfrm>
              <a:off x="2976" y="3264"/>
              <a:ext cx="1584" cy="67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Personal Selling</a:t>
              </a:r>
            </a:p>
          </p:txBody>
        </p:sp>
      </p:grpSp>
      <p:sp>
        <p:nvSpPr>
          <p:cNvPr id="18458" name="AutoShape 1050"/>
          <p:cNvSpPr>
            <a:spLocks noChangeArrowheads="1"/>
          </p:cNvSpPr>
          <p:nvPr/>
        </p:nvSpPr>
        <p:spPr bwMode="auto">
          <a:xfrm>
            <a:off x="304800" y="3886200"/>
            <a:ext cx="2514600" cy="10668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Events &amp; Sponsorships</a:t>
            </a:r>
          </a:p>
        </p:txBody>
      </p:sp>
      <p:sp>
        <p:nvSpPr>
          <p:cNvPr id="18459" name="AutoShape 1051"/>
          <p:cNvSpPr>
            <a:spLocks noChangeArrowheads="1"/>
          </p:cNvSpPr>
          <p:nvPr/>
        </p:nvSpPr>
        <p:spPr bwMode="auto">
          <a:xfrm>
            <a:off x="6172200" y="2590800"/>
            <a:ext cx="2514600" cy="10668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Publicity (Public Relations)</a:t>
            </a:r>
          </a:p>
        </p:txBody>
      </p:sp>
      <p:sp>
        <p:nvSpPr>
          <p:cNvPr id="18460" name="AutoShape 1052"/>
          <p:cNvSpPr>
            <a:spLocks noChangeArrowheads="1"/>
          </p:cNvSpPr>
          <p:nvPr/>
        </p:nvSpPr>
        <p:spPr bwMode="auto">
          <a:xfrm>
            <a:off x="6172200" y="3886200"/>
            <a:ext cx="2514600" cy="10668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Sales Promotion</a:t>
            </a:r>
          </a:p>
        </p:txBody>
      </p:sp>
      <p:sp>
        <p:nvSpPr>
          <p:cNvPr id="18461" name="AutoShape 1053"/>
          <p:cNvSpPr>
            <a:spLocks noChangeArrowheads="1"/>
          </p:cNvSpPr>
          <p:nvPr/>
        </p:nvSpPr>
        <p:spPr bwMode="auto">
          <a:xfrm>
            <a:off x="1905000" y="1295400"/>
            <a:ext cx="2514600" cy="10668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Advertising</a:t>
            </a:r>
          </a:p>
        </p:txBody>
      </p:sp>
      <p:sp>
        <p:nvSpPr>
          <p:cNvPr id="18462" name="AutoShape 1054"/>
          <p:cNvSpPr>
            <a:spLocks noChangeArrowheads="1"/>
          </p:cNvSpPr>
          <p:nvPr/>
        </p:nvSpPr>
        <p:spPr bwMode="auto">
          <a:xfrm>
            <a:off x="4724400" y="1295400"/>
            <a:ext cx="2514600" cy="10668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Direct Marketing</a:t>
            </a:r>
          </a:p>
        </p:txBody>
      </p:sp>
      <p:sp>
        <p:nvSpPr>
          <p:cNvPr id="18463" name="AutoShape 1055"/>
          <p:cNvSpPr>
            <a:spLocks noChangeArrowheads="1"/>
          </p:cNvSpPr>
          <p:nvPr/>
        </p:nvSpPr>
        <p:spPr bwMode="auto">
          <a:xfrm>
            <a:off x="1905000" y="5181600"/>
            <a:ext cx="2514600" cy="10668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Packaging</a:t>
            </a:r>
          </a:p>
        </p:txBody>
      </p:sp>
      <p:sp>
        <p:nvSpPr>
          <p:cNvPr id="18464" name="AutoShape 1056"/>
          <p:cNvSpPr>
            <a:spLocks noChangeArrowheads="1"/>
          </p:cNvSpPr>
          <p:nvPr/>
        </p:nvSpPr>
        <p:spPr bwMode="auto">
          <a:xfrm>
            <a:off x="4724400" y="5181600"/>
            <a:ext cx="2514600" cy="10668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Personal Selling</a:t>
            </a:r>
          </a:p>
        </p:txBody>
      </p:sp>
      <p:sp>
        <p:nvSpPr>
          <p:cNvPr id="18465" name="AutoShape 1057"/>
          <p:cNvSpPr>
            <a:spLocks noChangeArrowheads="1"/>
          </p:cNvSpPr>
          <p:nvPr/>
        </p:nvSpPr>
        <p:spPr bwMode="auto">
          <a:xfrm>
            <a:off x="-254000" y="203200"/>
            <a:ext cx="79502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18466" name="Rectangle 1058"/>
          <p:cNvSpPr>
            <a:spLocks noGrp="1" noChangeArrowheads="1"/>
          </p:cNvSpPr>
          <p:nvPr>
            <p:ph type="title"/>
          </p:nvPr>
        </p:nvSpPr>
        <p:spPr>
          <a:xfrm>
            <a:off x="228600" y="239713"/>
            <a:ext cx="7772400" cy="635000"/>
          </a:xfrm>
        </p:spPr>
        <p:txBody>
          <a:bodyPr/>
          <a:lstStyle/>
          <a:p>
            <a:r>
              <a:rPr lang="en-US" sz="3200"/>
              <a:t>What Are The Functional Areas Of MC?</a:t>
            </a:r>
          </a:p>
        </p:txBody>
      </p:sp>
      <p:sp>
        <p:nvSpPr>
          <p:cNvPr id="18467" name="Oval 1059"/>
          <p:cNvSpPr>
            <a:spLocks noChangeArrowheads="1"/>
          </p:cNvSpPr>
          <p:nvPr/>
        </p:nvSpPr>
        <p:spPr bwMode="auto">
          <a:xfrm>
            <a:off x="3581400" y="2743200"/>
            <a:ext cx="1981200" cy="1981200"/>
          </a:xfrm>
          <a:prstGeom prst="ellipse">
            <a:avLst/>
          </a:prstGeom>
          <a:gradFill rotWithShape="0">
            <a:gsLst>
              <a:gs pos="0">
                <a:srgbClr val="C7D5ED"/>
              </a:gs>
              <a:gs pos="100000">
                <a:srgbClr val="84A2D6"/>
              </a:gs>
            </a:gsLst>
            <a:path path="shape">
              <a:fillToRect l="50000" t="50000" r="50000" b="50000"/>
            </a:path>
          </a:gradFill>
          <a:ln w="38100">
            <a:solidFill>
              <a:srgbClr val="001C52"/>
            </a:solidFill>
            <a:round/>
            <a:headEnd/>
            <a:tailEnd/>
          </a:ln>
          <a:effectLst>
            <a:outerShdw dist="71842" dir="2700000" algn="ctr" rotWithShape="0">
              <a:srgbClr val="707070"/>
            </a:outerShdw>
          </a:effectLst>
        </p:spPr>
        <p:txBody>
          <a:bodyPr wrap="none" lIns="0" rIns="0" anchor="ctr"/>
          <a:lstStyle/>
          <a:p>
            <a:pPr marL="174625" indent="-174625">
              <a:spcBef>
                <a:spcPct val="20000"/>
              </a:spcBef>
            </a:pPr>
            <a:r>
              <a:rPr lang="en-US" sz="2800" b="1">
                <a:latin typeface="Arial" charset="0"/>
              </a:rPr>
              <a:t>Functions</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8449"/>
                                        </p:tgtEl>
                                        <p:attrNameLst>
                                          <p:attrName>style.visibility</p:attrName>
                                        </p:attrNameLst>
                                      </p:cBhvr>
                                      <p:to>
                                        <p:strVal val="visible"/>
                                      </p:to>
                                    </p:set>
                                    <p:animEffect transition="in" filter="wipe(down)">
                                      <p:cBhvr>
                                        <p:cTn id="7" dur="500"/>
                                        <p:tgtEl>
                                          <p:spTgt spid="1844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18462"/>
                                        </p:tgtEl>
                                        <p:attrNameLst>
                                          <p:attrName>style.visibility</p:attrName>
                                        </p:attrNameLst>
                                      </p:cBhvr>
                                      <p:to>
                                        <p:strVal val="visible"/>
                                      </p:to>
                                    </p:se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18440"/>
                                        </p:tgtEl>
                                        <p:attrNameLst>
                                          <p:attrName>style.visibility</p:attrName>
                                        </p:attrNameLst>
                                      </p:cBhvr>
                                      <p:to>
                                        <p:strVal val="visible"/>
                                      </p:to>
                                    </p:set>
                                    <p:animEffect transition="in" filter="wipe(left)">
                                      <p:cBhvr>
                                        <p:cTn id="15" dur="500"/>
                                        <p:tgtEl>
                                          <p:spTgt spid="18440"/>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18459"/>
                                        </p:tgtEl>
                                        <p:attrNameLst>
                                          <p:attrName>style.visibility</p:attrName>
                                        </p:attrNameLst>
                                      </p:cBhvr>
                                      <p:to>
                                        <p:strVal val="visible"/>
                                      </p:to>
                                    </p:se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18443"/>
                                        </p:tgtEl>
                                        <p:attrNameLst>
                                          <p:attrName>style.visibility</p:attrName>
                                        </p:attrNameLst>
                                      </p:cBhvr>
                                      <p:to>
                                        <p:strVal val="visible"/>
                                      </p:to>
                                    </p:set>
                                    <p:animEffect transition="in" filter="wipe(left)">
                                      <p:cBhvr>
                                        <p:cTn id="23" dur="500"/>
                                        <p:tgtEl>
                                          <p:spTgt spid="18443"/>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18460"/>
                                        </p:tgtEl>
                                        <p:attrNameLst>
                                          <p:attrName>style.visibility</p:attrName>
                                        </p:attrNameLst>
                                      </p:cBhvr>
                                      <p:to>
                                        <p:strVal val="visible"/>
                                      </p:to>
                                    </p:set>
                                  </p:childTnLst>
                                </p:cTn>
                              </p:par>
                            </p:childTnLst>
                          </p:cTn>
                        </p:par>
                        <p:par>
                          <p:cTn id="28" fill="hold">
                            <p:stCondLst>
                              <p:cond delay="500"/>
                            </p:stCondLst>
                            <p:childTnLst>
                              <p:par>
                                <p:cTn id="29" presetID="22" presetClass="entr" presetSubtype="1" fill="hold" nodeType="afterEffect">
                                  <p:stCondLst>
                                    <p:cond delay="0"/>
                                  </p:stCondLst>
                                  <p:childTnLst>
                                    <p:set>
                                      <p:cBhvr>
                                        <p:cTn id="30" dur="1" fill="hold">
                                          <p:stCondLst>
                                            <p:cond delay="0"/>
                                          </p:stCondLst>
                                        </p:cTn>
                                        <p:tgtEl>
                                          <p:spTgt spid="18455"/>
                                        </p:tgtEl>
                                        <p:attrNameLst>
                                          <p:attrName>style.visibility</p:attrName>
                                        </p:attrNameLst>
                                      </p:cBhvr>
                                      <p:to>
                                        <p:strVal val="visible"/>
                                      </p:to>
                                    </p:set>
                                    <p:animEffect transition="in" filter="wipe(up)">
                                      <p:cBhvr>
                                        <p:cTn id="31" dur="500"/>
                                        <p:tgtEl>
                                          <p:spTgt spid="18455"/>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499"/>
                                          </p:stCondLst>
                                        </p:cTn>
                                        <p:tgtEl>
                                          <p:spTgt spid="18464"/>
                                        </p:tgtEl>
                                        <p:attrNameLst>
                                          <p:attrName>style.visibility</p:attrName>
                                        </p:attrNameLst>
                                      </p:cBhvr>
                                      <p:to>
                                        <p:strVal val="visible"/>
                                      </p:to>
                                    </p:set>
                                  </p:childTnLst>
                                </p:cTn>
                              </p:par>
                            </p:childTnLst>
                          </p:cTn>
                        </p:par>
                        <p:par>
                          <p:cTn id="36" fill="hold">
                            <p:stCondLst>
                              <p:cond delay="500"/>
                            </p:stCondLst>
                            <p:childTnLst>
                              <p:par>
                                <p:cTn id="37" presetID="22" presetClass="entr" presetSubtype="1" fill="hold" nodeType="afterEffect">
                                  <p:stCondLst>
                                    <p:cond delay="0"/>
                                  </p:stCondLst>
                                  <p:childTnLst>
                                    <p:set>
                                      <p:cBhvr>
                                        <p:cTn id="38" dur="1" fill="hold">
                                          <p:stCondLst>
                                            <p:cond delay="0"/>
                                          </p:stCondLst>
                                        </p:cTn>
                                        <p:tgtEl>
                                          <p:spTgt spid="18452"/>
                                        </p:tgtEl>
                                        <p:attrNameLst>
                                          <p:attrName>style.visibility</p:attrName>
                                        </p:attrNameLst>
                                      </p:cBhvr>
                                      <p:to>
                                        <p:strVal val="visible"/>
                                      </p:to>
                                    </p:set>
                                    <p:animEffect transition="in" filter="wipe(up)">
                                      <p:cBhvr>
                                        <p:cTn id="39" dur="500"/>
                                        <p:tgtEl>
                                          <p:spTgt spid="18452"/>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499"/>
                                          </p:stCondLst>
                                        </p:cTn>
                                        <p:tgtEl>
                                          <p:spTgt spid="18463"/>
                                        </p:tgtEl>
                                        <p:attrNameLst>
                                          <p:attrName>style.visibility</p:attrName>
                                        </p:attrNameLst>
                                      </p:cBhvr>
                                      <p:to>
                                        <p:strVal val="visible"/>
                                      </p:to>
                                    </p:set>
                                  </p:childTnLst>
                                </p:cTn>
                              </p:par>
                            </p:childTnLst>
                          </p:cTn>
                        </p:par>
                        <p:par>
                          <p:cTn id="44" fill="hold">
                            <p:stCondLst>
                              <p:cond delay="500"/>
                            </p:stCondLst>
                            <p:childTnLst>
                              <p:par>
                                <p:cTn id="45" presetID="22" presetClass="entr" presetSubtype="2" fill="hold" nodeType="afterEffect">
                                  <p:stCondLst>
                                    <p:cond delay="0"/>
                                  </p:stCondLst>
                                  <p:childTnLst>
                                    <p:set>
                                      <p:cBhvr>
                                        <p:cTn id="46" dur="1" fill="hold">
                                          <p:stCondLst>
                                            <p:cond delay="0"/>
                                          </p:stCondLst>
                                        </p:cTn>
                                        <p:tgtEl>
                                          <p:spTgt spid="18437"/>
                                        </p:tgtEl>
                                        <p:attrNameLst>
                                          <p:attrName>style.visibility</p:attrName>
                                        </p:attrNameLst>
                                      </p:cBhvr>
                                      <p:to>
                                        <p:strVal val="visible"/>
                                      </p:to>
                                    </p:set>
                                    <p:animEffect transition="in" filter="wipe(right)">
                                      <p:cBhvr>
                                        <p:cTn id="47" dur="500"/>
                                        <p:tgtEl>
                                          <p:spTgt spid="18437"/>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499"/>
                                          </p:stCondLst>
                                        </p:cTn>
                                        <p:tgtEl>
                                          <p:spTgt spid="18458"/>
                                        </p:tgtEl>
                                        <p:attrNameLst>
                                          <p:attrName>style.visibility</p:attrName>
                                        </p:attrNameLst>
                                      </p:cBhvr>
                                      <p:to>
                                        <p:strVal val="visible"/>
                                      </p:to>
                                    </p:set>
                                  </p:childTnLst>
                                </p:cTn>
                              </p:par>
                            </p:childTnLst>
                          </p:cTn>
                        </p:par>
                        <p:par>
                          <p:cTn id="52" fill="hold">
                            <p:stCondLst>
                              <p:cond delay="500"/>
                            </p:stCondLst>
                            <p:childTnLst>
                              <p:par>
                                <p:cTn id="53" presetID="22" presetClass="entr" presetSubtype="2" fill="hold" nodeType="afterEffect">
                                  <p:stCondLst>
                                    <p:cond delay="0"/>
                                  </p:stCondLst>
                                  <p:childTnLst>
                                    <p:set>
                                      <p:cBhvr>
                                        <p:cTn id="54" dur="1" fill="hold">
                                          <p:stCondLst>
                                            <p:cond delay="0"/>
                                          </p:stCondLst>
                                        </p:cTn>
                                        <p:tgtEl>
                                          <p:spTgt spid="18434"/>
                                        </p:tgtEl>
                                        <p:attrNameLst>
                                          <p:attrName>style.visibility</p:attrName>
                                        </p:attrNameLst>
                                      </p:cBhvr>
                                      <p:to>
                                        <p:strVal val="visible"/>
                                      </p:to>
                                    </p:set>
                                    <p:animEffect transition="in" filter="wipe(right)">
                                      <p:cBhvr>
                                        <p:cTn id="55"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58" grpId="0" animBg="1" autoUpdateAnimBg="0"/>
      <p:bldP spid="18459" grpId="0" animBg="1" autoUpdateAnimBg="0"/>
      <p:bldP spid="18460" grpId="0" animBg="1" autoUpdateAnimBg="0"/>
      <p:bldP spid="18462" grpId="0" animBg="1" autoUpdateAnimBg="0"/>
      <p:bldP spid="18463" grpId="0" animBg="1" autoUpdateAnimBg="0"/>
      <p:bldP spid="18464"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51" name="Rectangle 39"/>
          <p:cNvSpPr>
            <a:spLocks noChangeArrowheads="1"/>
          </p:cNvSpPr>
          <p:nvPr/>
        </p:nvSpPr>
        <p:spPr bwMode="auto">
          <a:xfrm>
            <a:off x="0" y="0"/>
            <a:ext cx="9144000" cy="6858000"/>
          </a:xfrm>
          <a:prstGeom prst="rect">
            <a:avLst/>
          </a:prstGeom>
          <a:solidFill>
            <a:srgbClr val="FFEFD2"/>
          </a:solidFill>
          <a:ln w="28575">
            <a:solidFill>
              <a:schemeClr val="tx1"/>
            </a:solidFill>
            <a:miter lim="800000"/>
            <a:headEnd/>
            <a:tailEnd/>
          </a:ln>
          <a:effectLst/>
        </p:spPr>
        <p:txBody>
          <a:bodyPr wrap="none" anchor="ctr"/>
          <a:lstStyle/>
          <a:p>
            <a:endParaRPr lang="en-US"/>
          </a:p>
        </p:txBody>
      </p:sp>
      <p:pic>
        <p:nvPicPr>
          <p:cNvPr id="13353" name="Picture 41" descr="C:\Documents and Settings\John Gayle\My Documents\3Blox\30801 MHHE-Duncan PPT\Work Files\dictionary.gif"/>
          <p:cNvPicPr>
            <a:picLocks noChangeAspect="1" noChangeArrowheads="1"/>
          </p:cNvPicPr>
          <p:nvPr/>
        </p:nvPicPr>
        <p:blipFill>
          <a:blip r:embed="rId2" cstate="print"/>
          <a:srcRect/>
          <a:stretch>
            <a:fillRect/>
          </a:stretch>
        </p:blipFill>
        <p:spPr bwMode="auto">
          <a:xfrm>
            <a:off x="685800" y="1365250"/>
            <a:ext cx="7762875" cy="5340350"/>
          </a:xfrm>
          <a:prstGeom prst="rect">
            <a:avLst/>
          </a:prstGeom>
          <a:noFill/>
        </p:spPr>
      </p:pic>
      <p:sp>
        <p:nvSpPr>
          <p:cNvPr id="13345" name="AutoShape 33"/>
          <p:cNvSpPr>
            <a:spLocks noChangeArrowheads="1"/>
          </p:cNvSpPr>
          <p:nvPr/>
        </p:nvSpPr>
        <p:spPr bwMode="auto">
          <a:xfrm>
            <a:off x="-254000" y="203200"/>
            <a:ext cx="45212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13346" name="Rectangle 34"/>
          <p:cNvSpPr>
            <a:spLocks noGrp="1" noChangeArrowheads="1"/>
          </p:cNvSpPr>
          <p:nvPr>
            <p:ph type="title"/>
          </p:nvPr>
        </p:nvSpPr>
        <p:spPr>
          <a:xfrm>
            <a:off x="228600" y="239713"/>
            <a:ext cx="7772400" cy="635000"/>
          </a:xfrm>
        </p:spPr>
        <p:txBody>
          <a:bodyPr/>
          <a:lstStyle/>
          <a:p>
            <a:r>
              <a:rPr lang="en-US" sz="3200"/>
              <a:t>What Is IMC Media?</a:t>
            </a:r>
          </a:p>
        </p:txBody>
      </p:sp>
      <p:sp>
        <p:nvSpPr>
          <p:cNvPr id="13350" name="Text Box 38"/>
          <p:cNvSpPr txBox="1">
            <a:spLocks noChangeArrowheads="1"/>
          </p:cNvSpPr>
          <p:nvPr/>
        </p:nvSpPr>
        <p:spPr bwMode="auto">
          <a:xfrm>
            <a:off x="1524000" y="2190750"/>
            <a:ext cx="5943600" cy="2838450"/>
          </a:xfrm>
          <a:prstGeom prst="rect">
            <a:avLst/>
          </a:prstGeom>
          <a:noFill/>
          <a:ln w="28575">
            <a:noFill/>
            <a:miter lim="800000"/>
            <a:headEnd/>
            <a:tailEnd/>
          </a:ln>
          <a:effectLst/>
        </p:spPr>
        <p:txBody>
          <a:bodyPr>
            <a:spAutoFit/>
          </a:bodyPr>
          <a:lstStyle/>
          <a:p>
            <a:pPr algn="l">
              <a:spcBef>
                <a:spcPct val="20000"/>
              </a:spcBef>
            </a:pPr>
            <a:r>
              <a:rPr lang="en-US" sz="3600" b="1"/>
              <a:t>IMC Media: </a:t>
            </a:r>
            <a:r>
              <a:rPr lang="en-US" sz="3600" i="1"/>
              <a:t>The means by which the various types of marketing communication messages are sent and received</a:t>
            </a:r>
            <a:endParaRPr lang="en-US" sz="3600"/>
          </a:p>
        </p:txBody>
      </p:sp>
      <p:pic>
        <p:nvPicPr>
          <p:cNvPr id="13358" name="Picture 46" descr="C:\Documents and Settings\John Gayle\My Documents\3Blox\30801 MHHE-Duncan PPT\Work Files\definition.gif"/>
          <p:cNvPicPr>
            <a:picLocks noChangeAspect="1" noChangeArrowheads="1"/>
          </p:cNvPicPr>
          <p:nvPr/>
        </p:nvPicPr>
        <p:blipFill>
          <a:blip r:embed="rId3" cstate="print"/>
          <a:srcRect/>
          <a:stretch>
            <a:fillRect/>
          </a:stretch>
        </p:blipFill>
        <p:spPr bwMode="auto">
          <a:xfrm>
            <a:off x="7346950" y="1143000"/>
            <a:ext cx="1187450" cy="1219200"/>
          </a:xfrm>
          <a:prstGeom prst="rect">
            <a:avLst/>
          </a:prstGeom>
          <a:noFill/>
        </p:spPr>
      </p:pic>
    </p:spTree>
  </p:cSld>
  <p:clrMapOvr>
    <a:masterClrMapping/>
  </p:clrMapOvr>
  <p:transition>
    <p:zo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3" name="Group 5"/>
          <p:cNvGrpSpPr>
            <a:grpSpLocks/>
          </p:cNvGrpSpPr>
          <p:nvPr/>
        </p:nvGrpSpPr>
        <p:grpSpPr bwMode="auto">
          <a:xfrm>
            <a:off x="304800" y="3886200"/>
            <a:ext cx="3429000" cy="1066800"/>
            <a:chOff x="192" y="2448"/>
            <a:chExt cx="2160" cy="672"/>
          </a:xfrm>
        </p:grpSpPr>
        <p:sp>
          <p:nvSpPr>
            <p:cNvPr id="12294" name="Line 6"/>
            <p:cNvSpPr>
              <a:spLocks noChangeShapeType="1"/>
            </p:cNvSpPr>
            <p:nvPr/>
          </p:nvSpPr>
          <p:spPr bwMode="auto">
            <a:xfrm flipH="1">
              <a:off x="1776" y="2592"/>
              <a:ext cx="576" cy="240"/>
            </a:xfrm>
            <a:prstGeom prst="line">
              <a:avLst/>
            </a:prstGeom>
            <a:noFill/>
            <a:ln w="28575">
              <a:solidFill>
                <a:schemeClr val="tx1"/>
              </a:solidFill>
              <a:round/>
              <a:headEnd/>
              <a:tailEnd/>
            </a:ln>
            <a:effectLst/>
          </p:spPr>
          <p:txBody>
            <a:bodyPr wrap="none" anchor="ctr"/>
            <a:lstStyle/>
            <a:p>
              <a:endParaRPr lang="en-US"/>
            </a:p>
          </p:txBody>
        </p:sp>
        <p:sp>
          <p:nvSpPr>
            <p:cNvPr id="12295" name="AutoShape 7"/>
            <p:cNvSpPr>
              <a:spLocks noChangeArrowheads="1"/>
            </p:cNvSpPr>
            <p:nvPr/>
          </p:nvSpPr>
          <p:spPr bwMode="auto">
            <a:xfrm>
              <a:off x="192" y="2448"/>
              <a:ext cx="1584" cy="67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Mail</a:t>
              </a:r>
            </a:p>
          </p:txBody>
        </p:sp>
      </p:grpSp>
      <p:grpSp>
        <p:nvGrpSpPr>
          <p:cNvPr id="12296" name="Group 8"/>
          <p:cNvGrpSpPr>
            <a:grpSpLocks/>
          </p:cNvGrpSpPr>
          <p:nvPr/>
        </p:nvGrpSpPr>
        <p:grpSpPr bwMode="auto">
          <a:xfrm>
            <a:off x="5480050" y="2590800"/>
            <a:ext cx="3206750" cy="1066800"/>
            <a:chOff x="3452" y="1632"/>
            <a:chExt cx="2020" cy="672"/>
          </a:xfrm>
        </p:grpSpPr>
        <p:sp>
          <p:nvSpPr>
            <p:cNvPr id="12297" name="Line 9"/>
            <p:cNvSpPr>
              <a:spLocks noChangeShapeType="1"/>
            </p:cNvSpPr>
            <p:nvPr/>
          </p:nvSpPr>
          <p:spPr bwMode="auto">
            <a:xfrm flipV="1">
              <a:off x="3452" y="1968"/>
              <a:ext cx="484" cy="211"/>
            </a:xfrm>
            <a:prstGeom prst="line">
              <a:avLst/>
            </a:prstGeom>
            <a:noFill/>
            <a:ln w="28575">
              <a:solidFill>
                <a:schemeClr val="tx1"/>
              </a:solidFill>
              <a:round/>
              <a:headEnd/>
              <a:tailEnd/>
            </a:ln>
            <a:effectLst/>
          </p:spPr>
          <p:txBody>
            <a:bodyPr wrap="none" anchor="ctr"/>
            <a:lstStyle/>
            <a:p>
              <a:endParaRPr lang="en-US"/>
            </a:p>
          </p:txBody>
        </p:sp>
        <p:sp>
          <p:nvSpPr>
            <p:cNvPr id="12298" name="AutoShape 10"/>
            <p:cNvSpPr>
              <a:spLocks noChangeArrowheads="1"/>
            </p:cNvSpPr>
            <p:nvPr/>
          </p:nvSpPr>
          <p:spPr bwMode="auto">
            <a:xfrm>
              <a:off x="3888" y="1632"/>
              <a:ext cx="1584" cy="67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Newspapers</a:t>
              </a:r>
            </a:p>
          </p:txBody>
        </p:sp>
      </p:grpSp>
      <p:grpSp>
        <p:nvGrpSpPr>
          <p:cNvPr id="12299" name="Group 11"/>
          <p:cNvGrpSpPr>
            <a:grpSpLocks/>
          </p:cNvGrpSpPr>
          <p:nvPr/>
        </p:nvGrpSpPr>
        <p:grpSpPr bwMode="auto">
          <a:xfrm>
            <a:off x="5410200" y="3886200"/>
            <a:ext cx="3276600" cy="1066800"/>
            <a:chOff x="3408" y="2448"/>
            <a:chExt cx="2064" cy="672"/>
          </a:xfrm>
        </p:grpSpPr>
        <p:sp>
          <p:nvSpPr>
            <p:cNvPr id="12300" name="Line 12"/>
            <p:cNvSpPr>
              <a:spLocks noChangeShapeType="1"/>
            </p:cNvSpPr>
            <p:nvPr/>
          </p:nvSpPr>
          <p:spPr bwMode="auto">
            <a:xfrm>
              <a:off x="3408" y="2592"/>
              <a:ext cx="528" cy="240"/>
            </a:xfrm>
            <a:prstGeom prst="line">
              <a:avLst/>
            </a:prstGeom>
            <a:noFill/>
            <a:ln w="28575">
              <a:solidFill>
                <a:schemeClr val="tx1"/>
              </a:solidFill>
              <a:round/>
              <a:headEnd/>
              <a:tailEnd/>
            </a:ln>
            <a:effectLst/>
          </p:spPr>
          <p:txBody>
            <a:bodyPr wrap="none" anchor="ctr"/>
            <a:lstStyle/>
            <a:p>
              <a:endParaRPr lang="en-US"/>
            </a:p>
          </p:txBody>
        </p:sp>
        <p:sp>
          <p:nvSpPr>
            <p:cNvPr id="12301" name="AutoShape 13"/>
            <p:cNvSpPr>
              <a:spLocks noChangeArrowheads="1"/>
            </p:cNvSpPr>
            <p:nvPr/>
          </p:nvSpPr>
          <p:spPr bwMode="auto">
            <a:xfrm>
              <a:off x="3888" y="2448"/>
              <a:ext cx="1584" cy="67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Magazines</a:t>
              </a:r>
            </a:p>
          </p:txBody>
        </p:sp>
      </p:grpSp>
      <p:grpSp>
        <p:nvGrpSpPr>
          <p:cNvPr id="12302" name="Group 14"/>
          <p:cNvGrpSpPr>
            <a:grpSpLocks/>
          </p:cNvGrpSpPr>
          <p:nvPr/>
        </p:nvGrpSpPr>
        <p:grpSpPr bwMode="auto">
          <a:xfrm>
            <a:off x="1905000" y="1295400"/>
            <a:ext cx="2514600" cy="1828800"/>
            <a:chOff x="1200" y="816"/>
            <a:chExt cx="1584" cy="1152"/>
          </a:xfrm>
        </p:grpSpPr>
        <p:sp>
          <p:nvSpPr>
            <p:cNvPr id="12303" name="Line 15"/>
            <p:cNvSpPr>
              <a:spLocks noChangeShapeType="1"/>
            </p:cNvSpPr>
            <p:nvPr/>
          </p:nvSpPr>
          <p:spPr bwMode="auto">
            <a:xfrm flipH="1" flipV="1">
              <a:off x="1968" y="1488"/>
              <a:ext cx="480" cy="480"/>
            </a:xfrm>
            <a:prstGeom prst="line">
              <a:avLst/>
            </a:prstGeom>
            <a:noFill/>
            <a:ln w="28575">
              <a:solidFill>
                <a:schemeClr val="tx1"/>
              </a:solidFill>
              <a:round/>
              <a:headEnd/>
              <a:tailEnd/>
            </a:ln>
            <a:effectLst/>
          </p:spPr>
          <p:txBody>
            <a:bodyPr wrap="none" anchor="ctr"/>
            <a:lstStyle/>
            <a:p>
              <a:endParaRPr lang="en-US"/>
            </a:p>
          </p:txBody>
        </p:sp>
        <p:sp>
          <p:nvSpPr>
            <p:cNvPr id="12304" name="AutoShape 16"/>
            <p:cNvSpPr>
              <a:spLocks noChangeArrowheads="1"/>
            </p:cNvSpPr>
            <p:nvPr/>
          </p:nvSpPr>
          <p:spPr bwMode="auto">
            <a:xfrm>
              <a:off x="1200" y="816"/>
              <a:ext cx="1584" cy="67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Television</a:t>
              </a:r>
            </a:p>
          </p:txBody>
        </p:sp>
      </p:grpSp>
      <p:grpSp>
        <p:nvGrpSpPr>
          <p:cNvPr id="12305" name="Group 17"/>
          <p:cNvGrpSpPr>
            <a:grpSpLocks/>
          </p:cNvGrpSpPr>
          <p:nvPr/>
        </p:nvGrpSpPr>
        <p:grpSpPr bwMode="auto">
          <a:xfrm>
            <a:off x="4724400" y="1295400"/>
            <a:ext cx="2514600" cy="1752600"/>
            <a:chOff x="2976" y="816"/>
            <a:chExt cx="1584" cy="1104"/>
          </a:xfrm>
        </p:grpSpPr>
        <p:sp>
          <p:nvSpPr>
            <p:cNvPr id="12306" name="Line 18"/>
            <p:cNvSpPr>
              <a:spLocks noChangeShapeType="1"/>
            </p:cNvSpPr>
            <p:nvPr/>
          </p:nvSpPr>
          <p:spPr bwMode="auto">
            <a:xfrm flipV="1">
              <a:off x="3312" y="1488"/>
              <a:ext cx="432" cy="432"/>
            </a:xfrm>
            <a:prstGeom prst="line">
              <a:avLst/>
            </a:prstGeom>
            <a:noFill/>
            <a:ln w="28575">
              <a:solidFill>
                <a:schemeClr val="tx1"/>
              </a:solidFill>
              <a:round/>
              <a:headEnd/>
              <a:tailEnd/>
            </a:ln>
            <a:effectLst/>
          </p:spPr>
          <p:txBody>
            <a:bodyPr wrap="none" anchor="ctr"/>
            <a:lstStyle/>
            <a:p>
              <a:endParaRPr lang="en-US"/>
            </a:p>
          </p:txBody>
        </p:sp>
        <p:sp>
          <p:nvSpPr>
            <p:cNvPr id="12307" name="AutoShape 19"/>
            <p:cNvSpPr>
              <a:spLocks noChangeArrowheads="1"/>
            </p:cNvSpPr>
            <p:nvPr/>
          </p:nvSpPr>
          <p:spPr bwMode="auto">
            <a:xfrm>
              <a:off x="2976" y="816"/>
              <a:ext cx="1584" cy="67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Radio</a:t>
              </a:r>
            </a:p>
          </p:txBody>
        </p:sp>
      </p:grpSp>
      <p:grpSp>
        <p:nvGrpSpPr>
          <p:cNvPr id="12308" name="Group 20"/>
          <p:cNvGrpSpPr>
            <a:grpSpLocks/>
          </p:cNvGrpSpPr>
          <p:nvPr/>
        </p:nvGrpSpPr>
        <p:grpSpPr bwMode="auto">
          <a:xfrm>
            <a:off x="1905000" y="4419600"/>
            <a:ext cx="2514600" cy="1828800"/>
            <a:chOff x="1200" y="2784"/>
            <a:chExt cx="1584" cy="1152"/>
          </a:xfrm>
        </p:grpSpPr>
        <p:sp>
          <p:nvSpPr>
            <p:cNvPr id="12309" name="Line 21"/>
            <p:cNvSpPr>
              <a:spLocks noChangeShapeType="1"/>
            </p:cNvSpPr>
            <p:nvPr/>
          </p:nvSpPr>
          <p:spPr bwMode="auto">
            <a:xfrm rot="-16200000" flipH="1" flipV="1">
              <a:off x="1968" y="2784"/>
              <a:ext cx="480" cy="480"/>
            </a:xfrm>
            <a:prstGeom prst="line">
              <a:avLst/>
            </a:prstGeom>
            <a:noFill/>
            <a:ln w="28575">
              <a:solidFill>
                <a:schemeClr val="tx1"/>
              </a:solidFill>
              <a:round/>
              <a:headEnd/>
              <a:tailEnd/>
            </a:ln>
            <a:effectLst/>
          </p:spPr>
          <p:txBody>
            <a:bodyPr wrap="none" anchor="ctr"/>
            <a:lstStyle/>
            <a:p>
              <a:endParaRPr lang="en-US"/>
            </a:p>
          </p:txBody>
        </p:sp>
        <p:sp>
          <p:nvSpPr>
            <p:cNvPr id="12310" name="AutoShape 22"/>
            <p:cNvSpPr>
              <a:spLocks noChangeArrowheads="1"/>
            </p:cNvSpPr>
            <p:nvPr/>
          </p:nvSpPr>
          <p:spPr bwMode="auto">
            <a:xfrm>
              <a:off x="1200" y="3264"/>
              <a:ext cx="1584" cy="67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Internet</a:t>
              </a:r>
            </a:p>
          </p:txBody>
        </p:sp>
      </p:grpSp>
      <p:grpSp>
        <p:nvGrpSpPr>
          <p:cNvPr id="12311" name="Group 23"/>
          <p:cNvGrpSpPr>
            <a:grpSpLocks/>
          </p:cNvGrpSpPr>
          <p:nvPr/>
        </p:nvGrpSpPr>
        <p:grpSpPr bwMode="auto">
          <a:xfrm>
            <a:off x="4724400" y="4419600"/>
            <a:ext cx="2514600" cy="1828800"/>
            <a:chOff x="2976" y="2784"/>
            <a:chExt cx="1584" cy="1152"/>
          </a:xfrm>
        </p:grpSpPr>
        <p:sp>
          <p:nvSpPr>
            <p:cNvPr id="12312" name="Line 24"/>
            <p:cNvSpPr>
              <a:spLocks noChangeShapeType="1"/>
            </p:cNvSpPr>
            <p:nvPr/>
          </p:nvSpPr>
          <p:spPr bwMode="auto">
            <a:xfrm rot="5400000" flipV="1">
              <a:off x="3312" y="2784"/>
              <a:ext cx="528" cy="528"/>
            </a:xfrm>
            <a:prstGeom prst="line">
              <a:avLst/>
            </a:prstGeom>
            <a:noFill/>
            <a:ln w="28575">
              <a:solidFill>
                <a:schemeClr val="tx1"/>
              </a:solidFill>
              <a:round/>
              <a:headEnd/>
              <a:tailEnd/>
            </a:ln>
            <a:effectLst/>
          </p:spPr>
          <p:txBody>
            <a:bodyPr wrap="none" anchor="ctr"/>
            <a:lstStyle/>
            <a:p>
              <a:endParaRPr lang="en-US"/>
            </a:p>
          </p:txBody>
        </p:sp>
        <p:sp>
          <p:nvSpPr>
            <p:cNvPr id="12313" name="AutoShape 25"/>
            <p:cNvSpPr>
              <a:spLocks noChangeArrowheads="1"/>
            </p:cNvSpPr>
            <p:nvPr/>
          </p:nvSpPr>
          <p:spPr bwMode="auto">
            <a:xfrm>
              <a:off x="2976" y="3264"/>
              <a:ext cx="1584" cy="67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Outdoor</a:t>
              </a:r>
            </a:p>
          </p:txBody>
        </p:sp>
      </p:grpSp>
      <p:sp>
        <p:nvSpPr>
          <p:cNvPr id="12314" name="AutoShape 26"/>
          <p:cNvSpPr>
            <a:spLocks noChangeArrowheads="1"/>
          </p:cNvSpPr>
          <p:nvPr/>
        </p:nvSpPr>
        <p:spPr bwMode="auto">
          <a:xfrm>
            <a:off x="304800" y="3886200"/>
            <a:ext cx="2514600" cy="10668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Mail</a:t>
            </a:r>
          </a:p>
        </p:txBody>
      </p:sp>
      <p:sp>
        <p:nvSpPr>
          <p:cNvPr id="12319" name="AutoShape 31"/>
          <p:cNvSpPr>
            <a:spLocks noChangeArrowheads="1"/>
          </p:cNvSpPr>
          <p:nvPr/>
        </p:nvSpPr>
        <p:spPr bwMode="auto">
          <a:xfrm>
            <a:off x="1905000" y="5181600"/>
            <a:ext cx="2514600" cy="10668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Internet</a:t>
            </a:r>
          </a:p>
        </p:txBody>
      </p:sp>
      <p:sp>
        <p:nvSpPr>
          <p:cNvPr id="12320" name="AutoShape 32"/>
          <p:cNvSpPr>
            <a:spLocks noChangeArrowheads="1"/>
          </p:cNvSpPr>
          <p:nvPr/>
        </p:nvSpPr>
        <p:spPr bwMode="auto">
          <a:xfrm>
            <a:off x="4724400" y="5181600"/>
            <a:ext cx="2514600" cy="10668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Outdoor</a:t>
            </a:r>
          </a:p>
        </p:txBody>
      </p:sp>
      <p:sp>
        <p:nvSpPr>
          <p:cNvPr id="12316" name="AutoShape 28"/>
          <p:cNvSpPr>
            <a:spLocks noChangeArrowheads="1"/>
          </p:cNvSpPr>
          <p:nvPr/>
        </p:nvSpPr>
        <p:spPr bwMode="auto">
          <a:xfrm>
            <a:off x="6172200" y="3886200"/>
            <a:ext cx="2514600" cy="10668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Magazines</a:t>
            </a:r>
          </a:p>
        </p:txBody>
      </p:sp>
      <p:sp>
        <p:nvSpPr>
          <p:cNvPr id="12315" name="AutoShape 27"/>
          <p:cNvSpPr>
            <a:spLocks noChangeArrowheads="1"/>
          </p:cNvSpPr>
          <p:nvPr/>
        </p:nvSpPr>
        <p:spPr bwMode="auto">
          <a:xfrm>
            <a:off x="6172200" y="2590800"/>
            <a:ext cx="2514600" cy="10668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Newspapers</a:t>
            </a:r>
          </a:p>
        </p:txBody>
      </p:sp>
      <p:sp>
        <p:nvSpPr>
          <p:cNvPr id="12318" name="AutoShape 30"/>
          <p:cNvSpPr>
            <a:spLocks noChangeArrowheads="1"/>
          </p:cNvSpPr>
          <p:nvPr/>
        </p:nvSpPr>
        <p:spPr bwMode="auto">
          <a:xfrm>
            <a:off x="4724400" y="1295400"/>
            <a:ext cx="2514600" cy="10668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Radio</a:t>
            </a:r>
          </a:p>
        </p:txBody>
      </p:sp>
      <p:sp>
        <p:nvSpPr>
          <p:cNvPr id="12317" name="AutoShape 29"/>
          <p:cNvSpPr>
            <a:spLocks noChangeArrowheads="1"/>
          </p:cNvSpPr>
          <p:nvPr/>
        </p:nvSpPr>
        <p:spPr bwMode="auto">
          <a:xfrm>
            <a:off x="1905000" y="1295400"/>
            <a:ext cx="2514600" cy="10668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Television</a:t>
            </a:r>
          </a:p>
        </p:txBody>
      </p:sp>
      <p:grpSp>
        <p:nvGrpSpPr>
          <p:cNvPr id="12290" name="Group 2"/>
          <p:cNvGrpSpPr>
            <a:grpSpLocks/>
          </p:cNvGrpSpPr>
          <p:nvPr/>
        </p:nvGrpSpPr>
        <p:grpSpPr bwMode="auto">
          <a:xfrm>
            <a:off x="304800" y="2590800"/>
            <a:ext cx="3352800" cy="1066800"/>
            <a:chOff x="192" y="1632"/>
            <a:chExt cx="2112" cy="672"/>
          </a:xfrm>
        </p:grpSpPr>
        <p:sp>
          <p:nvSpPr>
            <p:cNvPr id="12291" name="Line 3"/>
            <p:cNvSpPr>
              <a:spLocks noChangeShapeType="1"/>
            </p:cNvSpPr>
            <p:nvPr/>
          </p:nvSpPr>
          <p:spPr bwMode="auto">
            <a:xfrm flipH="1" flipV="1">
              <a:off x="1776" y="1968"/>
              <a:ext cx="528" cy="211"/>
            </a:xfrm>
            <a:prstGeom prst="line">
              <a:avLst/>
            </a:prstGeom>
            <a:noFill/>
            <a:ln w="28575">
              <a:solidFill>
                <a:schemeClr val="tx1"/>
              </a:solidFill>
              <a:round/>
              <a:headEnd/>
              <a:tailEnd/>
            </a:ln>
            <a:effectLst/>
          </p:spPr>
          <p:txBody>
            <a:bodyPr wrap="none" anchor="ctr"/>
            <a:lstStyle/>
            <a:p>
              <a:endParaRPr lang="en-US"/>
            </a:p>
          </p:txBody>
        </p:sp>
        <p:sp>
          <p:nvSpPr>
            <p:cNvPr id="12292" name="AutoShape 4"/>
            <p:cNvSpPr>
              <a:spLocks noChangeArrowheads="1"/>
            </p:cNvSpPr>
            <p:nvPr/>
          </p:nvSpPr>
          <p:spPr bwMode="auto">
            <a:xfrm>
              <a:off x="192" y="1632"/>
              <a:ext cx="1584" cy="67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Telephone</a:t>
              </a:r>
            </a:p>
          </p:txBody>
        </p:sp>
      </p:grpSp>
      <p:sp>
        <p:nvSpPr>
          <p:cNvPr id="12321" name="AutoShape 33"/>
          <p:cNvSpPr>
            <a:spLocks noChangeArrowheads="1"/>
          </p:cNvSpPr>
          <p:nvPr/>
        </p:nvSpPr>
        <p:spPr bwMode="auto">
          <a:xfrm>
            <a:off x="-254000" y="203200"/>
            <a:ext cx="40640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12322" name="Rectangle 34"/>
          <p:cNvSpPr>
            <a:spLocks noGrp="1" noChangeArrowheads="1"/>
          </p:cNvSpPr>
          <p:nvPr>
            <p:ph type="title"/>
          </p:nvPr>
        </p:nvSpPr>
        <p:spPr>
          <a:xfrm>
            <a:off x="228600" y="239713"/>
            <a:ext cx="7772400" cy="635000"/>
          </a:xfrm>
        </p:spPr>
        <p:txBody>
          <a:bodyPr/>
          <a:lstStyle/>
          <a:p>
            <a:r>
              <a:rPr lang="en-US" sz="3200"/>
              <a:t>The Media of IMC</a:t>
            </a:r>
          </a:p>
        </p:txBody>
      </p:sp>
      <p:sp>
        <p:nvSpPr>
          <p:cNvPr id="12323" name="Oval 35"/>
          <p:cNvSpPr>
            <a:spLocks noChangeArrowheads="1"/>
          </p:cNvSpPr>
          <p:nvPr/>
        </p:nvSpPr>
        <p:spPr bwMode="auto">
          <a:xfrm>
            <a:off x="3581400" y="2743200"/>
            <a:ext cx="1981200" cy="1981200"/>
          </a:xfrm>
          <a:prstGeom prst="ellipse">
            <a:avLst/>
          </a:prstGeom>
          <a:gradFill rotWithShape="0">
            <a:gsLst>
              <a:gs pos="0">
                <a:srgbClr val="C7D5ED"/>
              </a:gs>
              <a:gs pos="100000">
                <a:srgbClr val="84A2D6"/>
              </a:gs>
            </a:gsLst>
            <a:path path="shape">
              <a:fillToRect l="50000" t="50000" r="50000" b="50000"/>
            </a:path>
          </a:gradFill>
          <a:ln w="38100">
            <a:solidFill>
              <a:srgbClr val="001C52"/>
            </a:solidFill>
            <a:round/>
            <a:headEnd/>
            <a:tailEnd/>
          </a:ln>
          <a:effectLst>
            <a:outerShdw dist="71842" dir="2700000" algn="ctr" rotWithShape="0">
              <a:srgbClr val="707070"/>
            </a:outerShdw>
          </a:effectLst>
        </p:spPr>
        <p:txBody>
          <a:bodyPr wrap="none" lIns="0" rIns="0" anchor="ctr"/>
          <a:lstStyle/>
          <a:p>
            <a:pPr marL="174625" indent="-174625"/>
            <a:r>
              <a:rPr lang="en-US" sz="2800" b="1">
                <a:latin typeface="Arial" charset="0"/>
              </a:rPr>
              <a:t>Media</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302"/>
                                        </p:tgtEl>
                                        <p:attrNameLst>
                                          <p:attrName>style.visibility</p:attrName>
                                        </p:attrNameLst>
                                      </p:cBhvr>
                                      <p:to>
                                        <p:strVal val="visible"/>
                                      </p:to>
                                    </p:set>
                                    <p:animEffect transition="in" filter="wipe(down)">
                                      <p:cBhvr>
                                        <p:cTn id="7" dur="500"/>
                                        <p:tgtEl>
                                          <p:spTgt spid="1230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12317"/>
                                        </p:tgtEl>
                                        <p:attrNameLst>
                                          <p:attrName>style.visibility</p:attrName>
                                        </p:attrNameLst>
                                      </p:cBhvr>
                                      <p:to>
                                        <p:strVal val="visible"/>
                                      </p:to>
                                    </p:set>
                                  </p:childTnLst>
                                </p:cTn>
                              </p:par>
                            </p:childTnLst>
                          </p:cTn>
                        </p:par>
                        <p:par>
                          <p:cTn id="12" fill="hold">
                            <p:stCondLst>
                              <p:cond delay="500"/>
                            </p:stCondLst>
                            <p:childTnLst>
                              <p:par>
                                <p:cTn id="13" presetID="22" presetClass="entr" presetSubtype="4" fill="hold" nodeType="afterEffect">
                                  <p:stCondLst>
                                    <p:cond delay="0"/>
                                  </p:stCondLst>
                                  <p:childTnLst>
                                    <p:set>
                                      <p:cBhvr>
                                        <p:cTn id="14" dur="1" fill="hold">
                                          <p:stCondLst>
                                            <p:cond delay="0"/>
                                          </p:stCondLst>
                                        </p:cTn>
                                        <p:tgtEl>
                                          <p:spTgt spid="12305"/>
                                        </p:tgtEl>
                                        <p:attrNameLst>
                                          <p:attrName>style.visibility</p:attrName>
                                        </p:attrNameLst>
                                      </p:cBhvr>
                                      <p:to>
                                        <p:strVal val="visible"/>
                                      </p:to>
                                    </p:set>
                                    <p:animEffect transition="in" filter="wipe(down)">
                                      <p:cBhvr>
                                        <p:cTn id="15" dur="500"/>
                                        <p:tgtEl>
                                          <p:spTgt spid="12305"/>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12318"/>
                                        </p:tgtEl>
                                        <p:attrNameLst>
                                          <p:attrName>style.visibility</p:attrName>
                                        </p:attrNameLst>
                                      </p:cBhvr>
                                      <p:to>
                                        <p:strVal val="visible"/>
                                      </p:to>
                                    </p:se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12296"/>
                                        </p:tgtEl>
                                        <p:attrNameLst>
                                          <p:attrName>style.visibility</p:attrName>
                                        </p:attrNameLst>
                                      </p:cBhvr>
                                      <p:to>
                                        <p:strVal val="visible"/>
                                      </p:to>
                                    </p:set>
                                    <p:animEffect transition="in" filter="wipe(left)">
                                      <p:cBhvr>
                                        <p:cTn id="23" dur="500"/>
                                        <p:tgtEl>
                                          <p:spTgt spid="12296"/>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12315"/>
                                        </p:tgtEl>
                                        <p:attrNameLst>
                                          <p:attrName>style.visibility</p:attrName>
                                        </p:attrNameLst>
                                      </p:cBhvr>
                                      <p:to>
                                        <p:strVal val="visible"/>
                                      </p:to>
                                    </p:set>
                                  </p:childTnLst>
                                </p:cTn>
                              </p:par>
                            </p:childTnLst>
                          </p:cTn>
                        </p:par>
                        <p:par>
                          <p:cTn id="28" fill="hold">
                            <p:stCondLst>
                              <p:cond delay="500"/>
                            </p:stCondLst>
                            <p:childTnLst>
                              <p:par>
                                <p:cTn id="29" presetID="22" presetClass="entr" presetSubtype="8" fill="hold" nodeType="afterEffect">
                                  <p:stCondLst>
                                    <p:cond delay="0"/>
                                  </p:stCondLst>
                                  <p:childTnLst>
                                    <p:set>
                                      <p:cBhvr>
                                        <p:cTn id="30" dur="1" fill="hold">
                                          <p:stCondLst>
                                            <p:cond delay="0"/>
                                          </p:stCondLst>
                                        </p:cTn>
                                        <p:tgtEl>
                                          <p:spTgt spid="12299"/>
                                        </p:tgtEl>
                                        <p:attrNameLst>
                                          <p:attrName>style.visibility</p:attrName>
                                        </p:attrNameLst>
                                      </p:cBhvr>
                                      <p:to>
                                        <p:strVal val="visible"/>
                                      </p:to>
                                    </p:set>
                                    <p:animEffect transition="in" filter="wipe(left)">
                                      <p:cBhvr>
                                        <p:cTn id="31" dur="500"/>
                                        <p:tgtEl>
                                          <p:spTgt spid="12299"/>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499"/>
                                          </p:stCondLst>
                                        </p:cTn>
                                        <p:tgtEl>
                                          <p:spTgt spid="12316"/>
                                        </p:tgtEl>
                                        <p:attrNameLst>
                                          <p:attrName>style.visibility</p:attrName>
                                        </p:attrNameLst>
                                      </p:cBhvr>
                                      <p:to>
                                        <p:strVal val="visible"/>
                                      </p:to>
                                    </p:set>
                                  </p:childTnLst>
                                </p:cTn>
                              </p:par>
                            </p:childTnLst>
                          </p:cTn>
                        </p:par>
                        <p:par>
                          <p:cTn id="36" fill="hold">
                            <p:stCondLst>
                              <p:cond delay="500"/>
                            </p:stCondLst>
                            <p:childTnLst>
                              <p:par>
                                <p:cTn id="37" presetID="22" presetClass="entr" presetSubtype="1" fill="hold" nodeType="afterEffect">
                                  <p:stCondLst>
                                    <p:cond delay="0"/>
                                  </p:stCondLst>
                                  <p:childTnLst>
                                    <p:set>
                                      <p:cBhvr>
                                        <p:cTn id="38" dur="1" fill="hold">
                                          <p:stCondLst>
                                            <p:cond delay="0"/>
                                          </p:stCondLst>
                                        </p:cTn>
                                        <p:tgtEl>
                                          <p:spTgt spid="12311"/>
                                        </p:tgtEl>
                                        <p:attrNameLst>
                                          <p:attrName>style.visibility</p:attrName>
                                        </p:attrNameLst>
                                      </p:cBhvr>
                                      <p:to>
                                        <p:strVal val="visible"/>
                                      </p:to>
                                    </p:set>
                                    <p:animEffect transition="in" filter="wipe(up)">
                                      <p:cBhvr>
                                        <p:cTn id="39" dur="500"/>
                                        <p:tgtEl>
                                          <p:spTgt spid="12311"/>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499"/>
                                          </p:stCondLst>
                                        </p:cTn>
                                        <p:tgtEl>
                                          <p:spTgt spid="12320"/>
                                        </p:tgtEl>
                                        <p:attrNameLst>
                                          <p:attrName>style.visibility</p:attrName>
                                        </p:attrNameLst>
                                      </p:cBhvr>
                                      <p:to>
                                        <p:strVal val="visible"/>
                                      </p:to>
                                    </p:set>
                                  </p:childTnLst>
                                </p:cTn>
                              </p:par>
                            </p:childTnLst>
                          </p:cTn>
                        </p:par>
                        <p:par>
                          <p:cTn id="44" fill="hold">
                            <p:stCondLst>
                              <p:cond delay="500"/>
                            </p:stCondLst>
                            <p:childTnLst>
                              <p:par>
                                <p:cTn id="45" presetID="22" presetClass="entr" presetSubtype="1" fill="hold" nodeType="afterEffect">
                                  <p:stCondLst>
                                    <p:cond delay="0"/>
                                  </p:stCondLst>
                                  <p:childTnLst>
                                    <p:set>
                                      <p:cBhvr>
                                        <p:cTn id="46" dur="1" fill="hold">
                                          <p:stCondLst>
                                            <p:cond delay="0"/>
                                          </p:stCondLst>
                                        </p:cTn>
                                        <p:tgtEl>
                                          <p:spTgt spid="12308"/>
                                        </p:tgtEl>
                                        <p:attrNameLst>
                                          <p:attrName>style.visibility</p:attrName>
                                        </p:attrNameLst>
                                      </p:cBhvr>
                                      <p:to>
                                        <p:strVal val="visible"/>
                                      </p:to>
                                    </p:set>
                                    <p:animEffect transition="in" filter="wipe(up)">
                                      <p:cBhvr>
                                        <p:cTn id="47" dur="500"/>
                                        <p:tgtEl>
                                          <p:spTgt spid="12308"/>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499"/>
                                          </p:stCondLst>
                                        </p:cTn>
                                        <p:tgtEl>
                                          <p:spTgt spid="12319"/>
                                        </p:tgtEl>
                                        <p:attrNameLst>
                                          <p:attrName>style.visibility</p:attrName>
                                        </p:attrNameLst>
                                      </p:cBhvr>
                                      <p:to>
                                        <p:strVal val="visible"/>
                                      </p:to>
                                    </p:set>
                                  </p:childTnLst>
                                </p:cTn>
                              </p:par>
                            </p:childTnLst>
                          </p:cTn>
                        </p:par>
                        <p:par>
                          <p:cTn id="52" fill="hold">
                            <p:stCondLst>
                              <p:cond delay="500"/>
                            </p:stCondLst>
                            <p:childTnLst>
                              <p:par>
                                <p:cTn id="53" presetID="22" presetClass="entr" presetSubtype="2" fill="hold" nodeType="afterEffect">
                                  <p:stCondLst>
                                    <p:cond delay="0"/>
                                  </p:stCondLst>
                                  <p:childTnLst>
                                    <p:set>
                                      <p:cBhvr>
                                        <p:cTn id="54" dur="1" fill="hold">
                                          <p:stCondLst>
                                            <p:cond delay="0"/>
                                          </p:stCondLst>
                                        </p:cTn>
                                        <p:tgtEl>
                                          <p:spTgt spid="12293"/>
                                        </p:tgtEl>
                                        <p:attrNameLst>
                                          <p:attrName>style.visibility</p:attrName>
                                        </p:attrNameLst>
                                      </p:cBhvr>
                                      <p:to>
                                        <p:strVal val="visible"/>
                                      </p:to>
                                    </p:set>
                                    <p:animEffect transition="in" filter="wipe(right)">
                                      <p:cBhvr>
                                        <p:cTn id="55" dur="500"/>
                                        <p:tgtEl>
                                          <p:spTgt spid="12293"/>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499"/>
                                          </p:stCondLst>
                                        </p:cTn>
                                        <p:tgtEl>
                                          <p:spTgt spid="12314"/>
                                        </p:tgtEl>
                                        <p:attrNameLst>
                                          <p:attrName>style.visibility</p:attrName>
                                        </p:attrNameLst>
                                      </p:cBhvr>
                                      <p:to>
                                        <p:strVal val="visible"/>
                                      </p:to>
                                    </p:set>
                                  </p:childTnLst>
                                </p:cTn>
                              </p:par>
                            </p:childTnLst>
                          </p:cTn>
                        </p:par>
                        <p:par>
                          <p:cTn id="60" fill="hold">
                            <p:stCondLst>
                              <p:cond delay="500"/>
                            </p:stCondLst>
                            <p:childTnLst>
                              <p:par>
                                <p:cTn id="61" presetID="22" presetClass="entr" presetSubtype="2" fill="hold" nodeType="afterEffect">
                                  <p:stCondLst>
                                    <p:cond delay="0"/>
                                  </p:stCondLst>
                                  <p:childTnLst>
                                    <p:set>
                                      <p:cBhvr>
                                        <p:cTn id="62" dur="1" fill="hold">
                                          <p:stCondLst>
                                            <p:cond delay="0"/>
                                          </p:stCondLst>
                                        </p:cTn>
                                        <p:tgtEl>
                                          <p:spTgt spid="12290"/>
                                        </p:tgtEl>
                                        <p:attrNameLst>
                                          <p:attrName>style.visibility</p:attrName>
                                        </p:attrNameLst>
                                      </p:cBhvr>
                                      <p:to>
                                        <p:strVal val="visible"/>
                                      </p:to>
                                    </p:set>
                                    <p:animEffect transition="in" filter="wipe(right)">
                                      <p:cBhvr>
                                        <p:cTn id="63"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14" grpId="0" animBg="1" autoUpdateAnimBg="0"/>
      <p:bldP spid="12319" grpId="0" animBg="1" autoUpdateAnimBg="0"/>
      <p:bldP spid="12320" grpId="0" animBg="1" autoUpdateAnimBg="0"/>
      <p:bldP spid="12316" grpId="0" animBg="1" autoUpdateAnimBg="0"/>
      <p:bldP spid="12315" grpId="0" animBg="1" autoUpdateAnimBg="0"/>
      <p:bldP spid="12318" grpId="0" animBg="1" autoUpdateAnimBg="0"/>
      <p:bldP spid="12317"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0" y="0"/>
            <a:ext cx="9144000" cy="6858000"/>
          </a:xfrm>
          <a:prstGeom prst="rect">
            <a:avLst/>
          </a:prstGeom>
          <a:solidFill>
            <a:srgbClr val="FFEFD2"/>
          </a:solidFill>
          <a:ln w="28575">
            <a:solidFill>
              <a:schemeClr val="tx1"/>
            </a:solidFill>
            <a:miter lim="800000"/>
            <a:headEnd/>
            <a:tailEnd/>
          </a:ln>
          <a:effectLst/>
        </p:spPr>
        <p:txBody>
          <a:bodyPr wrap="none" anchor="ctr"/>
          <a:lstStyle/>
          <a:p>
            <a:endParaRPr lang="en-US"/>
          </a:p>
        </p:txBody>
      </p:sp>
      <p:pic>
        <p:nvPicPr>
          <p:cNvPr id="20483" name="Picture 3" descr="C:\Documents and Settings\John Gayle\My Documents\3Blox\30801 MHHE-Duncan PPT\Work Files\dictionary.gif"/>
          <p:cNvPicPr>
            <a:picLocks noChangeAspect="1" noChangeArrowheads="1"/>
          </p:cNvPicPr>
          <p:nvPr/>
        </p:nvPicPr>
        <p:blipFill>
          <a:blip r:embed="rId2" cstate="print"/>
          <a:srcRect/>
          <a:stretch>
            <a:fillRect/>
          </a:stretch>
        </p:blipFill>
        <p:spPr bwMode="auto">
          <a:xfrm>
            <a:off x="685800" y="1289050"/>
            <a:ext cx="7762875" cy="5340350"/>
          </a:xfrm>
          <a:prstGeom prst="rect">
            <a:avLst/>
          </a:prstGeom>
          <a:noFill/>
        </p:spPr>
      </p:pic>
      <p:sp>
        <p:nvSpPr>
          <p:cNvPr id="20484" name="AutoShape 4"/>
          <p:cNvSpPr>
            <a:spLocks noChangeArrowheads="1"/>
          </p:cNvSpPr>
          <p:nvPr/>
        </p:nvSpPr>
        <p:spPr bwMode="auto">
          <a:xfrm>
            <a:off x="-254000" y="203200"/>
            <a:ext cx="55880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20485" name="Rectangle 5"/>
          <p:cNvSpPr>
            <a:spLocks noGrp="1" noChangeArrowheads="1"/>
          </p:cNvSpPr>
          <p:nvPr>
            <p:ph type="title"/>
          </p:nvPr>
        </p:nvSpPr>
        <p:spPr>
          <a:xfrm>
            <a:off x="228600" y="239713"/>
            <a:ext cx="7772400" cy="635000"/>
          </a:xfrm>
        </p:spPr>
        <p:txBody>
          <a:bodyPr/>
          <a:lstStyle/>
          <a:p>
            <a:r>
              <a:rPr lang="en-US" sz="3200"/>
              <a:t>IMC Concept and Process</a:t>
            </a:r>
          </a:p>
        </p:txBody>
      </p:sp>
      <p:sp>
        <p:nvSpPr>
          <p:cNvPr id="20486" name="Text Box 6"/>
          <p:cNvSpPr txBox="1">
            <a:spLocks noChangeArrowheads="1"/>
          </p:cNvSpPr>
          <p:nvPr/>
        </p:nvSpPr>
        <p:spPr bwMode="auto">
          <a:xfrm>
            <a:off x="1524000" y="2114550"/>
            <a:ext cx="5943600" cy="2289175"/>
          </a:xfrm>
          <a:prstGeom prst="rect">
            <a:avLst/>
          </a:prstGeom>
          <a:noFill/>
          <a:ln w="28575">
            <a:noFill/>
            <a:miter lim="800000"/>
            <a:headEnd/>
            <a:tailEnd/>
          </a:ln>
          <a:effectLst/>
        </p:spPr>
        <p:txBody>
          <a:bodyPr>
            <a:spAutoFit/>
          </a:bodyPr>
          <a:lstStyle/>
          <a:p>
            <a:pPr algn="l">
              <a:spcBef>
                <a:spcPct val="20000"/>
              </a:spcBef>
            </a:pPr>
            <a:r>
              <a:rPr lang="en-US" sz="3600" b="1"/>
              <a:t>IMC Concept:</a:t>
            </a:r>
            <a:r>
              <a:rPr lang="en-US" sz="3600"/>
              <a:t>  </a:t>
            </a:r>
            <a:r>
              <a:rPr lang="en-US" sz="3600" i="1"/>
              <a:t>A process for managing the brand messages that impact customer relationships</a:t>
            </a:r>
          </a:p>
        </p:txBody>
      </p:sp>
      <p:pic>
        <p:nvPicPr>
          <p:cNvPr id="20487" name="Picture 7" descr="C:\Documents and Settings\John Gayle\My Documents\3Blox\30801 MHHE-Duncan PPT\Work Files\definition.gif"/>
          <p:cNvPicPr>
            <a:picLocks noChangeAspect="1" noChangeArrowheads="1"/>
          </p:cNvPicPr>
          <p:nvPr/>
        </p:nvPicPr>
        <p:blipFill>
          <a:blip r:embed="rId3" cstate="print"/>
          <a:srcRect/>
          <a:stretch>
            <a:fillRect/>
          </a:stretch>
        </p:blipFill>
        <p:spPr bwMode="auto">
          <a:xfrm>
            <a:off x="7346950" y="1143000"/>
            <a:ext cx="1187450" cy="1219200"/>
          </a:xfrm>
          <a:prstGeom prst="rect">
            <a:avLst/>
          </a:prstGeom>
          <a:noFill/>
        </p:spPr>
      </p:pic>
    </p:spTree>
  </p:cSld>
  <p:clrMapOvr>
    <a:masterClrMapping/>
  </p:clrMapOvr>
  <p:transition>
    <p:zo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0" y="0"/>
            <a:ext cx="1527175" cy="6858000"/>
          </a:xfrm>
          <a:prstGeom prst="rect">
            <a:avLst/>
          </a:prstGeom>
          <a:solidFill>
            <a:srgbClr val="001C52"/>
          </a:solidFill>
          <a:ln w="38100">
            <a:noFill/>
            <a:miter lim="800000"/>
            <a:headEnd/>
            <a:tailEnd/>
          </a:ln>
          <a:effectLst/>
        </p:spPr>
        <p:txBody>
          <a:bodyPr wrap="none" anchor="ctr"/>
          <a:lstStyle/>
          <a:p>
            <a:endParaRPr lang="en-US"/>
          </a:p>
        </p:txBody>
      </p:sp>
      <p:sp>
        <p:nvSpPr>
          <p:cNvPr id="21507" name="AutoShape 3"/>
          <p:cNvSpPr>
            <a:spLocks noChangeArrowheads="1"/>
          </p:cNvSpPr>
          <p:nvPr/>
        </p:nvSpPr>
        <p:spPr bwMode="auto">
          <a:xfrm>
            <a:off x="-254000" y="227013"/>
            <a:ext cx="4826000" cy="685800"/>
          </a:xfrm>
          <a:prstGeom prst="roundRect">
            <a:avLst>
              <a:gd name="adj" fmla="val 30625"/>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21508" name="Rectangle 4"/>
          <p:cNvSpPr>
            <a:spLocks noGrp="1" noChangeArrowheads="1"/>
          </p:cNvSpPr>
          <p:nvPr>
            <p:ph type="title"/>
          </p:nvPr>
        </p:nvSpPr>
        <p:spPr>
          <a:xfrm>
            <a:off x="227013" y="241300"/>
            <a:ext cx="8916987" cy="635000"/>
          </a:xfrm>
        </p:spPr>
        <p:txBody>
          <a:bodyPr/>
          <a:lstStyle/>
          <a:p>
            <a:r>
              <a:rPr lang="en-US" sz="3200" b="1"/>
              <a:t>IMC In Action:</a:t>
            </a:r>
            <a:r>
              <a:rPr lang="en-US" sz="3200"/>
              <a:t> Saturn</a:t>
            </a:r>
          </a:p>
        </p:txBody>
      </p:sp>
      <p:pic>
        <p:nvPicPr>
          <p:cNvPr id="21510" name="Picture 6" descr="C:\Documents and Settings\John Gayle\My Documents\3Blox\30801 MHHE-Duncan PPT\Work Files\Saturn.jpg"/>
          <p:cNvPicPr>
            <a:picLocks noChangeAspect="1" noChangeArrowheads="1"/>
          </p:cNvPicPr>
          <p:nvPr/>
        </p:nvPicPr>
        <p:blipFill>
          <a:blip r:embed="rId2" cstate="print"/>
          <a:srcRect/>
          <a:stretch>
            <a:fillRect/>
          </a:stretch>
        </p:blipFill>
        <p:spPr bwMode="auto">
          <a:xfrm>
            <a:off x="1905000" y="1533525"/>
            <a:ext cx="6934200" cy="4638675"/>
          </a:xfrm>
          <a:prstGeom prst="rect">
            <a:avLst/>
          </a:prstGeom>
          <a:noFill/>
          <a:effectLst>
            <a:outerShdw dist="107763" dir="2700000" algn="ctr" rotWithShape="0">
              <a:schemeClr val="tx1"/>
            </a:outerShdw>
          </a:effectLst>
        </p:spPr>
      </p:pic>
    </p:spTree>
  </p:cSld>
  <p:clrMapOvr>
    <a:masterClrMapping/>
  </p:clrMapOvr>
  <p:transition spd="med">
    <p:dissolv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92" name="Group 8"/>
          <p:cNvGrpSpPr>
            <a:grpSpLocks/>
          </p:cNvGrpSpPr>
          <p:nvPr/>
        </p:nvGrpSpPr>
        <p:grpSpPr bwMode="auto">
          <a:xfrm>
            <a:off x="2286000" y="1295400"/>
            <a:ext cx="6477000" cy="635000"/>
            <a:chOff x="1440" y="816"/>
            <a:chExt cx="4080" cy="400"/>
          </a:xfrm>
        </p:grpSpPr>
        <p:sp>
          <p:nvSpPr>
            <p:cNvPr id="16393" name="AutoShape 9"/>
            <p:cNvSpPr>
              <a:spLocks noChangeArrowheads="1"/>
            </p:cNvSpPr>
            <p:nvPr/>
          </p:nvSpPr>
          <p:spPr bwMode="auto">
            <a:xfrm>
              <a:off x="2016" y="816"/>
              <a:ext cx="3504" cy="400"/>
            </a:xfrm>
            <a:prstGeom prst="roundRect">
              <a:avLst>
                <a:gd name="adj" fmla="val 29375"/>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algn="l">
                <a:lnSpc>
                  <a:spcPct val="85000"/>
                </a:lnSpc>
                <a:spcBef>
                  <a:spcPct val="20000"/>
                </a:spcBef>
              </a:pPr>
              <a:r>
                <a:rPr lang="en-US" sz="2200">
                  <a:latin typeface="Arial" charset="0"/>
                </a:rPr>
                <a:t>Launch a new car brand</a:t>
              </a:r>
            </a:p>
          </p:txBody>
        </p:sp>
        <p:sp>
          <p:nvSpPr>
            <p:cNvPr id="16394" name="AutoShape 10"/>
            <p:cNvSpPr>
              <a:spLocks noChangeArrowheads="1"/>
            </p:cNvSpPr>
            <p:nvPr/>
          </p:nvSpPr>
          <p:spPr bwMode="auto">
            <a:xfrm>
              <a:off x="1440" y="896"/>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grpSp>
      <p:grpSp>
        <p:nvGrpSpPr>
          <p:cNvPr id="16389" name="Group 5"/>
          <p:cNvGrpSpPr>
            <a:grpSpLocks/>
          </p:cNvGrpSpPr>
          <p:nvPr/>
        </p:nvGrpSpPr>
        <p:grpSpPr bwMode="auto">
          <a:xfrm>
            <a:off x="2286000" y="2362200"/>
            <a:ext cx="6477000" cy="2209800"/>
            <a:chOff x="1440" y="1488"/>
            <a:chExt cx="4080" cy="1392"/>
          </a:xfrm>
        </p:grpSpPr>
        <p:sp>
          <p:nvSpPr>
            <p:cNvPr id="16390" name="AutoShape 6"/>
            <p:cNvSpPr>
              <a:spLocks noChangeArrowheads="1"/>
            </p:cNvSpPr>
            <p:nvPr/>
          </p:nvSpPr>
          <p:spPr bwMode="auto">
            <a:xfrm>
              <a:off x="1440" y="1999"/>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sp>
          <p:nvSpPr>
            <p:cNvPr id="16391" name="AutoShape 7"/>
            <p:cNvSpPr>
              <a:spLocks noChangeArrowheads="1"/>
            </p:cNvSpPr>
            <p:nvPr/>
          </p:nvSpPr>
          <p:spPr bwMode="auto">
            <a:xfrm>
              <a:off x="2016" y="1488"/>
              <a:ext cx="3504" cy="1392"/>
            </a:xfrm>
            <a:prstGeom prst="roundRect">
              <a:avLst>
                <a:gd name="adj" fmla="val 9199"/>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marL="174625" indent="-174625" algn="l">
                <a:spcBef>
                  <a:spcPct val="20000"/>
                </a:spcBef>
              </a:pPr>
              <a:r>
                <a:rPr lang="en-US" sz="2200">
                  <a:latin typeface="Arial" charset="0"/>
                </a:rPr>
                <a:t>An IMC program featuring:</a:t>
              </a:r>
            </a:p>
            <a:p>
              <a:pPr marL="174625" indent="-174625" algn="l">
                <a:spcBef>
                  <a:spcPct val="20000"/>
                </a:spcBef>
                <a:buFontTx/>
                <a:buChar char="•"/>
              </a:pPr>
              <a:r>
                <a:rPr lang="en-US" sz="2200">
                  <a:latin typeface="Arial" charset="0"/>
                </a:rPr>
                <a:t>“New Kind of Car Company” message</a:t>
              </a:r>
            </a:p>
            <a:p>
              <a:pPr marL="174625" indent="-174625" algn="l">
                <a:spcBef>
                  <a:spcPct val="20000"/>
                </a:spcBef>
                <a:buFontTx/>
                <a:buChar char="•"/>
              </a:pPr>
              <a:r>
                <a:rPr lang="en-US" sz="2200">
                  <a:latin typeface="Arial" charset="0"/>
                </a:rPr>
                <a:t>Focus on satisfied owners as part of a family</a:t>
              </a:r>
            </a:p>
            <a:p>
              <a:pPr marL="174625" indent="-174625" algn="l">
                <a:spcBef>
                  <a:spcPct val="20000"/>
                </a:spcBef>
                <a:buFontTx/>
                <a:buChar char="•"/>
              </a:pPr>
              <a:r>
                <a:rPr lang="en-US" sz="2200">
                  <a:latin typeface="Arial" charset="0"/>
                </a:rPr>
                <a:t>No hassle buying and servicing policies</a:t>
              </a:r>
            </a:p>
          </p:txBody>
        </p:sp>
      </p:grpSp>
      <p:sp>
        <p:nvSpPr>
          <p:cNvPr id="16396" name="AutoShape 12"/>
          <p:cNvSpPr>
            <a:spLocks noChangeArrowheads="1"/>
          </p:cNvSpPr>
          <p:nvPr/>
        </p:nvSpPr>
        <p:spPr bwMode="auto">
          <a:xfrm>
            <a:off x="3200400" y="2362200"/>
            <a:ext cx="5562600" cy="2209800"/>
          </a:xfrm>
          <a:prstGeom prst="roundRect">
            <a:avLst>
              <a:gd name="adj" fmla="val 9199"/>
            </a:avLst>
          </a:prstGeom>
          <a:solidFill>
            <a:srgbClr val="84A2D6"/>
          </a:solidFill>
          <a:ln w="38100">
            <a:solidFill>
              <a:srgbClr val="84A2D6"/>
            </a:solidFill>
            <a:round/>
            <a:headEnd/>
            <a:tailEnd/>
          </a:ln>
          <a:effectLst>
            <a:outerShdw dist="71842" dir="2700000" algn="ctr" rotWithShape="0">
              <a:srgbClr val="707070"/>
            </a:outerShdw>
          </a:effectLst>
        </p:spPr>
        <p:txBody>
          <a:bodyPr anchor="ctr"/>
          <a:lstStyle/>
          <a:p>
            <a:pPr marL="174625" indent="-174625" algn="l">
              <a:spcBef>
                <a:spcPct val="20000"/>
              </a:spcBef>
            </a:pPr>
            <a:r>
              <a:rPr lang="en-US" sz="2200">
                <a:latin typeface="Arial" charset="0"/>
              </a:rPr>
              <a:t>An IMC program featuring:</a:t>
            </a:r>
          </a:p>
          <a:p>
            <a:pPr marL="174625" indent="-174625" algn="l">
              <a:spcBef>
                <a:spcPct val="20000"/>
              </a:spcBef>
              <a:buFontTx/>
              <a:buChar char="•"/>
            </a:pPr>
            <a:r>
              <a:rPr lang="en-US" sz="2200">
                <a:latin typeface="Arial" charset="0"/>
              </a:rPr>
              <a:t>“New Kind of Car Company” message</a:t>
            </a:r>
          </a:p>
          <a:p>
            <a:pPr marL="174625" indent="-174625" algn="l">
              <a:spcBef>
                <a:spcPct val="20000"/>
              </a:spcBef>
              <a:buFontTx/>
              <a:buChar char="•"/>
            </a:pPr>
            <a:r>
              <a:rPr lang="en-US" sz="2200">
                <a:latin typeface="Arial" charset="0"/>
              </a:rPr>
              <a:t>Focus on satisfied owners as part of a family</a:t>
            </a:r>
          </a:p>
          <a:p>
            <a:pPr marL="174625" indent="-174625" algn="l">
              <a:spcBef>
                <a:spcPct val="20000"/>
              </a:spcBef>
              <a:buFontTx/>
              <a:buChar char="•"/>
            </a:pPr>
            <a:r>
              <a:rPr lang="en-US" sz="2200">
                <a:latin typeface="Arial" charset="0"/>
              </a:rPr>
              <a:t>No hassle buying and servicing policies</a:t>
            </a:r>
          </a:p>
        </p:txBody>
      </p:sp>
      <p:sp>
        <p:nvSpPr>
          <p:cNvPr id="16395" name="AutoShape 11"/>
          <p:cNvSpPr>
            <a:spLocks noChangeArrowheads="1"/>
          </p:cNvSpPr>
          <p:nvPr/>
        </p:nvSpPr>
        <p:spPr bwMode="auto">
          <a:xfrm>
            <a:off x="3200400" y="1295400"/>
            <a:ext cx="5562600" cy="635000"/>
          </a:xfrm>
          <a:prstGeom prst="roundRect">
            <a:avLst>
              <a:gd name="adj" fmla="val 29375"/>
            </a:avLst>
          </a:prstGeom>
          <a:solidFill>
            <a:srgbClr val="84A2D6"/>
          </a:solidFill>
          <a:ln w="38100">
            <a:solidFill>
              <a:srgbClr val="84A2D6"/>
            </a:solidFill>
            <a:round/>
            <a:headEnd/>
            <a:tailEnd/>
          </a:ln>
          <a:effectLst>
            <a:outerShdw dist="71842" dir="2700000" algn="ctr" rotWithShape="0">
              <a:srgbClr val="707070"/>
            </a:outerShdw>
          </a:effectLst>
        </p:spPr>
        <p:txBody>
          <a:bodyPr anchor="ctr"/>
          <a:lstStyle/>
          <a:p>
            <a:pPr algn="l">
              <a:lnSpc>
                <a:spcPct val="85000"/>
              </a:lnSpc>
              <a:spcBef>
                <a:spcPct val="20000"/>
              </a:spcBef>
            </a:pPr>
            <a:r>
              <a:rPr lang="en-US" sz="2200">
                <a:latin typeface="Arial" charset="0"/>
              </a:rPr>
              <a:t>Launch a new car brand</a:t>
            </a:r>
          </a:p>
        </p:txBody>
      </p:sp>
      <p:grpSp>
        <p:nvGrpSpPr>
          <p:cNvPr id="16386" name="Group 2"/>
          <p:cNvGrpSpPr>
            <a:grpSpLocks/>
          </p:cNvGrpSpPr>
          <p:nvPr/>
        </p:nvGrpSpPr>
        <p:grpSpPr bwMode="auto">
          <a:xfrm>
            <a:off x="2286000" y="5029200"/>
            <a:ext cx="6477000" cy="1371600"/>
            <a:chOff x="1440" y="3168"/>
            <a:chExt cx="4080" cy="864"/>
          </a:xfrm>
        </p:grpSpPr>
        <p:sp>
          <p:nvSpPr>
            <p:cNvPr id="16387" name="AutoShape 3"/>
            <p:cNvSpPr>
              <a:spLocks noChangeArrowheads="1"/>
            </p:cNvSpPr>
            <p:nvPr/>
          </p:nvSpPr>
          <p:spPr bwMode="auto">
            <a:xfrm>
              <a:off x="1440" y="3367"/>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rIns="0" anchor="ctr"/>
            <a:lstStyle/>
            <a:p>
              <a:endParaRPr lang="en-US"/>
            </a:p>
          </p:txBody>
        </p:sp>
        <p:sp>
          <p:nvSpPr>
            <p:cNvPr id="16388" name="AutoShape 4"/>
            <p:cNvSpPr>
              <a:spLocks noChangeArrowheads="1"/>
            </p:cNvSpPr>
            <p:nvPr/>
          </p:nvSpPr>
          <p:spPr bwMode="auto">
            <a:xfrm>
              <a:off x="2016" y="3168"/>
              <a:ext cx="3504" cy="864"/>
            </a:xfrm>
            <a:prstGeom prst="roundRect">
              <a:avLst>
                <a:gd name="adj" fmla="val 18519"/>
              </a:avLst>
            </a:prstGeom>
            <a:solidFill>
              <a:srgbClr val="84A2D6"/>
            </a:solidFill>
            <a:ln w="38100">
              <a:solidFill>
                <a:srgbClr val="001C52"/>
              </a:solidFill>
              <a:round/>
              <a:headEnd/>
              <a:tailEnd/>
            </a:ln>
            <a:effectLst>
              <a:outerShdw dist="71842" dir="2700000" algn="ctr" rotWithShape="0">
                <a:srgbClr val="707070"/>
              </a:outerShdw>
            </a:effectLst>
          </p:spPr>
          <p:txBody>
            <a:bodyPr wrap="none" rIns="0" anchor="ctr"/>
            <a:lstStyle/>
            <a:p>
              <a:pPr marL="174625" indent="-174625" algn="l">
                <a:spcBef>
                  <a:spcPct val="20000"/>
                </a:spcBef>
                <a:buFontTx/>
                <a:buChar char="•"/>
              </a:pPr>
              <a:r>
                <a:rPr lang="en-US" sz="2100">
                  <a:latin typeface="Arial" charset="0"/>
                </a:rPr>
                <a:t>Saturn has successfully developed a </a:t>
              </a:r>
              <a:br>
                <a:rPr lang="en-US" sz="2100">
                  <a:latin typeface="Arial" charset="0"/>
                </a:rPr>
              </a:br>
              <a:r>
                <a:rPr lang="en-US" sz="2100">
                  <a:latin typeface="Arial" charset="0"/>
                </a:rPr>
                <a:t>unique brand image </a:t>
              </a:r>
            </a:p>
            <a:p>
              <a:pPr marL="174625" indent="-174625" algn="l">
                <a:spcBef>
                  <a:spcPct val="20000"/>
                </a:spcBef>
                <a:buFontTx/>
                <a:buChar char="•"/>
              </a:pPr>
              <a:r>
                <a:rPr lang="en-US" sz="2100">
                  <a:latin typeface="Arial" charset="0"/>
                </a:rPr>
                <a:t>Saturn owners feel part of the Saturn family</a:t>
              </a:r>
            </a:p>
          </p:txBody>
        </p:sp>
      </p:grpSp>
      <p:sp>
        <p:nvSpPr>
          <p:cNvPr id="16397" name="AutoShape 13"/>
          <p:cNvSpPr>
            <a:spLocks noChangeArrowheads="1"/>
          </p:cNvSpPr>
          <p:nvPr/>
        </p:nvSpPr>
        <p:spPr bwMode="auto">
          <a:xfrm>
            <a:off x="-254000" y="203200"/>
            <a:ext cx="48260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16398" name="Rectangle 14"/>
          <p:cNvSpPr>
            <a:spLocks noGrp="1" noChangeArrowheads="1"/>
          </p:cNvSpPr>
          <p:nvPr>
            <p:ph type="title"/>
          </p:nvPr>
        </p:nvSpPr>
        <p:spPr>
          <a:xfrm>
            <a:off x="228600" y="239713"/>
            <a:ext cx="7772400" cy="635000"/>
          </a:xfrm>
        </p:spPr>
        <p:txBody>
          <a:bodyPr/>
          <a:lstStyle/>
          <a:p>
            <a:r>
              <a:rPr lang="en-US" sz="3200" b="1"/>
              <a:t>IMC In Action:</a:t>
            </a:r>
            <a:r>
              <a:rPr lang="en-US" sz="3200"/>
              <a:t> Saturn</a:t>
            </a:r>
          </a:p>
        </p:txBody>
      </p:sp>
      <p:grpSp>
        <p:nvGrpSpPr>
          <p:cNvPr id="16399" name="Group 15"/>
          <p:cNvGrpSpPr>
            <a:grpSpLocks/>
          </p:cNvGrpSpPr>
          <p:nvPr/>
        </p:nvGrpSpPr>
        <p:grpSpPr bwMode="auto">
          <a:xfrm>
            <a:off x="457200" y="1295400"/>
            <a:ext cx="2133600" cy="5105400"/>
            <a:chOff x="288" y="816"/>
            <a:chExt cx="1344" cy="3216"/>
          </a:xfrm>
        </p:grpSpPr>
        <p:sp>
          <p:nvSpPr>
            <p:cNvPr id="16400" name="AutoShape 16"/>
            <p:cNvSpPr>
              <a:spLocks noChangeArrowheads="1"/>
            </p:cNvSpPr>
            <p:nvPr/>
          </p:nvSpPr>
          <p:spPr bwMode="auto">
            <a:xfrm>
              <a:off x="288" y="816"/>
              <a:ext cx="1344" cy="3216"/>
            </a:xfrm>
            <a:prstGeom prst="roundRect">
              <a:avLst>
                <a:gd name="adj" fmla="val 6417"/>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endParaRPr lang="en-US">
                <a:latin typeface="Arial" charset="0"/>
              </a:endParaRPr>
            </a:p>
          </p:txBody>
        </p:sp>
        <p:sp>
          <p:nvSpPr>
            <p:cNvPr id="16401" name="Text Box 17"/>
            <p:cNvSpPr txBox="1">
              <a:spLocks noChangeArrowheads="1"/>
            </p:cNvSpPr>
            <p:nvPr/>
          </p:nvSpPr>
          <p:spPr bwMode="auto">
            <a:xfrm>
              <a:off x="336" y="848"/>
              <a:ext cx="1263"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Challenge:</a:t>
              </a:r>
            </a:p>
          </p:txBody>
        </p:sp>
        <p:sp>
          <p:nvSpPr>
            <p:cNvPr id="16402" name="Text Box 18"/>
            <p:cNvSpPr txBox="1">
              <a:spLocks noChangeArrowheads="1"/>
            </p:cNvSpPr>
            <p:nvPr/>
          </p:nvSpPr>
          <p:spPr bwMode="auto">
            <a:xfrm>
              <a:off x="598" y="1920"/>
              <a:ext cx="1001"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Answer:</a:t>
              </a:r>
            </a:p>
          </p:txBody>
        </p:sp>
        <p:sp>
          <p:nvSpPr>
            <p:cNvPr id="16403" name="Text Box 19"/>
            <p:cNvSpPr txBox="1">
              <a:spLocks noChangeArrowheads="1"/>
            </p:cNvSpPr>
            <p:nvPr/>
          </p:nvSpPr>
          <p:spPr bwMode="auto">
            <a:xfrm>
              <a:off x="597" y="3312"/>
              <a:ext cx="1002"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Results:</a:t>
              </a:r>
            </a:p>
          </p:txBody>
        </p:sp>
      </p:gr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6399"/>
                                        </p:tgtEl>
                                        <p:attrNameLst>
                                          <p:attrName>style.visibility</p:attrName>
                                        </p:attrNameLst>
                                      </p:cBhvr>
                                      <p:to>
                                        <p:strVal val="visible"/>
                                      </p:to>
                                    </p:set>
                                    <p:animEffect transition="in" filter="wipe(up)">
                                      <p:cBhvr>
                                        <p:cTn id="7" dur="500"/>
                                        <p:tgtEl>
                                          <p:spTgt spid="1639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392"/>
                                        </p:tgtEl>
                                        <p:attrNameLst>
                                          <p:attrName>style.visibility</p:attrName>
                                        </p:attrNameLst>
                                      </p:cBhvr>
                                      <p:to>
                                        <p:strVal val="visible"/>
                                      </p:to>
                                    </p:set>
                                    <p:animEffect transition="in" filter="wipe(left)">
                                      <p:cBhvr>
                                        <p:cTn id="11" dur="500"/>
                                        <p:tgtEl>
                                          <p:spTgt spid="1639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16395"/>
                                        </p:tgtEl>
                                        <p:attrNameLst>
                                          <p:attrName>style.visibility</p:attrName>
                                        </p:attrNameLst>
                                      </p:cBhvr>
                                      <p:to>
                                        <p:strVal val="visible"/>
                                      </p:to>
                                    </p:se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16389"/>
                                        </p:tgtEl>
                                        <p:attrNameLst>
                                          <p:attrName>style.visibility</p:attrName>
                                        </p:attrNameLst>
                                      </p:cBhvr>
                                      <p:to>
                                        <p:strVal val="visible"/>
                                      </p:to>
                                    </p:set>
                                    <p:animEffect transition="in" filter="wipe(left)">
                                      <p:cBhvr>
                                        <p:cTn id="19" dur="500"/>
                                        <p:tgtEl>
                                          <p:spTgt spid="16389"/>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499"/>
                                          </p:stCondLst>
                                        </p:cTn>
                                        <p:tgtEl>
                                          <p:spTgt spid="16396"/>
                                        </p:tgtEl>
                                        <p:attrNameLst>
                                          <p:attrName>style.visibility</p:attrName>
                                        </p:attrNameLst>
                                      </p:cBhvr>
                                      <p:to>
                                        <p:strVal val="visible"/>
                                      </p:to>
                                    </p:set>
                                  </p:childTnLst>
                                </p:cTn>
                              </p:par>
                            </p:childTnLst>
                          </p:cTn>
                        </p:par>
                        <p:par>
                          <p:cTn id="24" fill="hold">
                            <p:stCondLst>
                              <p:cond delay="500"/>
                            </p:stCondLst>
                            <p:childTnLst>
                              <p:par>
                                <p:cTn id="25" presetID="22" presetClass="entr" presetSubtype="8" fill="hold" nodeType="afterEffect">
                                  <p:stCondLst>
                                    <p:cond delay="0"/>
                                  </p:stCondLst>
                                  <p:childTnLst>
                                    <p:set>
                                      <p:cBhvr>
                                        <p:cTn id="26" dur="1" fill="hold">
                                          <p:stCondLst>
                                            <p:cond delay="0"/>
                                          </p:stCondLst>
                                        </p:cTn>
                                        <p:tgtEl>
                                          <p:spTgt spid="16386"/>
                                        </p:tgtEl>
                                        <p:attrNameLst>
                                          <p:attrName>style.visibility</p:attrName>
                                        </p:attrNameLst>
                                      </p:cBhvr>
                                      <p:to>
                                        <p:strVal val="visible"/>
                                      </p:to>
                                    </p:set>
                                    <p:animEffect transition="in" filter="wipe(left)">
                                      <p:cBhvr>
                                        <p:cTn id="27" dur="5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6" grpId="0" animBg="1" autoUpdateAnimBg="0"/>
      <p:bldP spid="16395"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21" name="AutoShape 13"/>
          <p:cNvSpPr>
            <a:spLocks noChangeArrowheads="1"/>
          </p:cNvSpPr>
          <p:nvPr/>
        </p:nvSpPr>
        <p:spPr bwMode="auto">
          <a:xfrm>
            <a:off x="-254000" y="203200"/>
            <a:ext cx="77978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17422" name="Rectangle 14"/>
          <p:cNvSpPr>
            <a:spLocks noGrp="1" noChangeArrowheads="1"/>
          </p:cNvSpPr>
          <p:nvPr>
            <p:ph type="title"/>
          </p:nvPr>
        </p:nvSpPr>
        <p:spPr>
          <a:xfrm>
            <a:off x="228600" y="239713"/>
            <a:ext cx="7772400" cy="635000"/>
          </a:xfrm>
        </p:spPr>
        <p:txBody>
          <a:bodyPr/>
          <a:lstStyle/>
          <a:p>
            <a:r>
              <a:rPr lang="en-US" sz="3200" b="1"/>
              <a:t>Figure 1-1: </a:t>
            </a:r>
            <a:r>
              <a:rPr lang="en-US" sz="3200"/>
              <a:t>IMC is an ongoing process</a:t>
            </a:r>
          </a:p>
        </p:txBody>
      </p:sp>
      <p:pic>
        <p:nvPicPr>
          <p:cNvPr id="17428" name="Picture 20" descr="C:\Documents and Settings\John Gayle\My Documents\3Blox\30801 MHHE-Duncan PPT\Chapter01\Work Files\dun37744_0101.jpg"/>
          <p:cNvPicPr>
            <a:picLocks noChangeAspect="1" noChangeArrowheads="1"/>
          </p:cNvPicPr>
          <p:nvPr/>
        </p:nvPicPr>
        <p:blipFill>
          <a:blip r:embed="rId2" cstate="print"/>
          <a:srcRect/>
          <a:stretch>
            <a:fillRect/>
          </a:stretch>
        </p:blipFill>
        <p:spPr bwMode="auto">
          <a:xfrm>
            <a:off x="2095500" y="1231900"/>
            <a:ext cx="4938713" cy="5105400"/>
          </a:xfrm>
          <a:prstGeom prst="rect">
            <a:avLst/>
          </a:prstGeom>
          <a:noFill/>
        </p:spPr>
      </p:pic>
      <p:sp>
        <p:nvSpPr>
          <p:cNvPr id="17429" name="Rectangle 21">
            <a:hlinkClick r:id="rId3" action="ppaction://program"/>
          </p:cNvPr>
          <p:cNvSpPr>
            <a:spLocks noChangeArrowheads="1"/>
          </p:cNvSpPr>
          <p:nvPr/>
        </p:nvSpPr>
        <p:spPr bwMode="auto">
          <a:xfrm>
            <a:off x="7315200" y="5943600"/>
            <a:ext cx="533400" cy="533400"/>
          </a:xfrm>
          <a:prstGeom prst="rect">
            <a:avLst/>
          </a:prstGeom>
          <a:solidFill>
            <a:srgbClr val="990000"/>
          </a:solidFill>
          <a:ln w="38100">
            <a:solidFill>
              <a:schemeClr val="tx1"/>
            </a:solidFill>
            <a:miter lim="800000"/>
            <a:headEnd/>
            <a:tailEnd/>
          </a:ln>
          <a:effectLst>
            <a:outerShdw dist="35921" dir="2700000" algn="ctr" rotWithShape="0">
              <a:schemeClr val="tx1"/>
            </a:outerShdw>
          </a:effectLst>
        </p:spPr>
        <p:txBody>
          <a:bodyPr wrap="none" tIns="27432" anchor="ctr"/>
          <a:lstStyle/>
          <a:p>
            <a:pPr eaLnBrk="0" hangingPunct="0"/>
            <a:r>
              <a:rPr lang="en-US" sz="4400" b="1">
                <a:solidFill>
                  <a:srgbClr val="F8F8F8"/>
                </a:solidFill>
                <a:latin typeface="Arial" charset="0"/>
              </a:rPr>
              <a:t>+</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7429"/>
                                        </p:tgtEl>
                                        <p:attrNameLst>
                                          <p:attrName>style.visibility</p:attrName>
                                        </p:attrNameLst>
                                      </p:cBhvr>
                                      <p:to>
                                        <p:strVal val="visible"/>
                                      </p:to>
                                    </p:set>
                                    <p:animEffect transition="in" filter="dissolve">
                                      <p:cBhvr>
                                        <p:cTn id="7" dur="500"/>
                                        <p:tgtEl>
                                          <p:spTgt spid="174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29"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53" name="Group 25"/>
          <p:cNvGrpSpPr>
            <a:grpSpLocks/>
          </p:cNvGrpSpPr>
          <p:nvPr/>
        </p:nvGrpSpPr>
        <p:grpSpPr bwMode="auto">
          <a:xfrm>
            <a:off x="5372100" y="2971800"/>
            <a:ext cx="3314700" cy="1447800"/>
            <a:chOff x="3384" y="1872"/>
            <a:chExt cx="2088" cy="912"/>
          </a:xfrm>
        </p:grpSpPr>
        <p:sp>
          <p:nvSpPr>
            <p:cNvPr id="22543" name="AutoShape 15"/>
            <p:cNvSpPr>
              <a:spLocks noChangeArrowheads="1"/>
            </p:cNvSpPr>
            <p:nvPr/>
          </p:nvSpPr>
          <p:spPr bwMode="auto">
            <a:xfrm>
              <a:off x="3384" y="2209"/>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sp>
          <p:nvSpPr>
            <p:cNvPr id="22542" name="AutoShape 14"/>
            <p:cNvSpPr>
              <a:spLocks noChangeArrowheads="1"/>
            </p:cNvSpPr>
            <p:nvPr/>
          </p:nvSpPr>
          <p:spPr bwMode="auto">
            <a:xfrm>
              <a:off x="3936" y="1872"/>
              <a:ext cx="1536" cy="912"/>
            </a:xfrm>
            <a:prstGeom prst="roundRect">
              <a:avLst>
                <a:gd name="adj" fmla="val 26565"/>
              </a:avLst>
            </a:prstGeom>
            <a:solidFill>
              <a:srgbClr val="FFEFD6"/>
            </a:solidFill>
            <a:ln w="38100">
              <a:solidFill>
                <a:srgbClr val="FFB610"/>
              </a:solidFill>
              <a:round/>
              <a:headEnd/>
              <a:tailEnd/>
            </a:ln>
            <a:effectLst>
              <a:outerShdw dist="71842" dir="2700000" algn="ctr" rotWithShape="0">
                <a:srgbClr val="707070"/>
              </a:outerShdw>
            </a:effectLst>
          </p:spPr>
          <p:txBody>
            <a:bodyPr lIns="0" rIns="0" anchor="ctr"/>
            <a:lstStyle/>
            <a:p>
              <a:pPr algn="l">
                <a:spcBef>
                  <a:spcPct val="20000"/>
                </a:spcBef>
              </a:pPr>
              <a:r>
                <a:rPr lang="en-US">
                  <a:latin typeface="Arial" charset="0"/>
                </a:rPr>
                <a:t>… and create a synergy effect like:</a:t>
              </a:r>
            </a:p>
          </p:txBody>
        </p:sp>
      </p:grpSp>
      <p:grpSp>
        <p:nvGrpSpPr>
          <p:cNvPr id="22552" name="Group 24"/>
          <p:cNvGrpSpPr>
            <a:grpSpLocks/>
          </p:cNvGrpSpPr>
          <p:nvPr/>
        </p:nvGrpSpPr>
        <p:grpSpPr bwMode="auto">
          <a:xfrm>
            <a:off x="2476500" y="2971800"/>
            <a:ext cx="3314700" cy="1447800"/>
            <a:chOff x="1560" y="1872"/>
            <a:chExt cx="2088" cy="912"/>
          </a:xfrm>
        </p:grpSpPr>
        <p:sp>
          <p:nvSpPr>
            <p:cNvPr id="22535" name="AutoShape 7"/>
            <p:cNvSpPr>
              <a:spLocks noChangeArrowheads="1"/>
            </p:cNvSpPr>
            <p:nvPr/>
          </p:nvSpPr>
          <p:spPr bwMode="auto">
            <a:xfrm>
              <a:off x="1560" y="2209"/>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sp>
          <p:nvSpPr>
            <p:cNvPr id="22541" name="AutoShape 13"/>
            <p:cNvSpPr>
              <a:spLocks noChangeArrowheads="1"/>
            </p:cNvSpPr>
            <p:nvPr/>
          </p:nvSpPr>
          <p:spPr bwMode="auto">
            <a:xfrm>
              <a:off x="2112" y="1872"/>
              <a:ext cx="1536" cy="912"/>
            </a:xfrm>
            <a:prstGeom prst="roundRect">
              <a:avLst>
                <a:gd name="adj" fmla="val 26565"/>
              </a:avLst>
            </a:prstGeom>
            <a:solidFill>
              <a:srgbClr val="FFEFD6"/>
            </a:solidFill>
            <a:ln w="38100">
              <a:solidFill>
                <a:srgbClr val="FFB610"/>
              </a:solidFill>
              <a:round/>
              <a:headEnd/>
              <a:tailEnd/>
            </a:ln>
            <a:effectLst>
              <a:outerShdw dist="71842" dir="2700000" algn="ctr" rotWithShape="0">
                <a:srgbClr val="707070"/>
              </a:outerShdw>
            </a:effectLst>
          </p:spPr>
          <p:txBody>
            <a:bodyPr lIns="0" rIns="0" anchor="ctr"/>
            <a:lstStyle/>
            <a:p>
              <a:pPr algn="l">
                <a:spcBef>
                  <a:spcPct val="20000"/>
                </a:spcBef>
              </a:pPr>
              <a:r>
                <a:rPr lang="en-US">
                  <a:latin typeface="Arial" charset="0"/>
                </a:rPr>
                <a:t>…they reinforce each other…</a:t>
              </a:r>
            </a:p>
          </p:txBody>
        </p:sp>
      </p:grpSp>
      <p:sp>
        <p:nvSpPr>
          <p:cNvPr id="22537" name="AutoShape 9"/>
          <p:cNvSpPr>
            <a:spLocks noChangeArrowheads="1"/>
          </p:cNvSpPr>
          <p:nvPr/>
        </p:nvSpPr>
        <p:spPr bwMode="auto">
          <a:xfrm>
            <a:off x="457200" y="2971800"/>
            <a:ext cx="2438400" cy="1447800"/>
          </a:xfrm>
          <a:prstGeom prst="roundRect">
            <a:avLst>
              <a:gd name="adj" fmla="val 265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gn="l">
              <a:spcBef>
                <a:spcPct val="20000"/>
              </a:spcBef>
            </a:pPr>
            <a:r>
              <a:rPr lang="en-US">
                <a:latin typeface="Arial" charset="0"/>
              </a:rPr>
              <a:t>When brand messages are integrated…</a:t>
            </a:r>
          </a:p>
        </p:txBody>
      </p:sp>
      <p:sp>
        <p:nvSpPr>
          <p:cNvPr id="22550" name="AutoShape 22"/>
          <p:cNvSpPr>
            <a:spLocks noChangeArrowheads="1"/>
          </p:cNvSpPr>
          <p:nvPr/>
        </p:nvSpPr>
        <p:spPr bwMode="auto">
          <a:xfrm>
            <a:off x="457200" y="2971800"/>
            <a:ext cx="2438400" cy="1447800"/>
          </a:xfrm>
          <a:prstGeom prst="roundRect">
            <a:avLst>
              <a:gd name="adj" fmla="val 265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gn="l">
              <a:spcBef>
                <a:spcPct val="20000"/>
              </a:spcBef>
            </a:pPr>
            <a:r>
              <a:rPr lang="en-US">
                <a:latin typeface="Arial" charset="0"/>
              </a:rPr>
              <a:t>When brand messages are integrated…</a:t>
            </a:r>
          </a:p>
        </p:txBody>
      </p:sp>
      <p:sp>
        <p:nvSpPr>
          <p:cNvPr id="22551" name="AutoShape 23"/>
          <p:cNvSpPr>
            <a:spLocks noChangeArrowheads="1"/>
          </p:cNvSpPr>
          <p:nvPr/>
        </p:nvSpPr>
        <p:spPr bwMode="auto">
          <a:xfrm>
            <a:off x="3352800" y="2971800"/>
            <a:ext cx="2438400" cy="1447800"/>
          </a:xfrm>
          <a:prstGeom prst="roundRect">
            <a:avLst>
              <a:gd name="adj" fmla="val 26565"/>
            </a:avLst>
          </a:prstGeom>
          <a:solidFill>
            <a:srgbClr val="FFEFD6"/>
          </a:solidFill>
          <a:ln w="38100">
            <a:solidFill>
              <a:srgbClr val="FFEFD2"/>
            </a:solidFill>
            <a:round/>
            <a:headEnd/>
            <a:tailEnd/>
          </a:ln>
          <a:effectLst>
            <a:outerShdw dist="71842" dir="2700000" algn="ctr" rotWithShape="0">
              <a:srgbClr val="707070"/>
            </a:outerShdw>
          </a:effectLst>
        </p:spPr>
        <p:txBody>
          <a:bodyPr lIns="0" rIns="0" anchor="ctr"/>
          <a:lstStyle/>
          <a:p>
            <a:pPr algn="l">
              <a:spcBef>
                <a:spcPct val="20000"/>
              </a:spcBef>
            </a:pPr>
            <a:r>
              <a:rPr lang="en-US">
                <a:latin typeface="Arial" charset="0"/>
              </a:rPr>
              <a:t>…they reinforce each other…</a:t>
            </a:r>
          </a:p>
        </p:txBody>
      </p:sp>
      <p:sp>
        <p:nvSpPr>
          <p:cNvPr id="22530" name="AutoShape 2"/>
          <p:cNvSpPr>
            <a:spLocks noChangeArrowheads="1"/>
          </p:cNvSpPr>
          <p:nvPr/>
        </p:nvSpPr>
        <p:spPr bwMode="auto">
          <a:xfrm>
            <a:off x="-254000" y="203200"/>
            <a:ext cx="67310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22531" name="Rectangle 3"/>
          <p:cNvSpPr>
            <a:spLocks noGrp="1" noChangeArrowheads="1"/>
          </p:cNvSpPr>
          <p:nvPr>
            <p:ph type="title"/>
          </p:nvPr>
        </p:nvSpPr>
        <p:spPr>
          <a:xfrm>
            <a:off x="228600" y="239713"/>
            <a:ext cx="7772400" cy="635000"/>
          </a:xfrm>
        </p:spPr>
        <p:txBody>
          <a:bodyPr/>
          <a:lstStyle/>
          <a:p>
            <a:r>
              <a:rPr lang="en-US" sz="3200"/>
              <a:t>Why Is Integration So Important?</a:t>
            </a:r>
          </a:p>
        </p:txBody>
      </p:sp>
      <p:grpSp>
        <p:nvGrpSpPr>
          <p:cNvPr id="22549" name="Group 21"/>
          <p:cNvGrpSpPr>
            <a:grpSpLocks/>
          </p:cNvGrpSpPr>
          <p:nvPr/>
        </p:nvGrpSpPr>
        <p:grpSpPr bwMode="auto">
          <a:xfrm>
            <a:off x="1828800" y="1524000"/>
            <a:ext cx="5486400" cy="914400"/>
            <a:chOff x="1152" y="960"/>
            <a:chExt cx="3456" cy="576"/>
          </a:xfrm>
        </p:grpSpPr>
        <p:sp>
          <p:nvSpPr>
            <p:cNvPr id="22536" name="AutoShape 8"/>
            <p:cNvSpPr>
              <a:spLocks noChangeArrowheads="1"/>
            </p:cNvSpPr>
            <p:nvPr/>
          </p:nvSpPr>
          <p:spPr bwMode="auto">
            <a:xfrm>
              <a:off x="1152" y="960"/>
              <a:ext cx="1488" cy="576"/>
            </a:xfrm>
            <a:prstGeom prst="roundRect">
              <a:avLst>
                <a:gd name="adj" fmla="val 28995"/>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a:lnSpc>
                  <a:spcPct val="85000"/>
                </a:lnSpc>
                <a:spcBef>
                  <a:spcPct val="20000"/>
                </a:spcBef>
              </a:pPr>
              <a:r>
                <a:rPr lang="en-US" sz="2800" b="1">
                  <a:latin typeface="Arial" charset="0"/>
                </a:rPr>
                <a:t>Integration</a:t>
              </a:r>
            </a:p>
          </p:txBody>
        </p:sp>
        <p:sp>
          <p:nvSpPr>
            <p:cNvPr id="22539" name="AutoShape 11"/>
            <p:cNvSpPr>
              <a:spLocks noChangeArrowheads="1"/>
            </p:cNvSpPr>
            <p:nvPr/>
          </p:nvSpPr>
          <p:spPr bwMode="auto">
            <a:xfrm>
              <a:off x="3120" y="960"/>
              <a:ext cx="1488" cy="576"/>
            </a:xfrm>
            <a:prstGeom prst="roundRect">
              <a:avLst>
                <a:gd name="adj" fmla="val 28995"/>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a:lnSpc>
                  <a:spcPct val="85000"/>
                </a:lnSpc>
                <a:spcBef>
                  <a:spcPct val="20000"/>
                </a:spcBef>
              </a:pPr>
              <a:r>
                <a:rPr lang="en-US" sz="2800" b="1">
                  <a:latin typeface="Arial" charset="0"/>
                </a:rPr>
                <a:t>Synergy</a:t>
              </a:r>
            </a:p>
          </p:txBody>
        </p:sp>
        <p:sp>
          <p:nvSpPr>
            <p:cNvPr id="22540" name="Text Box 12"/>
            <p:cNvSpPr txBox="1">
              <a:spLocks noChangeArrowheads="1"/>
            </p:cNvSpPr>
            <p:nvPr/>
          </p:nvSpPr>
          <p:spPr bwMode="auto">
            <a:xfrm>
              <a:off x="2688" y="992"/>
              <a:ext cx="384" cy="519"/>
            </a:xfrm>
            <a:prstGeom prst="rect">
              <a:avLst/>
            </a:prstGeom>
            <a:noFill/>
            <a:ln w="28575">
              <a:noFill/>
              <a:miter lim="800000"/>
              <a:headEnd/>
              <a:tailEnd/>
            </a:ln>
            <a:effectLst/>
          </p:spPr>
          <p:txBody>
            <a:bodyPr>
              <a:spAutoFit/>
            </a:bodyPr>
            <a:lstStyle/>
            <a:p>
              <a:pPr>
                <a:spcBef>
                  <a:spcPct val="50000"/>
                </a:spcBef>
              </a:pPr>
              <a:r>
                <a:rPr lang="en-US" sz="4800" b="1">
                  <a:latin typeface="Arial" charset="0"/>
                </a:rPr>
                <a:t>=</a:t>
              </a:r>
            </a:p>
          </p:txBody>
        </p:sp>
      </p:grpSp>
      <p:sp>
        <p:nvSpPr>
          <p:cNvPr id="22544" name="Text Box 16"/>
          <p:cNvSpPr txBox="1">
            <a:spLocks noChangeArrowheads="1"/>
          </p:cNvSpPr>
          <p:nvPr/>
        </p:nvSpPr>
        <p:spPr bwMode="auto">
          <a:xfrm>
            <a:off x="1143000" y="4632325"/>
            <a:ext cx="890588" cy="1616075"/>
          </a:xfrm>
          <a:prstGeom prst="rect">
            <a:avLst/>
          </a:prstGeom>
          <a:noFill/>
          <a:ln w="28575">
            <a:noFill/>
            <a:miter lim="800000"/>
            <a:headEnd/>
            <a:tailEnd/>
          </a:ln>
          <a:effectLst/>
        </p:spPr>
        <p:txBody>
          <a:bodyPr wrap="none">
            <a:spAutoFit/>
          </a:bodyPr>
          <a:lstStyle/>
          <a:p>
            <a:r>
              <a:rPr lang="en-US" sz="10000">
                <a:latin typeface="Arial" charset="0"/>
              </a:rPr>
              <a:t>2</a:t>
            </a:r>
          </a:p>
        </p:txBody>
      </p:sp>
      <p:sp>
        <p:nvSpPr>
          <p:cNvPr id="22545" name="Text Box 17"/>
          <p:cNvSpPr txBox="1">
            <a:spLocks noChangeArrowheads="1"/>
          </p:cNvSpPr>
          <p:nvPr/>
        </p:nvSpPr>
        <p:spPr bwMode="auto">
          <a:xfrm>
            <a:off x="4125913" y="4632325"/>
            <a:ext cx="890587" cy="1616075"/>
          </a:xfrm>
          <a:prstGeom prst="rect">
            <a:avLst/>
          </a:prstGeom>
          <a:noFill/>
          <a:ln w="28575">
            <a:noFill/>
            <a:miter lim="800000"/>
            <a:headEnd/>
            <a:tailEnd/>
          </a:ln>
          <a:effectLst/>
        </p:spPr>
        <p:txBody>
          <a:bodyPr wrap="none">
            <a:spAutoFit/>
          </a:bodyPr>
          <a:lstStyle/>
          <a:p>
            <a:r>
              <a:rPr lang="en-US" sz="10000">
                <a:latin typeface="Arial" charset="0"/>
              </a:rPr>
              <a:t>2</a:t>
            </a:r>
          </a:p>
        </p:txBody>
      </p:sp>
      <p:sp>
        <p:nvSpPr>
          <p:cNvPr id="22546" name="Text Box 18"/>
          <p:cNvSpPr txBox="1">
            <a:spLocks noChangeArrowheads="1"/>
          </p:cNvSpPr>
          <p:nvPr/>
        </p:nvSpPr>
        <p:spPr bwMode="auto">
          <a:xfrm>
            <a:off x="7086600" y="4632325"/>
            <a:ext cx="890588" cy="1616075"/>
          </a:xfrm>
          <a:prstGeom prst="rect">
            <a:avLst/>
          </a:prstGeom>
          <a:noFill/>
          <a:ln w="28575">
            <a:noFill/>
            <a:miter lim="800000"/>
            <a:headEnd/>
            <a:tailEnd/>
          </a:ln>
          <a:effectLst/>
        </p:spPr>
        <p:txBody>
          <a:bodyPr wrap="none">
            <a:spAutoFit/>
          </a:bodyPr>
          <a:lstStyle/>
          <a:p>
            <a:r>
              <a:rPr lang="en-US" sz="10000">
                <a:latin typeface="Arial" charset="0"/>
              </a:rPr>
              <a:t>5</a:t>
            </a:r>
          </a:p>
        </p:txBody>
      </p:sp>
      <p:sp>
        <p:nvSpPr>
          <p:cNvPr id="22547" name="Text Box 19"/>
          <p:cNvSpPr txBox="1">
            <a:spLocks noChangeArrowheads="1"/>
          </p:cNvSpPr>
          <p:nvPr/>
        </p:nvSpPr>
        <p:spPr bwMode="auto">
          <a:xfrm>
            <a:off x="2649538" y="4632325"/>
            <a:ext cx="925512" cy="1616075"/>
          </a:xfrm>
          <a:prstGeom prst="rect">
            <a:avLst/>
          </a:prstGeom>
          <a:noFill/>
          <a:ln w="28575">
            <a:noFill/>
            <a:miter lim="800000"/>
            <a:headEnd/>
            <a:tailEnd/>
          </a:ln>
          <a:effectLst/>
        </p:spPr>
        <p:txBody>
          <a:bodyPr wrap="none">
            <a:spAutoFit/>
          </a:bodyPr>
          <a:lstStyle/>
          <a:p>
            <a:r>
              <a:rPr lang="en-US" sz="10000">
                <a:latin typeface="Arial" charset="0"/>
              </a:rPr>
              <a:t>+</a:t>
            </a:r>
          </a:p>
        </p:txBody>
      </p:sp>
      <p:sp>
        <p:nvSpPr>
          <p:cNvPr id="22548" name="Text Box 20"/>
          <p:cNvSpPr txBox="1">
            <a:spLocks noChangeArrowheads="1"/>
          </p:cNvSpPr>
          <p:nvPr/>
        </p:nvSpPr>
        <p:spPr bwMode="auto">
          <a:xfrm>
            <a:off x="5562600" y="4632325"/>
            <a:ext cx="925513" cy="1616075"/>
          </a:xfrm>
          <a:prstGeom prst="rect">
            <a:avLst/>
          </a:prstGeom>
          <a:noFill/>
          <a:ln w="28575">
            <a:noFill/>
            <a:miter lim="800000"/>
            <a:headEnd/>
            <a:tailEnd/>
          </a:ln>
          <a:effectLst/>
        </p:spPr>
        <p:txBody>
          <a:bodyPr wrap="none">
            <a:spAutoFit/>
          </a:bodyPr>
          <a:lstStyle/>
          <a:p>
            <a:r>
              <a:rPr lang="en-US" sz="10000">
                <a:latin typeface="Arial" charset="0"/>
              </a:rPr>
              <a:t>=</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22549"/>
                                        </p:tgtEl>
                                        <p:attrNameLst>
                                          <p:attrName>style.visibility</p:attrName>
                                        </p:attrNameLst>
                                      </p:cBhvr>
                                      <p:to>
                                        <p:strVal val="visible"/>
                                      </p:to>
                                    </p:set>
                                    <p:animEffect transition="in" filter="box(out)">
                                      <p:cBhvr>
                                        <p:cTn id="7" dur="500"/>
                                        <p:tgtEl>
                                          <p:spTgt spid="2254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537"/>
                                        </p:tgtEl>
                                        <p:attrNameLst>
                                          <p:attrName>style.visibility</p:attrName>
                                        </p:attrNameLst>
                                      </p:cBhvr>
                                      <p:to>
                                        <p:strVal val="visible"/>
                                      </p:to>
                                    </p:set>
                                    <p:animEffect transition="in" filter="wipe(left)">
                                      <p:cBhvr>
                                        <p:cTn id="12" dur="500"/>
                                        <p:tgtEl>
                                          <p:spTgt spid="22537"/>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22550"/>
                                        </p:tgtEl>
                                        <p:attrNameLst>
                                          <p:attrName>style.visibility</p:attrName>
                                        </p:attrNameLst>
                                      </p:cBhvr>
                                      <p:to>
                                        <p:strVal val="visible"/>
                                      </p:to>
                                    </p:se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22552"/>
                                        </p:tgtEl>
                                        <p:attrNameLst>
                                          <p:attrName>style.visibility</p:attrName>
                                        </p:attrNameLst>
                                      </p:cBhvr>
                                      <p:to>
                                        <p:strVal val="visible"/>
                                      </p:to>
                                    </p:set>
                                    <p:animEffect transition="in" filter="wipe(left)">
                                      <p:cBhvr>
                                        <p:cTn id="20" dur="500"/>
                                        <p:tgtEl>
                                          <p:spTgt spid="22552"/>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22551"/>
                                        </p:tgtEl>
                                        <p:attrNameLst>
                                          <p:attrName>style.visibility</p:attrName>
                                        </p:attrNameLst>
                                      </p:cBhvr>
                                      <p:to>
                                        <p:strVal val="visible"/>
                                      </p:to>
                                    </p:set>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22553"/>
                                        </p:tgtEl>
                                        <p:attrNameLst>
                                          <p:attrName>style.visibility</p:attrName>
                                        </p:attrNameLst>
                                      </p:cBhvr>
                                      <p:to>
                                        <p:strVal val="visible"/>
                                      </p:to>
                                    </p:set>
                                    <p:animEffect transition="in" filter="wipe(left)">
                                      <p:cBhvr>
                                        <p:cTn id="28" dur="500"/>
                                        <p:tgtEl>
                                          <p:spTgt spid="2255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22544"/>
                                        </p:tgtEl>
                                        <p:attrNameLst>
                                          <p:attrName>style.visibility</p:attrName>
                                        </p:attrNameLst>
                                      </p:cBhvr>
                                      <p:to>
                                        <p:strVal val="visible"/>
                                      </p:to>
                                    </p:set>
                                    <p:animEffect transition="in" filter="wipe(up)">
                                      <p:cBhvr>
                                        <p:cTn id="33" dur="500"/>
                                        <p:tgtEl>
                                          <p:spTgt spid="22544"/>
                                        </p:tgtEl>
                                      </p:cBhvr>
                                    </p:animEffect>
                                  </p:childTnLst>
                                </p:cTn>
                              </p:par>
                            </p:childTnLst>
                          </p:cTn>
                        </p:par>
                        <p:par>
                          <p:cTn id="34" fill="hold">
                            <p:stCondLst>
                              <p:cond delay="500"/>
                            </p:stCondLst>
                            <p:childTnLst>
                              <p:par>
                                <p:cTn id="35" presetID="22" presetClass="entr" presetSubtype="1" fill="hold" grpId="0" nodeType="afterEffect">
                                  <p:stCondLst>
                                    <p:cond delay="0"/>
                                  </p:stCondLst>
                                  <p:childTnLst>
                                    <p:set>
                                      <p:cBhvr>
                                        <p:cTn id="36" dur="1" fill="hold">
                                          <p:stCondLst>
                                            <p:cond delay="0"/>
                                          </p:stCondLst>
                                        </p:cTn>
                                        <p:tgtEl>
                                          <p:spTgt spid="22547"/>
                                        </p:tgtEl>
                                        <p:attrNameLst>
                                          <p:attrName>style.visibility</p:attrName>
                                        </p:attrNameLst>
                                      </p:cBhvr>
                                      <p:to>
                                        <p:strVal val="visible"/>
                                      </p:to>
                                    </p:set>
                                    <p:animEffect transition="in" filter="wipe(up)">
                                      <p:cBhvr>
                                        <p:cTn id="37" dur="500"/>
                                        <p:tgtEl>
                                          <p:spTgt spid="22547"/>
                                        </p:tgtEl>
                                      </p:cBhvr>
                                    </p:animEffect>
                                  </p:childTnLst>
                                </p:cTn>
                              </p:par>
                            </p:childTnLst>
                          </p:cTn>
                        </p:par>
                        <p:par>
                          <p:cTn id="38" fill="hold">
                            <p:stCondLst>
                              <p:cond delay="1000"/>
                            </p:stCondLst>
                            <p:childTnLst>
                              <p:par>
                                <p:cTn id="39" presetID="22" presetClass="entr" presetSubtype="1" fill="hold" grpId="0" nodeType="afterEffect">
                                  <p:stCondLst>
                                    <p:cond delay="0"/>
                                  </p:stCondLst>
                                  <p:childTnLst>
                                    <p:set>
                                      <p:cBhvr>
                                        <p:cTn id="40" dur="1" fill="hold">
                                          <p:stCondLst>
                                            <p:cond delay="0"/>
                                          </p:stCondLst>
                                        </p:cTn>
                                        <p:tgtEl>
                                          <p:spTgt spid="22545"/>
                                        </p:tgtEl>
                                        <p:attrNameLst>
                                          <p:attrName>style.visibility</p:attrName>
                                        </p:attrNameLst>
                                      </p:cBhvr>
                                      <p:to>
                                        <p:strVal val="visible"/>
                                      </p:to>
                                    </p:set>
                                    <p:animEffect transition="in" filter="wipe(up)">
                                      <p:cBhvr>
                                        <p:cTn id="41" dur="500"/>
                                        <p:tgtEl>
                                          <p:spTgt spid="22545"/>
                                        </p:tgtEl>
                                      </p:cBhvr>
                                    </p:animEffect>
                                  </p:childTnLst>
                                </p:cTn>
                              </p:par>
                            </p:childTnLst>
                          </p:cTn>
                        </p:par>
                        <p:par>
                          <p:cTn id="42" fill="hold">
                            <p:stCondLst>
                              <p:cond delay="1500"/>
                            </p:stCondLst>
                            <p:childTnLst>
                              <p:par>
                                <p:cTn id="43" presetID="22" presetClass="entr" presetSubtype="1" fill="hold" grpId="0" nodeType="afterEffect">
                                  <p:stCondLst>
                                    <p:cond delay="0"/>
                                  </p:stCondLst>
                                  <p:childTnLst>
                                    <p:set>
                                      <p:cBhvr>
                                        <p:cTn id="44" dur="1" fill="hold">
                                          <p:stCondLst>
                                            <p:cond delay="0"/>
                                          </p:stCondLst>
                                        </p:cTn>
                                        <p:tgtEl>
                                          <p:spTgt spid="22548"/>
                                        </p:tgtEl>
                                        <p:attrNameLst>
                                          <p:attrName>style.visibility</p:attrName>
                                        </p:attrNameLst>
                                      </p:cBhvr>
                                      <p:to>
                                        <p:strVal val="visible"/>
                                      </p:to>
                                    </p:set>
                                    <p:animEffect transition="in" filter="wipe(up)">
                                      <p:cBhvr>
                                        <p:cTn id="45" dur="500"/>
                                        <p:tgtEl>
                                          <p:spTgt spid="22548"/>
                                        </p:tgtEl>
                                      </p:cBhvr>
                                    </p:animEffect>
                                  </p:childTnLst>
                                </p:cTn>
                              </p:par>
                            </p:childTnLst>
                          </p:cTn>
                        </p:par>
                        <p:par>
                          <p:cTn id="46" fill="hold">
                            <p:stCondLst>
                              <p:cond delay="2000"/>
                            </p:stCondLst>
                            <p:childTnLst>
                              <p:par>
                                <p:cTn id="47" presetID="22" presetClass="entr" presetSubtype="1" fill="hold" grpId="0" nodeType="afterEffect">
                                  <p:stCondLst>
                                    <p:cond delay="0"/>
                                  </p:stCondLst>
                                  <p:childTnLst>
                                    <p:set>
                                      <p:cBhvr>
                                        <p:cTn id="48" dur="1" fill="hold">
                                          <p:stCondLst>
                                            <p:cond delay="0"/>
                                          </p:stCondLst>
                                        </p:cTn>
                                        <p:tgtEl>
                                          <p:spTgt spid="22546"/>
                                        </p:tgtEl>
                                        <p:attrNameLst>
                                          <p:attrName>style.visibility</p:attrName>
                                        </p:attrNameLst>
                                      </p:cBhvr>
                                      <p:to>
                                        <p:strVal val="visible"/>
                                      </p:to>
                                    </p:set>
                                    <p:animEffect transition="in" filter="wipe(up)">
                                      <p:cBhvr>
                                        <p:cTn id="49" dur="500"/>
                                        <p:tgtEl>
                                          <p:spTgt spid="225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7" grpId="0" animBg="1" autoUpdateAnimBg="0"/>
      <p:bldP spid="22550" grpId="0" animBg="1" autoUpdateAnimBg="0"/>
      <p:bldP spid="22551" grpId="0" animBg="1" autoUpdateAnimBg="0"/>
      <p:bldP spid="22544" grpId="0" autoUpdateAnimBg="0"/>
      <p:bldP spid="22545" grpId="0" autoUpdateAnimBg="0"/>
      <p:bldP spid="22546" grpId="0" autoUpdateAnimBg="0"/>
      <p:bldP spid="22547" grpId="0" autoUpdateAnimBg="0"/>
      <p:bldP spid="22548"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4" name="Rectangle 8"/>
          <p:cNvSpPr>
            <a:spLocks noChangeArrowheads="1"/>
          </p:cNvSpPr>
          <p:nvPr/>
        </p:nvSpPr>
        <p:spPr bwMode="auto">
          <a:xfrm>
            <a:off x="0" y="0"/>
            <a:ext cx="1600200" cy="6858000"/>
          </a:xfrm>
          <a:prstGeom prst="rect">
            <a:avLst/>
          </a:prstGeom>
          <a:solidFill>
            <a:srgbClr val="001C52"/>
          </a:solidFill>
          <a:ln w="38100">
            <a:noFill/>
            <a:miter lim="800000"/>
            <a:headEnd/>
            <a:tailEnd/>
          </a:ln>
          <a:effectLst/>
        </p:spPr>
        <p:txBody>
          <a:bodyPr wrap="none" anchor="ctr"/>
          <a:lstStyle/>
          <a:p>
            <a:endParaRPr lang="en-US"/>
          </a:p>
        </p:txBody>
      </p:sp>
      <p:sp>
        <p:nvSpPr>
          <p:cNvPr id="4102" name="Rectangle 6"/>
          <p:cNvSpPr>
            <a:spLocks noChangeArrowheads="1"/>
          </p:cNvSpPr>
          <p:nvPr/>
        </p:nvSpPr>
        <p:spPr bwMode="auto">
          <a:xfrm>
            <a:off x="1981200" y="1295400"/>
            <a:ext cx="6172200" cy="4800600"/>
          </a:xfrm>
          <a:prstGeom prst="rect">
            <a:avLst/>
          </a:prstGeom>
          <a:noFill/>
          <a:ln w="9525">
            <a:noFill/>
            <a:miter lim="800000"/>
            <a:headEnd/>
            <a:tailEnd/>
          </a:ln>
          <a:effectLst/>
        </p:spPr>
        <p:txBody>
          <a:bodyPr/>
          <a:lstStyle/>
          <a:p>
            <a:pPr marL="342900" indent="-342900" algn="l">
              <a:spcBef>
                <a:spcPct val="40000"/>
              </a:spcBef>
              <a:buClr>
                <a:srgbClr val="630C21"/>
              </a:buClr>
              <a:buSzPct val="125000"/>
              <a:buFont typeface="Wingdings" pitchFamily="2" charset="2"/>
              <a:buChar char="§"/>
            </a:pPr>
            <a:r>
              <a:rPr lang="en-US" sz="3200"/>
              <a:t>What are the functional areas of marketing communication?</a:t>
            </a:r>
          </a:p>
          <a:p>
            <a:pPr marL="342900" indent="-342900" algn="l">
              <a:spcBef>
                <a:spcPct val="40000"/>
              </a:spcBef>
              <a:buClr>
                <a:srgbClr val="630C21"/>
              </a:buClr>
              <a:buSzPct val="125000"/>
              <a:buFont typeface="Wingdings" pitchFamily="2" charset="2"/>
              <a:buChar char="§"/>
            </a:pPr>
            <a:r>
              <a:rPr lang="en-US" sz="3200"/>
              <a:t>What is the IMC concept and process?</a:t>
            </a:r>
          </a:p>
          <a:p>
            <a:pPr marL="342900" indent="-342900" algn="l">
              <a:spcBef>
                <a:spcPct val="40000"/>
              </a:spcBef>
              <a:buClr>
                <a:srgbClr val="630C21"/>
              </a:buClr>
              <a:buSzPct val="125000"/>
              <a:buFont typeface="Wingdings" pitchFamily="2" charset="2"/>
              <a:buChar char="§"/>
            </a:pPr>
            <a:r>
              <a:rPr lang="en-US" sz="3200"/>
              <a:t>Why is integration so important in marketing communication?</a:t>
            </a:r>
          </a:p>
        </p:txBody>
      </p:sp>
      <p:sp>
        <p:nvSpPr>
          <p:cNvPr id="4106" name="AutoShape 10"/>
          <p:cNvSpPr>
            <a:spLocks noChangeArrowheads="1"/>
          </p:cNvSpPr>
          <p:nvPr/>
        </p:nvSpPr>
        <p:spPr bwMode="auto">
          <a:xfrm>
            <a:off x="-304800" y="227013"/>
            <a:ext cx="3810000" cy="685800"/>
          </a:xfrm>
          <a:prstGeom prst="roundRect">
            <a:avLst>
              <a:gd name="adj" fmla="val 30625"/>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4107" name="Rectangle 11"/>
          <p:cNvSpPr>
            <a:spLocks noGrp="1" noChangeArrowheads="1"/>
          </p:cNvSpPr>
          <p:nvPr>
            <p:ph type="title"/>
          </p:nvPr>
        </p:nvSpPr>
        <p:spPr>
          <a:xfrm>
            <a:off x="227013" y="241300"/>
            <a:ext cx="7772400" cy="635000"/>
          </a:xfrm>
          <a:noFill/>
          <a:ln/>
        </p:spPr>
        <p:txBody>
          <a:bodyPr/>
          <a:lstStyle/>
          <a:p>
            <a:r>
              <a:rPr lang="en-US" sz="3000" b="1"/>
              <a:t>Chapter Outline</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02">
                                            <p:txEl>
                                              <p:pRg st="0" end="0"/>
                                            </p:txEl>
                                          </p:spTgt>
                                        </p:tgtEl>
                                        <p:attrNameLst>
                                          <p:attrName>style.visibility</p:attrName>
                                        </p:attrNameLst>
                                      </p:cBhvr>
                                      <p:to>
                                        <p:strVal val="visible"/>
                                      </p:to>
                                    </p:set>
                                    <p:animEffect transition="in" filter="wipe(left)">
                                      <p:cBhvr>
                                        <p:cTn id="7" dur="500"/>
                                        <p:tgtEl>
                                          <p:spTgt spid="4102">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102">
                                            <p:txEl>
                                              <p:pRg st="1" end="1"/>
                                            </p:txEl>
                                          </p:spTgt>
                                        </p:tgtEl>
                                        <p:attrNameLst>
                                          <p:attrName>style.visibility</p:attrName>
                                        </p:attrNameLst>
                                      </p:cBhvr>
                                      <p:to>
                                        <p:strVal val="visible"/>
                                      </p:to>
                                    </p:set>
                                    <p:animEffect transition="in" filter="wipe(left)">
                                      <p:cBhvr>
                                        <p:cTn id="11" dur="500"/>
                                        <p:tgtEl>
                                          <p:spTgt spid="4102">
                                            <p:txEl>
                                              <p:pRg st="1" end="1"/>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102">
                                            <p:txEl>
                                              <p:pRg st="2" end="2"/>
                                            </p:txEl>
                                          </p:spTgt>
                                        </p:tgtEl>
                                        <p:attrNameLst>
                                          <p:attrName>style.visibility</p:attrName>
                                        </p:attrNameLst>
                                      </p:cBhvr>
                                      <p:to>
                                        <p:strVal val="visible"/>
                                      </p:to>
                                    </p:set>
                                    <p:animEffect transition="in" filter="wipe(left)">
                                      <p:cBhvr>
                                        <p:cTn id="15" dur="500"/>
                                        <p:tgtEl>
                                          <p:spTgt spid="410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2" grpId="0" build="p" autoUpdateAnimBg="0" advAuto="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8" name="Picture 6" descr="C:\Documents and Settings\John Gayle\My Documents\3Blox\30801 MHHE-Duncan PPT\Work Files\fedex1.jpg"/>
          <p:cNvPicPr>
            <a:picLocks noChangeAspect="1" noChangeArrowheads="1"/>
          </p:cNvPicPr>
          <p:nvPr/>
        </p:nvPicPr>
        <p:blipFill>
          <a:blip r:embed="rId3" cstate="print"/>
          <a:srcRect/>
          <a:stretch>
            <a:fillRect/>
          </a:stretch>
        </p:blipFill>
        <p:spPr bwMode="auto">
          <a:xfrm>
            <a:off x="5294313" y="3657600"/>
            <a:ext cx="3849687" cy="2803525"/>
          </a:xfrm>
          <a:prstGeom prst="rect">
            <a:avLst/>
          </a:prstGeom>
          <a:noFill/>
        </p:spPr>
      </p:pic>
      <p:pic>
        <p:nvPicPr>
          <p:cNvPr id="23560" name="Picture 8" descr="C:\Documents and Settings\John Gayle\My Documents\3Blox\30801 MHHE-Duncan PPT\Work Files\fedex3.jpg"/>
          <p:cNvPicPr>
            <a:picLocks noChangeAspect="1" noChangeArrowheads="1"/>
          </p:cNvPicPr>
          <p:nvPr/>
        </p:nvPicPr>
        <p:blipFill>
          <a:blip r:embed="rId4" cstate="print"/>
          <a:srcRect b="10687"/>
          <a:stretch>
            <a:fillRect/>
          </a:stretch>
        </p:blipFill>
        <p:spPr bwMode="auto">
          <a:xfrm>
            <a:off x="2667000" y="838200"/>
            <a:ext cx="5486400" cy="2971800"/>
          </a:xfrm>
          <a:prstGeom prst="rect">
            <a:avLst/>
          </a:prstGeom>
          <a:noFill/>
        </p:spPr>
      </p:pic>
      <p:sp>
        <p:nvSpPr>
          <p:cNvPr id="23554" name="Rectangle 2"/>
          <p:cNvSpPr>
            <a:spLocks noChangeArrowheads="1"/>
          </p:cNvSpPr>
          <p:nvPr/>
        </p:nvSpPr>
        <p:spPr bwMode="auto">
          <a:xfrm>
            <a:off x="0" y="0"/>
            <a:ext cx="1527175" cy="6858000"/>
          </a:xfrm>
          <a:prstGeom prst="rect">
            <a:avLst/>
          </a:prstGeom>
          <a:solidFill>
            <a:srgbClr val="001C52"/>
          </a:solidFill>
          <a:ln w="38100">
            <a:noFill/>
            <a:miter lim="800000"/>
            <a:headEnd/>
            <a:tailEnd/>
          </a:ln>
          <a:effectLst/>
        </p:spPr>
        <p:txBody>
          <a:bodyPr wrap="none" anchor="ctr"/>
          <a:lstStyle/>
          <a:p>
            <a:endParaRPr lang="en-US"/>
          </a:p>
        </p:txBody>
      </p:sp>
      <p:sp>
        <p:nvSpPr>
          <p:cNvPr id="23555" name="AutoShape 3"/>
          <p:cNvSpPr>
            <a:spLocks noChangeArrowheads="1"/>
          </p:cNvSpPr>
          <p:nvPr/>
        </p:nvSpPr>
        <p:spPr bwMode="auto">
          <a:xfrm>
            <a:off x="-254000" y="227013"/>
            <a:ext cx="6654800" cy="992187"/>
          </a:xfrm>
          <a:prstGeom prst="roundRect">
            <a:avLst>
              <a:gd name="adj" fmla="val 34722"/>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23556" name="Rectangle 4"/>
          <p:cNvSpPr>
            <a:spLocks noGrp="1" noChangeArrowheads="1"/>
          </p:cNvSpPr>
          <p:nvPr>
            <p:ph type="title"/>
          </p:nvPr>
        </p:nvSpPr>
        <p:spPr>
          <a:xfrm>
            <a:off x="227013" y="431800"/>
            <a:ext cx="7621587" cy="635000"/>
          </a:xfrm>
        </p:spPr>
        <p:txBody>
          <a:bodyPr/>
          <a:lstStyle/>
          <a:p>
            <a:pPr>
              <a:lnSpc>
                <a:spcPct val="85000"/>
              </a:lnSpc>
            </a:pPr>
            <a:r>
              <a:rPr lang="en-US" sz="3200"/>
              <a:t>FedEx Has Done a Good Job of Integrating Brand Messages</a:t>
            </a:r>
          </a:p>
        </p:txBody>
      </p:sp>
      <p:pic>
        <p:nvPicPr>
          <p:cNvPr id="23559" name="Picture 7" descr="C:\Documents and Settings\John Gayle\My Documents\3Blox\30801 MHHE-Duncan PPT\Work Files\fedex2.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1752600" y="3657600"/>
            <a:ext cx="3754438" cy="2700338"/>
          </a:xfrm>
          <a:prstGeom prst="rect">
            <a:avLst/>
          </a:prstGeom>
          <a:noFill/>
        </p:spPr>
      </p:pic>
    </p:spTree>
  </p:cSld>
  <p:clrMapOvr>
    <a:masterClrMapping/>
  </p:clrMapOvr>
  <p:transition spd="med">
    <p:dissolv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605" name="Picture 29" descr="C:\Documents and Settings\John Gayle\My Documents\3Blox\30801 MHHE-Duncan PPT\Work Files\magnify_bkgrd.gif"/>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4603" name="AutoShape 27"/>
          <p:cNvSpPr>
            <a:spLocks noChangeArrowheads="1"/>
          </p:cNvSpPr>
          <p:nvPr/>
        </p:nvSpPr>
        <p:spPr bwMode="auto">
          <a:xfrm>
            <a:off x="838200" y="1447800"/>
            <a:ext cx="7772400" cy="5029200"/>
          </a:xfrm>
          <a:prstGeom prst="roundRect">
            <a:avLst>
              <a:gd name="adj" fmla="val 11958"/>
            </a:avLst>
          </a:prstGeom>
          <a:solidFill>
            <a:srgbClr val="FFF9EF"/>
          </a:solidFill>
          <a:ln w="28575">
            <a:solidFill>
              <a:srgbClr val="FFB610"/>
            </a:solidFill>
            <a:round/>
            <a:headEnd/>
            <a:tailEnd/>
          </a:ln>
          <a:effectLst/>
        </p:spPr>
        <p:txBody>
          <a:bodyPr wrap="none" anchor="ctr"/>
          <a:lstStyle/>
          <a:p>
            <a:endParaRPr lang="en-US"/>
          </a:p>
        </p:txBody>
      </p:sp>
      <p:sp>
        <p:nvSpPr>
          <p:cNvPr id="24587" name="AutoShape 11"/>
          <p:cNvSpPr>
            <a:spLocks noChangeArrowheads="1"/>
          </p:cNvSpPr>
          <p:nvPr/>
        </p:nvSpPr>
        <p:spPr bwMode="auto">
          <a:xfrm>
            <a:off x="-254000" y="203200"/>
            <a:ext cx="5588000" cy="685800"/>
          </a:xfrm>
          <a:prstGeom prst="roundRect">
            <a:avLst>
              <a:gd name="adj" fmla="val 32639"/>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24588" name="Rectangle 12"/>
          <p:cNvSpPr>
            <a:spLocks noGrp="1" noChangeArrowheads="1"/>
          </p:cNvSpPr>
          <p:nvPr>
            <p:ph type="title"/>
          </p:nvPr>
        </p:nvSpPr>
        <p:spPr>
          <a:xfrm>
            <a:off x="228600" y="239713"/>
            <a:ext cx="7772400" cy="635000"/>
          </a:xfrm>
        </p:spPr>
        <p:txBody>
          <a:bodyPr/>
          <a:lstStyle/>
          <a:p>
            <a:r>
              <a:rPr lang="en-US" sz="3200" b="1"/>
              <a:t>Insight:</a:t>
            </a:r>
            <a:r>
              <a:rPr lang="en-US" sz="3200"/>
              <a:t> 4 Benefits of IMC</a:t>
            </a:r>
          </a:p>
        </p:txBody>
      </p:sp>
      <p:sp>
        <p:nvSpPr>
          <p:cNvPr id="24599" name="AutoShape 23"/>
          <p:cNvSpPr>
            <a:spLocks noChangeArrowheads="1"/>
          </p:cNvSpPr>
          <p:nvPr/>
        </p:nvSpPr>
        <p:spPr bwMode="auto">
          <a:xfrm>
            <a:off x="1447800" y="1524000"/>
            <a:ext cx="6858000" cy="4953000"/>
          </a:xfrm>
          <a:prstGeom prst="roundRect">
            <a:avLst>
              <a:gd name="adj" fmla="val 11458"/>
            </a:avLst>
          </a:prstGeom>
          <a:noFill/>
          <a:ln w="38100">
            <a:noFill/>
            <a:round/>
            <a:headEnd/>
            <a:tailEnd/>
          </a:ln>
          <a:effectLst/>
        </p:spPr>
        <p:txBody>
          <a:bodyPr anchor="ctr"/>
          <a:lstStyle/>
          <a:p>
            <a:pPr marL="457200" indent="-457200" algn="l">
              <a:buFontTx/>
              <a:buAutoNum type="arabicPeriod"/>
            </a:pPr>
            <a:r>
              <a:rPr lang="en-US" b="1">
                <a:latin typeface="Arial" charset="0"/>
              </a:rPr>
              <a:t>It Drives Brand Differentiation</a:t>
            </a:r>
            <a:r>
              <a:rPr lang="en-US">
                <a:latin typeface="Arial" charset="0"/>
              </a:rPr>
              <a:t> </a:t>
            </a:r>
          </a:p>
          <a:p>
            <a:pPr marL="914400" lvl="1" indent="-457200" algn="l">
              <a:buFontTx/>
              <a:buChar char="•"/>
            </a:pPr>
            <a:r>
              <a:rPr lang="en-US">
                <a:latin typeface="Arial" charset="0"/>
              </a:rPr>
              <a:t>IMC helps make your brand stand out vs. competitors</a:t>
            </a:r>
          </a:p>
          <a:p>
            <a:pPr marL="457200" indent="-457200" algn="l">
              <a:buFontTx/>
              <a:buAutoNum type="arabicPeriod"/>
            </a:pPr>
            <a:r>
              <a:rPr lang="en-US" b="1">
                <a:latin typeface="Arial" charset="0"/>
              </a:rPr>
              <a:t>Brings Greater Accountability</a:t>
            </a:r>
          </a:p>
          <a:p>
            <a:pPr marL="914400" lvl="1" indent="-457200" algn="l">
              <a:buFontTx/>
              <a:buChar char="•"/>
            </a:pPr>
            <a:r>
              <a:rPr lang="en-US">
                <a:latin typeface="Arial" charset="0"/>
              </a:rPr>
              <a:t>IMC allows you to track sales and profits based on your brand’s  relationships with consumers  </a:t>
            </a:r>
          </a:p>
          <a:p>
            <a:pPr marL="457200" indent="-457200" algn="l">
              <a:buFontTx/>
              <a:buAutoNum type="arabicPeriod"/>
            </a:pPr>
            <a:r>
              <a:rPr lang="en-US" b="1">
                <a:latin typeface="Arial" charset="0"/>
              </a:rPr>
              <a:t>Increases the Level of Trust</a:t>
            </a:r>
          </a:p>
          <a:p>
            <a:pPr marL="914400" lvl="1" indent="-457200" algn="l">
              <a:buFontTx/>
              <a:buChar char="•"/>
            </a:pPr>
            <a:r>
              <a:rPr lang="en-US">
                <a:latin typeface="Arial" charset="0"/>
              </a:rPr>
              <a:t>IMC focuses on long-term relationships, not one-time sale</a:t>
            </a:r>
          </a:p>
          <a:p>
            <a:pPr marL="457200" indent="-457200" algn="l">
              <a:buFontTx/>
              <a:buAutoNum type="arabicPeriod"/>
            </a:pPr>
            <a:r>
              <a:rPr lang="en-US" b="1">
                <a:latin typeface="Arial" charset="0"/>
              </a:rPr>
              <a:t>Provides Internal Focus</a:t>
            </a:r>
          </a:p>
          <a:p>
            <a:pPr marL="914400" lvl="1" indent="-457200" algn="l">
              <a:buFontTx/>
              <a:buChar char="•"/>
            </a:pPr>
            <a:r>
              <a:rPr lang="en-US">
                <a:latin typeface="Arial" charset="0"/>
              </a:rPr>
              <a:t>IMC focuses on “one look, one voice”</a:t>
            </a:r>
          </a:p>
        </p:txBody>
      </p:sp>
      <p:pic>
        <p:nvPicPr>
          <p:cNvPr id="24604" name="Picture 28" descr="C:\Documents and Settings\John Gayle\My Documents\3Blox\30801 MHHE-Duncan PPT\Work Files\magnify.gif"/>
          <p:cNvPicPr>
            <a:picLocks noChangeAspect="1" noChangeArrowheads="1"/>
          </p:cNvPicPr>
          <p:nvPr/>
        </p:nvPicPr>
        <p:blipFill>
          <a:blip r:embed="rId3" cstate="print"/>
          <a:srcRect/>
          <a:stretch>
            <a:fillRect/>
          </a:stretch>
        </p:blipFill>
        <p:spPr bwMode="auto">
          <a:xfrm>
            <a:off x="381000" y="1143000"/>
            <a:ext cx="1112838" cy="1143000"/>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599">
                                            <p:txEl>
                                              <p:pRg st="0" end="0"/>
                                            </p:txEl>
                                          </p:spTgt>
                                        </p:tgtEl>
                                        <p:attrNameLst>
                                          <p:attrName>style.visibility</p:attrName>
                                        </p:attrNameLst>
                                      </p:cBhvr>
                                      <p:to>
                                        <p:strVal val="visible"/>
                                      </p:to>
                                    </p:set>
                                    <p:animEffect transition="in" filter="wipe(left)">
                                      <p:cBhvr>
                                        <p:cTn id="7" dur="500"/>
                                        <p:tgtEl>
                                          <p:spTgt spid="24599">
                                            <p:txEl>
                                              <p:pRg st="0" end="0"/>
                                            </p:txEl>
                                          </p:spTgt>
                                        </p:tgtEl>
                                      </p:cBhvr>
                                    </p:animEffect>
                                  </p:childTnLst>
                                  <p:subTnLst>
                                    <p:animClr>
                                      <p:cBhvr override="childStyle">
                                        <p:cTn dur="1" fill="hold" display="0" masterRel="nextClick" afterEffect="1"/>
                                        <p:tgtEl>
                                          <p:spTgt spid="24599">
                                            <p:txEl>
                                              <p:pRg st="0" end="0"/>
                                            </p:txEl>
                                          </p:spTgt>
                                        </p:tgtEl>
                                        <p:attrNameLst>
                                          <p:attrName>ppt_c</p:attrName>
                                        </p:attrNameLst>
                                      </p:cBhvr>
                                      <p:to>
                                        <a:schemeClr val="bg2"/>
                                      </p:to>
                                    </p:animClr>
                                  </p:subTnLst>
                                </p:cTn>
                              </p:par>
                              <p:par>
                                <p:cTn id="8" presetID="22" presetClass="entr" presetSubtype="8" fill="hold" grpId="0" nodeType="withEffect">
                                  <p:stCondLst>
                                    <p:cond delay="0"/>
                                  </p:stCondLst>
                                  <p:childTnLst>
                                    <p:set>
                                      <p:cBhvr>
                                        <p:cTn id="9" dur="1" fill="hold">
                                          <p:stCondLst>
                                            <p:cond delay="0"/>
                                          </p:stCondLst>
                                        </p:cTn>
                                        <p:tgtEl>
                                          <p:spTgt spid="24599">
                                            <p:txEl>
                                              <p:pRg st="1" end="1"/>
                                            </p:txEl>
                                          </p:spTgt>
                                        </p:tgtEl>
                                        <p:attrNameLst>
                                          <p:attrName>style.visibility</p:attrName>
                                        </p:attrNameLst>
                                      </p:cBhvr>
                                      <p:to>
                                        <p:strVal val="visible"/>
                                      </p:to>
                                    </p:set>
                                    <p:animEffect transition="in" filter="wipe(left)">
                                      <p:cBhvr>
                                        <p:cTn id="10" dur="500"/>
                                        <p:tgtEl>
                                          <p:spTgt spid="24599">
                                            <p:txEl>
                                              <p:pRg st="1" end="1"/>
                                            </p:txEl>
                                          </p:spTgt>
                                        </p:tgtEl>
                                      </p:cBhvr>
                                    </p:animEffect>
                                  </p:childTnLst>
                                  <p:subTnLst>
                                    <p:animClr>
                                      <p:cBhvr override="childStyle">
                                        <p:cTn dur="1" fill="hold" display="0" masterRel="nextClick" afterEffect="1"/>
                                        <p:tgtEl>
                                          <p:spTgt spid="24599">
                                            <p:txEl>
                                              <p:pRg st="1" end="1"/>
                                            </p:txEl>
                                          </p:spTgt>
                                        </p:tgtEl>
                                        <p:attrNameLst>
                                          <p:attrName>ppt_c</p:attrName>
                                        </p:attrNameLst>
                                      </p:cBhvr>
                                      <p:to>
                                        <a:schemeClr val="bg2"/>
                                      </p:to>
                                    </p:animClr>
                                  </p:sub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4599">
                                            <p:txEl>
                                              <p:pRg st="2" end="2"/>
                                            </p:txEl>
                                          </p:spTgt>
                                        </p:tgtEl>
                                        <p:attrNameLst>
                                          <p:attrName>style.visibility</p:attrName>
                                        </p:attrNameLst>
                                      </p:cBhvr>
                                      <p:to>
                                        <p:strVal val="visible"/>
                                      </p:to>
                                    </p:set>
                                    <p:animEffect transition="in" filter="wipe(left)">
                                      <p:cBhvr>
                                        <p:cTn id="15" dur="500"/>
                                        <p:tgtEl>
                                          <p:spTgt spid="24599">
                                            <p:txEl>
                                              <p:pRg st="2" end="2"/>
                                            </p:txEl>
                                          </p:spTgt>
                                        </p:tgtEl>
                                      </p:cBhvr>
                                    </p:animEffect>
                                  </p:childTnLst>
                                  <p:subTnLst>
                                    <p:animClr>
                                      <p:cBhvr override="childStyle">
                                        <p:cTn dur="1" fill="hold" display="0" masterRel="nextClick" afterEffect="1"/>
                                        <p:tgtEl>
                                          <p:spTgt spid="24599">
                                            <p:txEl>
                                              <p:pRg st="2" end="2"/>
                                            </p:txEl>
                                          </p:spTgt>
                                        </p:tgtEl>
                                        <p:attrNameLst>
                                          <p:attrName>ppt_c</p:attrName>
                                        </p:attrNameLst>
                                      </p:cBhvr>
                                      <p:to>
                                        <a:schemeClr val="bg2"/>
                                      </p:to>
                                    </p:animClr>
                                  </p:subTnLst>
                                </p:cTn>
                              </p:par>
                              <p:par>
                                <p:cTn id="16" presetID="22" presetClass="entr" presetSubtype="8" fill="hold" grpId="0" nodeType="withEffect">
                                  <p:stCondLst>
                                    <p:cond delay="0"/>
                                  </p:stCondLst>
                                  <p:childTnLst>
                                    <p:set>
                                      <p:cBhvr>
                                        <p:cTn id="17" dur="1" fill="hold">
                                          <p:stCondLst>
                                            <p:cond delay="0"/>
                                          </p:stCondLst>
                                        </p:cTn>
                                        <p:tgtEl>
                                          <p:spTgt spid="24599">
                                            <p:txEl>
                                              <p:pRg st="3" end="3"/>
                                            </p:txEl>
                                          </p:spTgt>
                                        </p:tgtEl>
                                        <p:attrNameLst>
                                          <p:attrName>style.visibility</p:attrName>
                                        </p:attrNameLst>
                                      </p:cBhvr>
                                      <p:to>
                                        <p:strVal val="visible"/>
                                      </p:to>
                                    </p:set>
                                    <p:animEffect transition="in" filter="wipe(left)">
                                      <p:cBhvr>
                                        <p:cTn id="18" dur="500"/>
                                        <p:tgtEl>
                                          <p:spTgt spid="24599">
                                            <p:txEl>
                                              <p:pRg st="3" end="3"/>
                                            </p:txEl>
                                          </p:spTgt>
                                        </p:tgtEl>
                                      </p:cBhvr>
                                    </p:animEffect>
                                  </p:childTnLst>
                                  <p:subTnLst>
                                    <p:animClr>
                                      <p:cBhvr override="childStyle">
                                        <p:cTn dur="1" fill="hold" display="0" masterRel="nextClick" afterEffect="1"/>
                                        <p:tgtEl>
                                          <p:spTgt spid="24599">
                                            <p:txEl>
                                              <p:pRg st="3" end="3"/>
                                            </p:txEl>
                                          </p:spTgt>
                                        </p:tgtEl>
                                        <p:attrNameLst>
                                          <p:attrName>ppt_c</p:attrName>
                                        </p:attrNameLst>
                                      </p:cBhvr>
                                      <p:to>
                                        <a:schemeClr val="bg2"/>
                                      </p:to>
                                    </p:animClr>
                                  </p:sub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4599">
                                            <p:txEl>
                                              <p:pRg st="4" end="4"/>
                                            </p:txEl>
                                          </p:spTgt>
                                        </p:tgtEl>
                                        <p:attrNameLst>
                                          <p:attrName>style.visibility</p:attrName>
                                        </p:attrNameLst>
                                      </p:cBhvr>
                                      <p:to>
                                        <p:strVal val="visible"/>
                                      </p:to>
                                    </p:set>
                                    <p:animEffect transition="in" filter="wipe(left)">
                                      <p:cBhvr>
                                        <p:cTn id="23" dur="500"/>
                                        <p:tgtEl>
                                          <p:spTgt spid="24599">
                                            <p:txEl>
                                              <p:pRg st="4" end="4"/>
                                            </p:txEl>
                                          </p:spTgt>
                                        </p:tgtEl>
                                      </p:cBhvr>
                                    </p:animEffect>
                                  </p:childTnLst>
                                  <p:subTnLst>
                                    <p:animClr>
                                      <p:cBhvr override="childStyle">
                                        <p:cTn dur="1" fill="hold" display="0" masterRel="nextClick" afterEffect="1"/>
                                        <p:tgtEl>
                                          <p:spTgt spid="24599">
                                            <p:txEl>
                                              <p:pRg st="4" end="4"/>
                                            </p:txEl>
                                          </p:spTgt>
                                        </p:tgtEl>
                                        <p:attrNameLst>
                                          <p:attrName>ppt_c</p:attrName>
                                        </p:attrNameLst>
                                      </p:cBhvr>
                                      <p:to>
                                        <a:schemeClr val="bg2"/>
                                      </p:to>
                                    </p:animClr>
                                  </p:subTnLst>
                                </p:cTn>
                              </p:par>
                              <p:par>
                                <p:cTn id="24" presetID="22" presetClass="entr" presetSubtype="8" fill="hold" grpId="0" nodeType="withEffect">
                                  <p:stCondLst>
                                    <p:cond delay="0"/>
                                  </p:stCondLst>
                                  <p:childTnLst>
                                    <p:set>
                                      <p:cBhvr>
                                        <p:cTn id="25" dur="1" fill="hold">
                                          <p:stCondLst>
                                            <p:cond delay="0"/>
                                          </p:stCondLst>
                                        </p:cTn>
                                        <p:tgtEl>
                                          <p:spTgt spid="24599">
                                            <p:txEl>
                                              <p:pRg st="5" end="5"/>
                                            </p:txEl>
                                          </p:spTgt>
                                        </p:tgtEl>
                                        <p:attrNameLst>
                                          <p:attrName>style.visibility</p:attrName>
                                        </p:attrNameLst>
                                      </p:cBhvr>
                                      <p:to>
                                        <p:strVal val="visible"/>
                                      </p:to>
                                    </p:set>
                                    <p:animEffect transition="in" filter="wipe(left)">
                                      <p:cBhvr>
                                        <p:cTn id="26" dur="500"/>
                                        <p:tgtEl>
                                          <p:spTgt spid="24599">
                                            <p:txEl>
                                              <p:pRg st="5" end="5"/>
                                            </p:txEl>
                                          </p:spTgt>
                                        </p:tgtEl>
                                      </p:cBhvr>
                                    </p:animEffect>
                                  </p:childTnLst>
                                  <p:subTnLst>
                                    <p:animClr>
                                      <p:cBhvr override="childStyle">
                                        <p:cTn dur="1" fill="hold" display="0" masterRel="nextClick" afterEffect="1"/>
                                        <p:tgtEl>
                                          <p:spTgt spid="24599">
                                            <p:txEl>
                                              <p:pRg st="5" end="5"/>
                                            </p:txEl>
                                          </p:spTgt>
                                        </p:tgtEl>
                                        <p:attrNameLst>
                                          <p:attrName>ppt_c</p:attrName>
                                        </p:attrNameLst>
                                      </p:cBhvr>
                                      <p:to>
                                        <a:schemeClr val="bg2"/>
                                      </p:to>
                                    </p:animClr>
                                  </p:sub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4599">
                                            <p:txEl>
                                              <p:pRg st="6" end="6"/>
                                            </p:txEl>
                                          </p:spTgt>
                                        </p:tgtEl>
                                        <p:attrNameLst>
                                          <p:attrName>style.visibility</p:attrName>
                                        </p:attrNameLst>
                                      </p:cBhvr>
                                      <p:to>
                                        <p:strVal val="visible"/>
                                      </p:to>
                                    </p:set>
                                    <p:animEffect transition="in" filter="wipe(left)">
                                      <p:cBhvr>
                                        <p:cTn id="31" dur="500"/>
                                        <p:tgtEl>
                                          <p:spTgt spid="24599">
                                            <p:txEl>
                                              <p:pRg st="6" end="6"/>
                                            </p:txEl>
                                          </p:spTgt>
                                        </p:tgtEl>
                                      </p:cBhvr>
                                    </p:animEffect>
                                  </p:childTnLst>
                                  <p:subTnLst>
                                    <p:animClr>
                                      <p:cBhvr override="childStyle">
                                        <p:cTn dur="1" fill="hold" display="0" masterRel="nextClick" afterEffect="1"/>
                                        <p:tgtEl>
                                          <p:spTgt spid="24599">
                                            <p:txEl>
                                              <p:pRg st="6" end="6"/>
                                            </p:txEl>
                                          </p:spTgt>
                                        </p:tgtEl>
                                        <p:attrNameLst>
                                          <p:attrName>ppt_c</p:attrName>
                                        </p:attrNameLst>
                                      </p:cBhvr>
                                      <p:to>
                                        <a:schemeClr val="bg2"/>
                                      </p:to>
                                    </p:animClr>
                                  </p:subTnLst>
                                </p:cTn>
                              </p:par>
                              <p:par>
                                <p:cTn id="32" presetID="22" presetClass="entr" presetSubtype="8" fill="hold" grpId="0" nodeType="withEffect">
                                  <p:stCondLst>
                                    <p:cond delay="0"/>
                                  </p:stCondLst>
                                  <p:childTnLst>
                                    <p:set>
                                      <p:cBhvr>
                                        <p:cTn id="33" dur="1" fill="hold">
                                          <p:stCondLst>
                                            <p:cond delay="0"/>
                                          </p:stCondLst>
                                        </p:cTn>
                                        <p:tgtEl>
                                          <p:spTgt spid="24599">
                                            <p:txEl>
                                              <p:pRg st="7" end="7"/>
                                            </p:txEl>
                                          </p:spTgt>
                                        </p:tgtEl>
                                        <p:attrNameLst>
                                          <p:attrName>style.visibility</p:attrName>
                                        </p:attrNameLst>
                                      </p:cBhvr>
                                      <p:to>
                                        <p:strVal val="visible"/>
                                      </p:to>
                                    </p:set>
                                    <p:animEffect transition="in" filter="wipe(left)">
                                      <p:cBhvr>
                                        <p:cTn id="34" dur="500"/>
                                        <p:tgtEl>
                                          <p:spTgt spid="24599">
                                            <p:txEl>
                                              <p:pRg st="7" end="7"/>
                                            </p:txEl>
                                          </p:spTgt>
                                        </p:tgtEl>
                                      </p:cBhvr>
                                    </p:animEffect>
                                  </p:childTnLst>
                                  <p:subTnLst>
                                    <p:animClr>
                                      <p:cBhvr override="childStyle">
                                        <p:cTn dur="1" fill="hold" display="0" masterRel="nextClick" afterEffect="1"/>
                                        <p:tgtEl>
                                          <p:spTgt spid="24599">
                                            <p:txEl>
                                              <p:pRg st="7" end="7"/>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99"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29" name="Group 29"/>
          <p:cNvGrpSpPr>
            <a:grpSpLocks/>
          </p:cNvGrpSpPr>
          <p:nvPr/>
        </p:nvGrpSpPr>
        <p:grpSpPr bwMode="auto">
          <a:xfrm>
            <a:off x="609600" y="1720850"/>
            <a:ext cx="8153400" cy="4429125"/>
            <a:chOff x="384" y="1084"/>
            <a:chExt cx="5136" cy="2790"/>
          </a:xfrm>
        </p:grpSpPr>
        <p:pic>
          <p:nvPicPr>
            <p:cNvPr id="25624" name="Picture 24" descr="C:\Documents and Settings\John Gayle\My Documents\3Blox\30801 MHHE-Duncan PPT\Chapter01\Work Files\cut.jpg"/>
            <p:cNvPicPr>
              <a:picLocks noChangeAspect="1" noChangeArrowheads="1"/>
            </p:cNvPicPr>
            <p:nvPr/>
          </p:nvPicPr>
          <p:blipFill>
            <a:blip r:embed="rId2" cstate="print"/>
            <a:srcRect/>
            <a:stretch>
              <a:fillRect/>
            </a:stretch>
          </p:blipFill>
          <p:spPr bwMode="auto">
            <a:xfrm>
              <a:off x="405" y="1084"/>
              <a:ext cx="5115" cy="2790"/>
            </a:xfrm>
            <a:prstGeom prst="rect">
              <a:avLst/>
            </a:prstGeom>
            <a:noFill/>
          </p:spPr>
        </p:pic>
        <p:sp>
          <p:nvSpPr>
            <p:cNvPr id="25614" name="AutoShape 14"/>
            <p:cNvSpPr>
              <a:spLocks noChangeArrowheads="1"/>
            </p:cNvSpPr>
            <p:nvPr/>
          </p:nvSpPr>
          <p:spPr bwMode="auto">
            <a:xfrm>
              <a:off x="384" y="2016"/>
              <a:ext cx="1632" cy="768"/>
            </a:xfrm>
            <a:prstGeom prst="homePlate">
              <a:avLst>
                <a:gd name="adj" fmla="val 90617"/>
              </a:avLst>
            </a:prstGeom>
            <a:solidFill>
              <a:srgbClr val="FFEFD2"/>
            </a:solidFill>
            <a:ln w="38100">
              <a:solidFill>
                <a:srgbClr val="FFB610"/>
              </a:solidFill>
              <a:miter lim="800000"/>
              <a:headEnd/>
              <a:tailEnd/>
            </a:ln>
            <a:effectLst>
              <a:outerShdw dist="71842" dir="2700000" algn="ctr" rotWithShape="0">
                <a:srgbClr val="707070"/>
              </a:outerShdw>
            </a:effectLst>
          </p:spPr>
          <p:txBody>
            <a:bodyPr anchor="ctr"/>
            <a:lstStyle/>
            <a:p>
              <a:pPr>
                <a:lnSpc>
                  <a:spcPct val="85000"/>
                </a:lnSpc>
                <a:spcBef>
                  <a:spcPct val="20000"/>
                </a:spcBef>
              </a:pPr>
              <a:r>
                <a:rPr lang="en-US" sz="3200" b="1">
                  <a:latin typeface="Arial" charset="0"/>
                </a:rPr>
                <a:t>IMC Strategy</a:t>
              </a:r>
            </a:p>
          </p:txBody>
        </p:sp>
      </p:grpSp>
      <p:sp>
        <p:nvSpPr>
          <p:cNvPr id="25611" name="AutoShape 11"/>
          <p:cNvSpPr>
            <a:spLocks noChangeArrowheads="1"/>
          </p:cNvSpPr>
          <p:nvPr/>
        </p:nvSpPr>
        <p:spPr bwMode="auto">
          <a:xfrm>
            <a:off x="-254000" y="203200"/>
            <a:ext cx="89408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25612" name="Rectangle 12"/>
          <p:cNvSpPr>
            <a:spLocks noGrp="1" noChangeArrowheads="1"/>
          </p:cNvSpPr>
          <p:nvPr>
            <p:ph type="title"/>
          </p:nvPr>
        </p:nvSpPr>
        <p:spPr>
          <a:xfrm>
            <a:off x="228600" y="239713"/>
            <a:ext cx="8915400" cy="635000"/>
          </a:xfrm>
        </p:spPr>
        <p:txBody>
          <a:bodyPr/>
          <a:lstStyle/>
          <a:p>
            <a:r>
              <a:rPr lang="en-US" sz="3000" b="1"/>
              <a:t>Final Note:</a:t>
            </a:r>
            <a:r>
              <a:rPr lang="en-US" sz="3000"/>
              <a:t> IMC Cuts Through Message Clutter</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5629"/>
                                        </p:tgtEl>
                                        <p:attrNameLst>
                                          <p:attrName>style.visibility</p:attrName>
                                        </p:attrNameLst>
                                      </p:cBhvr>
                                      <p:to>
                                        <p:strVal val="visible"/>
                                      </p:to>
                                    </p:set>
                                    <p:animEffect transition="in" filter="wipe(left)">
                                      <p:cBhvr>
                                        <p:cTn id="7" dur="500"/>
                                        <p:tgtEl>
                                          <p:spTgt spid="256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48" name="Group 28"/>
          <p:cNvGrpSpPr>
            <a:grpSpLocks/>
          </p:cNvGrpSpPr>
          <p:nvPr/>
        </p:nvGrpSpPr>
        <p:grpSpPr bwMode="auto">
          <a:xfrm>
            <a:off x="4000500" y="1905000"/>
            <a:ext cx="4838700" cy="1066800"/>
            <a:chOff x="2520" y="1200"/>
            <a:chExt cx="3048" cy="672"/>
          </a:xfrm>
        </p:grpSpPr>
        <p:sp>
          <p:nvSpPr>
            <p:cNvPr id="5140" name="AutoShape 20"/>
            <p:cNvSpPr>
              <a:spLocks noChangeArrowheads="1"/>
            </p:cNvSpPr>
            <p:nvPr/>
          </p:nvSpPr>
          <p:spPr bwMode="auto">
            <a:xfrm>
              <a:off x="2520" y="1392"/>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sp>
          <p:nvSpPr>
            <p:cNvPr id="5130" name="AutoShape 10"/>
            <p:cNvSpPr>
              <a:spLocks noChangeArrowheads="1"/>
            </p:cNvSpPr>
            <p:nvPr/>
          </p:nvSpPr>
          <p:spPr bwMode="auto">
            <a:xfrm>
              <a:off x="3072" y="1200"/>
              <a:ext cx="2496" cy="672"/>
            </a:xfrm>
            <a:prstGeom prst="roundRect">
              <a:avLst>
                <a:gd name="adj" fmla="val 23065"/>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a:lnSpc>
                  <a:spcPct val="85000"/>
                </a:lnSpc>
                <a:spcBef>
                  <a:spcPct val="20000"/>
                </a:spcBef>
              </a:pPr>
              <a:r>
                <a:rPr lang="en-US">
                  <a:latin typeface="Arial" charset="0"/>
                </a:rPr>
                <a:t>Two-way Dialogue With Consumers</a:t>
              </a:r>
            </a:p>
          </p:txBody>
        </p:sp>
      </p:grpSp>
      <p:grpSp>
        <p:nvGrpSpPr>
          <p:cNvPr id="5149" name="Group 29"/>
          <p:cNvGrpSpPr>
            <a:grpSpLocks/>
          </p:cNvGrpSpPr>
          <p:nvPr/>
        </p:nvGrpSpPr>
        <p:grpSpPr bwMode="auto">
          <a:xfrm>
            <a:off x="4000500" y="3276600"/>
            <a:ext cx="4838700" cy="1066800"/>
            <a:chOff x="2520" y="2064"/>
            <a:chExt cx="3048" cy="672"/>
          </a:xfrm>
        </p:grpSpPr>
        <p:sp>
          <p:nvSpPr>
            <p:cNvPr id="5141" name="AutoShape 21"/>
            <p:cNvSpPr>
              <a:spLocks noChangeArrowheads="1"/>
            </p:cNvSpPr>
            <p:nvPr/>
          </p:nvSpPr>
          <p:spPr bwMode="auto">
            <a:xfrm>
              <a:off x="2520" y="2272"/>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sp>
          <p:nvSpPr>
            <p:cNvPr id="5132" name="AutoShape 12"/>
            <p:cNvSpPr>
              <a:spLocks noChangeArrowheads="1"/>
            </p:cNvSpPr>
            <p:nvPr/>
          </p:nvSpPr>
          <p:spPr bwMode="auto">
            <a:xfrm>
              <a:off x="3072" y="2064"/>
              <a:ext cx="2496" cy="672"/>
            </a:xfrm>
            <a:prstGeom prst="roundRect">
              <a:avLst>
                <a:gd name="adj" fmla="val 23065"/>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a:lnSpc>
                  <a:spcPct val="85000"/>
                </a:lnSpc>
                <a:spcBef>
                  <a:spcPct val="20000"/>
                </a:spcBef>
              </a:pPr>
              <a:r>
                <a:rPr lang="en-US">
                  <a:latin typeface="Arial" charset="0"/>
                </a:rPr>
                <a:t>Focus on Building Long Term Relationships With Consumers</a:t>
              </a:r>
            </a:p>
          </p:txBody>
        </p:sp>
      </p:grpSp>
      <p:grpSp>
        <p:nvGrpSpPr>
          <p:cNvPr id="5150" name="Group 30"/>
          <p:cNvGrpSpPr>
            <a:grpSpLocks/>
          </p:cNvGrpSpPr>
          <p:nvPr/>
        </p:nvGrpSpPr>
        <p:grpSpPr bwMode="auto">
          <a:xfrm>
            <a:off x="4000500" y="4648200"/>
            <a:ext cx="4838700" cy="1524000"/>
            <a:chOff x="2520" y="2928"/>
            <a:chExt cx="3048" cy="960"/>
          </a:xfrm>
        </p:grpSpPr>
        <p:sp>
          <p:nvSpPr>
            <p:cNvPr id="5142" name="AutoShape 22"/>
            <p:cNvSpPr>
              <a:spLocks noChangeArrowheads="1"/>
            </p:cNvSpPr>
            <p:nvPr/>
          </p:nvSpPr>
          <p:spPr bwMode="auto">
            <a:xfrm>
              <a:off x="2520" y="3264"/>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sp>
          <p:nvSpPr>
            <p:cNvPr id="5134" name="AutoShape 14"/>
            <p:cNvSpPr>
              <a:spLocks noChangeArrowheads="1"/>
            </p:cNvSpPr>
            <p:nvPr/>
          </p:nvSpPr>
          <p:spPr bwMode="auto">
            <a:xfrm>
              <a:off x="3072" y="2928"/>
              <a:ext cx="2496" cy="960"/>
            </a:xfrm>
            <a:prstGeom prst="roundRect">
              <a:avLst>
                <a:gd name="adj" fmla="val 18648"/>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a:lnSpc>
                  <a:spcPct val="85000"/>
                </a:lnSpc>
                <a:spcBef>
                  <a:spcPct val="20000"/>
                </a:spcBef>
              </a:pPr>
              <a:r>
                <a:rPr lang="en-US">
                  <a:latin typeface="Arial" charset="0"/>
                </a:rPr>
                <a:t>Marketers Use and Coordinate Many Different Forms of Communication With Consumers</a:t>
              </a:r>
            </a:p>
          </p:txBody>
        </p:sp>
      </p:grpSp>
      <p:sp>
        <p:nvSpPr>
          <p:cNvPr id="5143" name="AutoShape 23"/>
          <p:cNvSpPr>
            <a:spLocks noChangeArrowheads="1"/>
          </p:cNvSpPr>
          <p:nvPr/>
        </p:nvSpPr>
        <p:spPr bwMode="auto">
          <a:xfrm>
            <a:off x="4876800" y="1905000"/>
            <a:ext cx="3962400" cy="1066800"/>
          </a:xfrm>
          <a:prstGeom prst="roundRect">
            <a:avLst>
              <a:gd name="adj" fmla="val 23065"/>
            </a:avLst>
          </a:prstGeom>
          <a:solidFill>
            <a:srgbClr val="84A2D6"/>
          </a:solidFill>
          <a:ln w="38100">
            <a:solidFill>
              <a:srgbClr val="84A2D6"/>
            </a:solidFill>
            <a:round/>
            <a:headEnd/>
            <a:tailEnd/>
          </a:ln>
          <a:effectLst>
            <a:outerShdw dist="71842" dir="2700000" algn="ctr" rotWithShape="0">
              <a:srgbClr val="707070"/>
            </a:outerShdw>
          </a:effectLst>
        </p:spPr>
        <p:txBody>
          <a:bodyPr anchor="ctr"/>
          <a:lstStyle/>
          <a:p>
            <a:pPr>
              <a:lnSpc>
                <a:spcPct val="85000"/>
              </a:lnSpc>
              <a:spcBef>
                <a:spcPct val="20000"/>
              </a:spcBef>
            </a:pPr>
            <a:r>
              <a:rPr lang="en-US">
                <a:latin typeface="Arial" charset="0"/>
              </a:rPr>
              <a:t>Two-way Dialogue With Consumers</a:t>
            </a:r>
          </a:p>
        </p:txBody>
      </p:sp>
      <p:sp>
        <p:nvSpPr>
          <p:cNvPr id="5145" name="AutoShape 25"/>
          <p:cNvSpPr>
            <a:spLocks noChangeArrowheads="1"/>
          </p:cNvSpPr>
          <p:nvPr/>
        </p:nvSpPr>
        <p:spPr bwMode="auto">
          <a:xfrm>
            <a:off x="4876800" y="3276600"/>
            <a:ext cx="3962400" cy="1066800"/>
          </a:xfrm>
          <a:prstGeom prst="roundRect">
            <a:avLst>
              <a:gd name="adj" fmla="val 23065"/>
            </a:avLst>
          </a:prstGeom>
          <a:solidFill>
            <a:srgbClr val="84A2D6"/>
          </a:solidFill>
          <a:ln w="38100">
            <a:solidFill>
              <a:srgbClr val="84A2D6"/>
            </a:solidFill>
            <a:round/>
            <a:headEnd/>
            <a:tailEnd/>
          </a:ln>
          <a:effectLst>
            <a:outerShdw dist="71842" dir="2700000" algn="ctr" rotWithShape="0">
              <a:srgbClr val="707070"/>
            </a:outerShdw>
          </a:effectLst>
        </p:spPr>
        <p:txBody>
          <a:bodyPr anchor="ctr"/>
          <a:lstStyle/>
          <a:p>
            <a:pPr>
              <a:lnSpc>
                <a:spcPct val="85000"/>
              </a:lnSpc>
              <a:spcBef>
                <a:spcPct val="20000"/>
              </a:spcBef>
            </a:pPr>
            <a:r>
              <a:rPr lang="en-US">
                <a:latin typeface="Arial" charset="0"/>
              </a:rPr>
              <a:t>Focus on Building Long Term Relationships With Consumers</a:t>
            </a:r>
          </a:p>
        </p:txBody>
      </p:sp>
      <p:sp>
        <p:nvSpPr>
          <p:cNvPr id="5123" name="AutoShape 3"/>
          <p:cNvSpPr>
            <a:spLocks noChangeArrowheads="1"/>
          </p:cNvSpPr>
          <p:nvPr/>
        </p:nvSpPr>
        <p:spPr bwMode="auto">
          <a:xfrm>
            <a:off x="-254000" y="203200"/>
            <a:ext cx="75692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5124" name="Rectangle 4"/>
          <p:cNvSpPr>
            <a:spLocks noGrp="1" noChangeArrowheads="1"/>
          </p:cNvSpPr>
          <p:nvPr>
            <p:ph type="title"/>
          </p:nvPr>
        </p:nvSpPr>
        <p:spPr>
          <a:xfrm>
            <a:off x="227013" y="239713"/>
            <a:ext cx="7772400" cy="635000"/>
          </a:xfrm>
        </p:spPr>
        <p:txBody>
          <a:bodyPr/>
          <a:lstStyle/>
          <a:p>
            <a:r>
              <a:rPr lang="en-US" sz="3000" b="1"/>
              <a:t>Chapter Perspective: </a:t>
            </a:r>
            <a:r>
              <a:rPr lang="en-US" sz="3000"/>
              <a:t>Changing World</a:t>
            </a:r>
          </a:p>
        </p:txBody>
      </p:sp>
      <p:sp>
        <p:nvSpPr>
          <p:cNvPr id="5126" name="Text Box 6"/>
          <p:cNvSpPr txBox="1">
            <a:spLocks noChangeArrowheads="1"/>
          </p:cNvSpPr>
          <p:nvPr/>
        </p:nvSpPr>
        <p:spPr bwMode="auto">
          <a:xfrm>
            <a:off x="1343025" y="1295400"/>
            <a:ext cx="1881188" cy="519113"/>
          </a:xfrm>
          <a:prstGeom prst="rect">
            <a:avLst/>
          </a:prstGeom>
          <a:noFill/>
          <a:ln w="38100">
            <a:noFill/>
            <a:miter lim="800000"/>
            <a:headEnd/>
            <a:tailEnd/>
          </a:ln>
          <a:effectLst/>
        </p:spPr>
        <p:txBody>
          <a:bodyPr wrap="none">
            <a:spAutoFit/>
          </a:bodyPr>
          <a:lstStyle/>
          <a:p>
            <a:r>
              <a:rPr lang="en-US" sz="2800" b="1">
                <a:solidFill>
                  <a:srgbClr val="630C21"/>
                </a:solidFill>
                <a:effectLst>
                  <a:outerShdw blurRad="38100" dist="38100" dir="2700000" algn="tl">
                    <a:srgbClr val="C0C0C0"/>
                  </a:outerShdw>
                </a:effectLst>
                <a:latin typeface="Arial" charset="0"/>
              </a:rPr>
              <a:t>Old World</a:t>
            </a:r>
          </a:p>
        </p:txBody>
      </p:sp>
      <p:sp>
        <p:nvSpPr>
          <p:cNvPr id="5128" name="Text Box 8"/>
          <p:cNvSpPr txBox="1">
            <a:spLocks noChangeArrowheads="1"/>
          </p:cNvSpPr>
          <p:nvPr/>
        </p:nvSpPr>
        <p:spPr bwMode="auto">
          <a:xfrm>
            <a:off x="5846763" y="1295400"/>
            <a:ext cx="2020887" cy="519113"/>
          </a:xfrm>
          <a:prstGeom prst="rect">
            <a:avLst/>
          </a:prstGeom>
          <a:noFill/>
          <a:ln w="38100">
            <a:noFill/>
            <a:miter lim="800000"/>
            <a:headEnd/>
            <a:tailEnd/>
          </a:ln>
          <a:effectLst/>
        </p:spPr>
        <p:txBody>
          <a:bodyPr wrap="none">
            <a:spAutoFit/>
          </a:bodyPr>
          <a:lstStyle/>
          <a:p>
            <a:r>
              <a:rPr lang="en-US" sz="2800" b="1">
                <a:solidFill>
                  <a:srgbClr val="630C21"/>
                </a:solidFill>
                <a:effectLst>
                  <a:outerShdw blurRad="38100" dist="38100" dir="2700000" algn="tl">
                    <a:srgbClr val="C0C0C0"/>
                  </a:outerShdw>
                </a:effectLst>
                <a:latin typeface="Arial" charset="0"/>
              </a:rPr>
              <a:t>New World</a:t>
            </a:r>
          </a:p>
        </p:txBody>
      </p:sp>
      <p:sp>
        <p:nvSpPr>
          <p:cNvPr id="5131" name="AutoShape 11"/>
          <p:cNvSpPr>
            <a:spLocks noChangeArrowheads="1"/>
          </p:cNvSpPr>
          <p:nvPr/>
        </p:nvSpPr>
        <p:spPr bwMode="auto">
          <a:xfrm>
            <a:off x="304800" y="1905000"/>
            <a:ext cx="3957638" cy="1066800"/>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r>
              <a:rPr lang="en-US">
                <a:latin typeface="Arial" charset="0"/>
              </a:rPr>
              <a:t>“Talking At” Consumers</a:t>
            </a:r>
          </a:p>
        </p:txBody>
      </p:sp>
      <p:sp>
        <p:nvSpPr>
          <p:cNvPr id="5133" name="AutoShape 13"/>
          <p:cNvSpPr>
            <a:spLocks noChangeArrowheads="1"/>
          </p:cNvSpPr>
          <p:nvPr/>
        </p:nvSpPr>
        <p:spPr bwMode="auto">
          <a:xfrm>
            <a:off x="304800" y="3276600"/>
            <a:ext cx="3957638" cy="1066800"/>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r>
              <a:rPr lang="en-US">
                <a:latin typeface="Arial" charset="0"/>
              </a:rPr>
              <a:t>Focus on Winning New Customers</a:t>
            </a:r>
          </a:p>
        </p:txBody>
      </p:sp>
      <p:sp>
        <p:nvSpPr>
          <p:cNvPr id="5135" name="AutoShape 15"/>
          <p:cNvSpPr>
            <a:spLocks noChangeArrowheads="1"/>
          </p:cNvSpPr>
          <p:nvPr/>
        </p:nvSpPr>
        <p:spPr bwMode="auto">
          <a:xfrm>
            <a:off x="304800" y="4648200"/>
            <a:ext cx="3957638" cy="1524000"/>
          </a:xfrm>
          <a:prstGeom prst="roundRect">
            <a:avLst>
              <a:gd name="adj" fmla="val 19481"/>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r>
              <a:rPr lang="en-US">
                <a:latin typeface="Arial" charset="0"/>
              </a:rPr>
              <a:t>Marketers Relied Primarily on Advertising and Promotions</a:t>
            </a:r>
          </a:p>
        </p:txBody>
      </p:sp>
      <p:sp>
        <p:nvSpPr>
          <p:cNvPr id="5144" name="AutoShape 24"/>
          <p:cNvSpPr>
            <a:spLocks noChangeArrowheads="1"/>
          </p:cNvSpPr>
          <p:nvPr/>
        </p:nvSpPr>
        <p:spPr bwMode="auto">
          <a:xfrm>
            <a:off x="304800" y="1905000"/>
            <a:ext cx="3957638" cy="10668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spcBef>
                <a:spcPct val="20000"/>
              </a:spcBef>
            </a:pPr>
            <a:r>
              <a:rPr lang="en-US">
                <a:latin typeface="Arial" charset="0"/>
              </a:rPr>
              <a:t>“Talking At” Consumers</a:t>
            </a:r>
          </a:p>
        </p:txBody>
      </p:sp>
      <p:sp>
        <p:nvSpPr>
          <p:cNvPr id="5146" name="AutoShape 26"/>
          <p:cNvSpPr>
            <a:spLocks noChangeArrowheads="1"/>
          </p:cNvSpPr>
          <p:nvPr/>
        </p:nvSpPr>
        <p:spPr bwMode="auto">
          <a:xfrm>
            <a:off x="304800" y="3276600"/>
            <a:ext cx="3957638" cy="10668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spcBef>
                <a:spcPct val="20000"/>
              </a:spcBef>
            </a:pPr>
            <a:r>
              <a:rPr lang="en-US">
                <a:latin typeface="Arial" charset="0"/>
              </a:rPr>
              <a:t>Focus on Winning New Customers</a:t>
            </a:r>
          </a:p>
        </p:txBody>
      </p:sp>
      <p:sp>
        <p:nvSpPr>
          <p:cNvPr id="5147" name="AutoShape 27"/>
          <p:cNvSpPr>
            <a:spLocks noChangeArrowheads="1"/>
          </p:cNvSpPr>
          <p:nvPr/>
        </p:nvSpPr>
        <p:spPr bwMode="auto">
          <a:xfrm>
            <a:off x="304800" y="4648200"/>
            <a:ext cx="3957638" cy="1524000"/>
          </a:xfrm>
          <a:prstGeom prst="roundRect">
            <a:avLst>
              <a:gd name="adj" fmla="val 19481"/>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spcBef>
                <a:spcPct val="20000"/>
              </a:spcBef>
            </a:pPr>
            <a:r>
              <a:rPr lang="en-US">
                <a:latin typeface="Arial" charset="0"/>
              </a:rPr>
              <a:t>Marketers Relied Primarily on Advertising and Promotions</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31"/>
                                        </p:tgtEl>
                                        <p:attrNameLst>
                                          <p:attrName>style.visibility</p:attrName>
                                        </p:attrNameLst>
                                      </p:cBhvr>
                                      <p:to>
                                        <p:strVal val="visible"/>
                                      </p:to>
                                    </p:set>
                                    <p:animEffect transition="in" filter="wipe(left)">
                                      <p:cBhvr>
                                        <p:cTn id="7" dur="500"/>
                                        <p:tgtEl>
                                          <p:spTgt spid="513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5144"/>
                                        </p:tgtEl>
                                        <p:attrNameLst>
                                          <p:attrName>style.visibility</p:attrName>
                                        </p:attrNameLst>
                                      </p:cBhvr>
                                      <p:to>
                                        <p:strVal val="visible"/>
                                      </p:to>
                                    </p:se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5148"/>
                                        </p:tgtEl>
                                        <p:attrNameLst>
                                          <p:attrName>style.visibility</p:attrName>
                                        </p:attrNameLst>
                                      </p:cBhvr>
                                      <p:to>
                                        <p:strVal val="visible"/>
                                      </p:to>
                                    </p:set>
                                    <p:animEffect transition="in" filter="wipe(left)">
                                      <p:cBhvr>
                                        <p:cTn id="15" dur="500"/>
                                        <p:tgtEl>
                                          <p:spTgt spid="5148"/>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5143"/>
                                        </p:tgtEl>
                                        <p:attrNameLst>
                                          <p:attrName>style.visibility</p:attrName>
                                        </p:attrNameLst>
                                      </p:cBhvr>
                                      <p:to>
                                        <p:strVal val="visible"/>
                                      </p:to>
                                    </p:set>
                                  </p:childTnLst>
                                </p:cTn>
                              </p:par>
                            </p:childTnLst>
                          </p:cTn>
                        </p:par>
                        <p:par>
                          <p:cTn id="20" fill="hold">
                            <p:stCondLst>
                              <p:cond delay="500"/>
                            </p:stCondLst>
                            <p:childTnLst>
                              <p:par>
                                <p:cTn id="21" presetID="22" presetClass="entr" presetSubtype="8" fill="hold" grpId="0" nodeType="afterEffect">
                                  <p:stCondLst>
                                    <p:cond delay="0"/>
                                  </p:stCondLst>
                                  <p:childTnLst>
                                    <p:set>
                                      <p:cBhvr>
                                        <p:cTn id="22" dur="1" fill="hold">
                                          <p:stCondLst>
                                            <p:cond delay="0"/>
                                          </p:stCondLst>
                                        </p:cTn>
                                        <p:tgtEl>
                                          <p:spTgt spid="5133"/>
                                        </p:tgtEl>
                                        <p:attrNameLst>
                                          <p:attrName>style.visibility</p:attrName>
                                        </p:attrNameLst>
                                      </p:cBhvr>
                                      <p:to>
                                        <p:strVal val="visible"/>
                                      </p:to>
                                    </p:set>
                                    <p:animEffect transition="in" filter="wipe(left)">
                                      <p:cBhvr>
                                        <p:cTn id="23" dur="500"/>
                                        <p:tgtEl>
                                          <p:spTgt spid="5133"/>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5146"/>
                                        </p:tgtEl>
                                        <p:attrNameLst>
                                          <p:attrName>style.visibility</p:attrName>
                                        </p:attrNameLst>
                                      </p:cBhvr>
                                      <p:to>
                                        <p:strVal val="visible"/>
                                      </p:to>
                                    </p:set>
                                  </p:childTnLst>
                                </p:cTn>
                              </p:par>
                            </p:childTnLst>
                          </p:cTn>
                        </p:par>
                        <p:par>
                          <p:cTn id="28" fill="hold">
                            <p:stCondLst>
                              <p:cond delay="500"/>
                            </p:stCondLst>
                            <p:childTnLst>
                              <p:par>
                                <p:cTn id="29" presetID="22" presetClass="entr" presetSubtype="8" fill="hold" nodeType="afterEffect">
                                  <p:stCondLst>
                                    <p:cond delay="0"/>
                                  </p:stCondLst>
                                  <p:childTnLst>
                                    <p:set>
                                      <p:cBhvr>
                                        <p:cTn id="30" dur="1" fill="hold">
                                          <p:stCondLst>
                                            <p:cond delay="0"/>
                                          </p:stCondLst>
                                        </p:cTn>
                                        <p:tgtEl>
                                          <p:spTgt spid="5149"/>
                                        </p:tgtEl>
                                        <p:attrNameLst>
                                          <p:attrName>style.visibility</p:attrName>
                                        </p:attrNameLst>
                                      </p:cBhvr>
                                      <p:to>
                                        <p:strVal val="visible"/>
                                      </p:to>
                                    </p:set>
                                    <p:animEffect transition="in" filter="wipe(left)">
                                      <p:cBhvr>
                                        <p:cTn id="31" dur="500"/>
                                        <p:tgtEl>
                                          <p:spTgt spid="5149"/>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499"/>
                                          </p:stCondLst>
                                        </p:cTn>
                                        <p:tgtEl>
                                          <p:spTgt spid="5145"/>
                                        </p:tgtEl>
                                        <p:attrNameLst>
                                          <p:attrName>style.visibility</p:attrName>
                                        </p:attrNameLst>
                                      </p:cBhvr>
                                      <p:to>
                                        <p:strVal val="visible"/>
                                      </p:to>
                                    </p:set>
                                  </p:childTnLst>
                                </p:cTn>
                              </p:par>
                            </p:childTnLst>
                          </p:cTn>
                        </p:par>
                        <p:par>
                          <p:cTn id="36" fill="hold">
                            <p:stCondLst>
                              <p:cond delay="500"/>
                            </p:stCondLst>
                            <p:childTnLst>
                              <p:par>
                                <p:cTn id="37" presetID="22" presetClass="entr" presetSubtype="8" fill="hold" grpId="0" nodeType="afterEffect">
                                  <p:stCondLst>
                                    <p:cond delay="0"/>
                                  </p:stCondLst>
                                  <p:childTnLst>
                                    <p:set>
                                      <p:cBhvr>
                                        <p:cTn id="38" dur="1" fill="hold">
                                          <p:stCondLst>
                                            <p:cond delay="0"/>
                                          </p:stCondLst>
                                        </p:cTn>
                                        <p:tgtEl>
                                          <p:spTgt spid="5135"/>
                                        </p:tgtEl>
                                        <p:attrNameLst>
                                          <p:attrName>style.visibility</p:attrName>
                                        </p:attrNameLst>
                                      </p:cBhvr>
                                      <p:to>
                                        <p:strVal val="visible"/>
                                      </p:to>
                                    </p:set>
                                    <p:animEffect transition="in" filter="wipe(left)">
                                      <p:cBhvr>
                                        <p:cTn id="39" dur="500"/>
                                        <p:tgtEl>
                                          <p:spTgt spid="5135"/>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499"/>
                                          </p:stCondLst>
                                        </p:cTn>
                                        <p:tgtEl>
                                          <p:spTgt spid="5147"/>
                                        </p:tgtEl>
                                        <p:attrNameLst>
                                          <p:attrName>style.visibility</p:attrName>
                                        </p:attrNameLst>
                                      </p:cBhvr>
                                      <p:to>
                                        <p:strVal val="visible"/>
                                      </p:to>
                                    </p:set>
                                  </p:childTnLst>
                                </p:cTn>
                              </p:par>
                            </p:childTnLst>
                          </p:cTn>
                        </p:par>
                        <p:par>
                          <p:cTn id="44" fill="hold">
                            <p:stCondLst>
                              <p:cond delay="500"/>
                            </p:stCondLst>
                            <p:childTnLst>
                              <p:par>
                                <p:cTn id="45" presetID="22" presetClass="entr" presetSubtype="8" fill="hold" nodeType="afterEffect">
                                  <p:stCondLst>
                                    <p:cond delay="0"/>
                                  </p:stCondLst>
                                  <p:childTnLst>
                                    <p:set>
                                      <p:cBhvr>
                                        <p:cTn id="46" dur="1" fill="hold">
                                          <p:stCondLst>
                                            <p:cond delay="0"/>
                                          </p:stCondLst>
                                        </p:cTn>
                                        <p:tgtEl>
                                          <p:spTgt spid="5150"/>
                                        </p:tgtEl>
                                        <p:attrNameLst>
                                          <p:attrName>style.visibility</p:attrName>
                                        </p:attrNameLst>
                                      </p:cBhvr>
                                      <p:to>
                                        <p:strVal val="visible"/>
                                      </p:to>
                                    </p:set>
                                    <p:animEffect transition="in" filter="wipe(left)">
                                      <p:cBhvr>
                                        <p:cTn id="47" dur="500"/>
                                        <p:tgtEl>
                                          <p:spTgt spid="5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43" grpId="0" animBg="1" autoUpdateAnimBg="0"/>
      <p:bldP spid="5145" grpId="0" animBg="1" autoUpdateAnimBg="0"/>
      <p:bldP spid="5131" grpId="0" animBg="1" autoUpdateAnimBg="0"/>
      <p:bldP spid="5133" grpId="0" animBg="1" autoUpdateAnimBg="0"/>
      <p:bldP spid="5135" grpId="0" animBg="1" autoUpdateAnimBg="0"/>
      <p:bldP spid="5144" grpId="0" animBg="1" autoUpdateAnimBg="0"/>
      <p:bldP spid="5146" grpId="0" animBg="1" autoUpdateAnimBg="0"/>
      <p:bldP spid="5147"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8" name="Rectangle 16"/>
          <p:cNvSpPr>
            <a:spLocks noChangeArrowheads="1"/>
          </p:cNvSpPr>
          <p:nvPr/>
        </p:nvSpPr>
        <p:spPr bwMode="auto">
          <a:xfrm>
            <a:off x="0" y="0"/>
            <a:ext cx="1527175" cy="6858000"/>
          </a:xfrm>
          <a:prstGeom prst="rect">
            <a:avLst/>
          </a:prstGeom>
          <a:solidFill>
            <a:srgbClr val="001C52"/>
          </a:solidFill>
          <a:ln w="38100">
            <a:noFill/>
            <a:miter lim="800000"/>
            <a:headEnd/>
            <a:tailEnd/>
          </a:ln>
          <a:effectLst/>
        </p:spPr>
        <p:txBody>
          <a:bodyPr wrap="none" anchor="ctr"/>
          <a:lstStyle/>
          <a:p>
            <a:endParaRPr lang="en-US"/>
          </a:p>
        </p:txBody>
      </p:sp>
      <p:sp>
        <p:nvSpPr>
          <p:cNvPr id="3087" name="AutoShape 15"/>
          <p:cNvSpPr>
            <a:spLocks noChangeArrowheads="1"/>
          </p:cNvSpPr>
          <p:nvPr/>
        </p:nvSpPr>
        <p:spPr bwMode="auto">
          <a:xfrm>
            <a:off x="-254000" y="227013"/>
            <a:ext cx="5130800" cy="685800"/>
          </a:xfrm>
          <a:prstGeom prst="roundRect">
            <a:avLst>
              <a:gd name="adj" fmla="val 30625"/>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3074" name="Rectangle 2"/>
          <p:cNvSpPr>
            <a:spLocks noGrp="1" noChangeArrowheads="1"/>
          </p:cNvSpPr>
          <p:nvPr>
            <p:ph type="title"/>
          </p:nvPr>
        </p:nvSpPr>
        <p:spPr>
          <a:xfrm>
            <a:off x="227013" y="241300"/>
            <a:ext cx="7772400" cy="635000"/>
          </a:xfrm>
        </p:spPr>
        <p:txBody>
          <a:bodyPr/>
          <a:lstStyle/>
          <a:p>
            <a:r>
              <a:rPr lang="en-US" sz="3200" b="1"/>
              <a:t>Opening Case:</a:t>
            </a:r>
            <a:r>
              <a:rPr lang="en-US" sz="3200"/>
              <a:t> AFLAC</a:t>
            </a:r>
          </a:p>
        </p:txBody>
      </p:sp>
      <p:pic>
        <p:nvPicPr>
          <p:cNvPr id="3090" name="Picture 18" descr="C:\Documents and Settings\John Gayle\My Documents\3Blox\30801 MHHE-Duncan PPT\Chapter01\Work Files\dun37744_p0102.jpg"/>
          <p:cNvPicPr>
            <a:picLocks noChangeAspect="1" noChangeArrowheads="1"/>
          </p:cNvPicPr>
          <p:nvPr/>
        </p:nvPicPr>
        <p:blipFill>
          <a:blip r:embed="rId2" cstate="print"/>
          <a:srcRect/>
          <a:stretch>
            <a:fillRect/>
          </a:stretch>
        </p:blipFill>
        <p:spPr bwMode="auto">
          <a:xfrm>
            <a:off x="2133600" y="1219200"/>
            <a:ext cx="6477000" cy="5183188"/>
          </a:xfrm>
          <a:prstGeom prst="rect">
            <a:avLst/>
          </a:prstGeom>
          <a:noFill/>
          <a:effectLst>
            <a:outerShdw dist="107763" dir="2700000" algn="ctr" rotWithShape="0">
              <a:schemeClr val="tx1"/>
            </a:outerShdw>
          </a:effectLst>
        </p:spPr>
      </p:pic>
    </p:spTree>
  </p:cSld>
  <p:clrMapOvr>
    <a:masterClrMapping/>
  </p:clrMapOvr>
  <p:transition spd="med">
    <p:dissolv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82" name="Group 38"/>
          <p:cNvGrpSpPr>
            <a:grpSpLocks/>
          </p:cNvGrpSpPr>
          <p:nvPr/>
        </p:nvGrpSpPr>
        <p:grpSpPr bwMode="auto">
          <a:xfrm>
            <a:off x="2286000" y="5029200"/>
            <a:ext cx="6477000" cy="1371600"/>
            <a:chOff x="1440" y="3168"/>
            <a:chExt cx="4080" cy="864"/>
          </a:xfrm>
        </p:grpSpPr>
        <p:sp>
          <p:nvSpPr>
            <p:cNvPr id="6172" name="AutoShape 28"/>
            <p:cNvSpPr>
              <a:spLocks noChangeArrowheads="1"/>
            </p:cNvSpPr>
            <p:nvPr/>
          </p:nvSpPr>
          <p:spPr bwMode="auto">
            <a:xfrm>
              <a:off x="1440" y="3367"/>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sp>
          <p:nvSpPr>
            <p:cNvPr id="6173" name="AutoShape 29"/>
            <p:cNvSpPr>
              <a:spLocks noChangeArrowheads="1"/>
            </p:cNvSpPr>
            <p:nvPr/>
          </p:nvSpPr>
          <p:spPr bwMode="auto">
            <a:xfrm>
              <a:off x="2016" y="3168"/>
              <a:ext cx="3504" cy="864"/>
            </a:xfrm>
            <a:prstGeom prst="roundRect">
              <a:avLst>
                <a:gd name="adj" fmla="val 18519"/>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marL="174625" indent="-174625" algn="l">
                <a:spcBef>
                  <a:spcPct val="20000"/>
                </a:spcBef>
                <a:buFontTx/>
                <a:buChar char="•"/>
              </a:pPr>
              <a:r>
                <a:rPr lang="en-US" sz="2200">
                  <a:latin typeface="Arial" charset="0"/>
                </a:rPr>
                <a:t>90% of targeted consumers are now aware of AFLAC</a:t>
              </a:r>
            </a:p>
            <a:p>
              <a:pPr marL="174625" indent="-174625" algn="l">
                <a:spcBef>
                  <a:spcPct val="20000"/>
                </a:spcBef>
                <a:buFontTx/>
                <a:buChar char="•"/>
              </a:pPr>
              <a:r>
                <a:rPr lang="en-US" sz="2200">
                  <a:latin typeface="Arial" charset="0"/>
                </a:rPr>
                <a:t>30% increase in sales</a:t>
              </a:r>
            </a:p>
          </p:txBody>
        </p:sp>
      </p:grpSp>
      <p:grpSp>
        <p:nvGrpSpPr>
          <p:cNvPr id="6179" name="Group 35"/>
          <p:cNvGrpSpPr>
            <a:grpSpLocks/>
          </p:cNvGrpSpPr>
          <p:nvPr/>
        </p:nvGrpSpPr>
        <p:grpSpPr bwMode="auto">
          <a:xfrm>
            <a:off x="2286000" y="2362200"/>
            <a:ext cx="6477000" cy="2209800"/>
            <a:chOff x="1440" y="1488"/>
            <a:chExt cx="4080" cy="1392"/>
          </a:xfrm>
        </p:grpSpPr>
        <p:sp>
          <p:nvSpPr>
            <p:cNvPr id="6168" name="AutoShape 24"/>
            <p:cNvSpPr>
              <a:spLocks noChangeArrowheads="1"/>
            </p:cNvSpPr>
            <p:nvPr/>
          </p:nvSpPr>
          <p:spPr bwMode="auto">
            <a:xfrm>
              <a:off x="1440" y="1999"/>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sp>
          <p:nvSpPr>
            <p:cNvPr id="6169" name="AutoShape 25"/>
            <p:cNvSpPr>
              <a:spLocks noChangeArrowheads="1"/>
            </p:cNvSpPr>
            <p:nvPr/>
          </p:nvSpPr>
          <p:spPr bwMode="auto">
            <a:xfrm>
              <a:off x="2016" y="1488"/>
              <a:ext cx="3504" cy="1392"/>
            </a:xfrm>
            <a:prstGeom prst="roundRect">
              <a:avLst>
                <a:gd name="adj" fmla="val 9199"/>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marL="174625" indent="-174625" algn="l">
                <a:spcBef>
                  <a:spcPct val="20000"/>
                </a:spcBef>
              </a:pPr>
              <a:r>
                <a:rPr lang="en-US" sz="2200">
                  <a:latin typeface="Arial" charset="0"/>
                </a:rPr>
                <a:t>An IMC program featuring:</a:t>
              </a:r>
            </a:p>
            <a:p>
              <a:pPr marL="174625" indent="-174625" algn="l">
                <a:spcBef>
                  <a:spcPct val="20000"/>
                </a:spcBef>
                <a:buFontTx/>
                <a:buChar char="•"/>
              </a:pPr>
              <a:r>
                <a:rPr lang="en-US" sz="2200">
                  <a:latin typeface="Arial" charset="0"/>
                </a:rPr>
                <a:t>“The Duck” as an anchor of consistent set of “one look, one voice” messages</a:t>
              </a:r>
            </a:p>
            <a:p>
              <a:pPr marL="174625" indent="-174625" algn="l">
                <a:spcBef>
                  <a:spcPct val="20000"/>
                </a:spcBef>
                <a:buFontTx/>
                <a:buChar char="•"/>
              </a:pPr>
              <a:r>
                <a:rPr lang="en-US" sz="2200">
                  <a:latin typeface="Arial" charset="0"/>
                </a:rPr>
                <a:t>The coordinated use of advertising, public relations, and sales promotion</a:t>
              </a:r>
            </a:p>
          </p:txBody>
        </p:sp>
      </p:grpSp>
      <p:grpSp>
        <p:nvGrpSpPr>
          <p:cNvPr id="6178" name="Group 34"/>
          <p:cNvGrpSpPr>
            <a:grpSpLocks/>
          </p:cNvGrpSpPr>
          <p:nvPr/>
        </p:nvGrpSpPr>
        <p:grpSpPr bwMode="auto">
          <a:xfrm>
            <a:off x="2286000" y="1295400"/>
            <a:ext cx="6477000" cy="635000"/>
            <a:chOff x="1440" y="816"/>
            <a:chExt cx="4080" cy="400"/>
          </a:xfrm>
        </p:grpSpPr>
        <p:sp>
          <p:nvSpPr>
            <p:cNvPr id="6154" name="AutoShape 10"/>
            <p:cNvSpPr>
              <a:spLocks noChangeArrowheads="1"/>
            </p:cNvSpPr>
            <p:nvPr/>
          </p:nvSpPr>
          <p:spPr bwMode="auto">
            <a:xfrm>
              <a:off x="2016" y="816"/>
              <a:ext cx="3504" cy="400"/>
            </a:xfrm>
            <a:prstGeom prst="roundRect">
              <a:avLst>
                <a:gd name="adj" fmla="val 29375"/>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algn="l">
                <a:lnSpc>
                  <a:spcPct val="85000"/>
                </a:lnSpc>
                <a:spcBef>
                  <a:spcPct val="20000"/>
                </a:spcBef>
              </a:pPr>
              <a:r>
                <a:rPr lang="en-US" sz="2200">
                  <a:latin typeface="Arial" charset="0"/>
                </a:rPr>
                <a:t>Only 14% recognized AFLAC brand</a:t>
              </a:r>
            </a:p>
          </p:txBody>
        </p:sp>
        <p:sp>
          <p:nvSpPr>
            <p:cNvPr id="6153" name="AutoShape 9"/>
            <p:cNvSpPr>
              <a:spLocks noChangeArrowheads="1"/>
            </p:cNvSpPr>
            <p:nvPr/>
          </p:nvSpPr>
          <p:spPr bwMode="auto">
            <a:xfrm>
              <a:off x="1440" y="896"/>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grpSp>
      <p:sp>
        <p:nvSpPr>
          <p:cNvPr id="6177" name="AutoShape 33"/>
          <p:cNvSpPr>
            <a:spLocks noChangeArrowheads="1"/>
          </p:cNvSpPr>
          <p:nvPr/>
        </p:nvSpPr>
        <p:spPr bwMode="auto">
          <a:xfrm>
            <a:off x="3200400" y="1295400"/>
            <a:ext cx="5562600" cy="635000"/>
          </a:xfrm>
          <a:prstGeom prst="roundRect">
            <a:avLst>
              <a:gd name="adj" fmla="val 29375"/>
            </a:avLst>
          </a:prstGeom>
          <a:solidFill>
            <a:srgbClr val="84A2D6"/>
          </a:solidFill>
          <a:ln w="38100">
            <a:solidFill>
              <a:srgbClr val="84A2D6"/>
            </a:solidFill>
            <a:round/>
            <a:headEnd/>
            <a:tailEnd/>
          </a:ln>
          <a:effectLst>
            <a:outerShdw dist="71842" dir="2700000" algn="ctr" rotWithShape="0">
              <a:srgbClr val="707070"/>
            </a:outerShdw>
          </a:effectLst>
        </p:spPr>
        <p:txBody>
          <a:bodyPr anchor="ctr"/>
          <a:lstStyle/>
          <a:p>
            <a:pPr algn="l">
              <a:lnSpc>
                <a:spcPct val="85000"/>
              </a:lnSpc>
              <a:spcBef>
                <a:spcPct val="20000"/>
              </a:spcBef>
            </a:pPr>
            <a:r>
              <a:rPr lang="en-US" sz="2200">
                <a:latin typeface="Arial" charset="0"/>
              </a:rPr>
              <a:t>Only 14% recognized AFLAC brand</a:t>
            </a:r>
          </a:p>
        </p:txBody>
      </p:sp>
      <p:sp>
        <p:nvSpPr>
          <p:cNvPr id="6176" name="AutoShape 32"/>
          <p:cNvSpPr>
            <a:spLocks noChangeArrowheads="1"/>
          </p:cNvSpPr>
          <p:nvPr/>
        </p:nvSpPr>
        <p:spPr bwMode="auto">
          <a:xfrm>
            <a:off x="3200400" y="2362200"/>
            <a:ext cx="5562600" cy="2209800"/>
          </a:xfrm>
          <a:prstGeom prst="roundRect">
            <a:avLst>
              <a:gd name="adj" fmla="val 9199"/>
            </a:avLst>
          </a:prstGeom>
          <a:solidFill>
            <a:srgbClr val="84A2D6"/>
          </a:solidFill>
          <a:ln w="38100">
            <a:solidFill>
              <a:srgbClr val="84A2D6"/>
            </a:solidFill>
            <a:round/>
            <a:headEnd/>
            <a:tailEnd/>
          </a:ln>
          <a:effectLst>
            <a:outerShdw dist="71842" dir="2700000" algn="ctr" rotWithShape="0">
              <a:srgbClr val="707070"/>
            </a:outerShdw>
          </a:effectLst>
        </p:spPr>
        <p:txBody>
          <a:bodyPr anchor="ctr"/>
          <a:lstStyle/>
          <a:p>
            <a:pPr marL="174625" indent="-174625" algn="l">
              <a:spcBef>
                <a:spcPct val="20000"/>
              </a:spcBef>
            </a:pPr>
            <a:r>
              <a:rPr lang="en-US" sz="2200">
                <a:latin typeface="Arial" charset="0"/>
              </a:rPr>
              <a:t>An IMC program featuring:</a:t>
            </a:r>
          </a:p>
          <a:p>
            <a:pPr marL="174625" indent="-174625" algn="l">
              <a:spcBef>
                <a:spcPct val="20000"/>
              </a:spcBef>
              <a:buFontTx/>
              <a:buChar char="•"/>
            </a:pPr>
            <a:r>
              <a:rPr lang="en-US" sz="2200">
                <a:latin typeface="Arial" charset="0"/>
              </a:rPr>
              <a:t>“The Duck” as an anchor of consistent set of “one look, one voice” messages</a:t>
            </a:r>
          </a:p>
          <a:p>
            <a:pPr marL="174625" indent="-174625" algn="l">
              <a:spcBef>
                <a:spcPct val="20000"/>
              </a:spcBef>
              <a:buFontTx/>
              <a:buChar char="•"/>
            </a:pPr>
            <a:r>
              <a:rPr lang="en-US" sz="2200">
                <a:latin typeface="Arial" charset="0"/>
              </a:rPr>
              <a:t>The coordinated use of advertising, public relations, and sales promotion</a:t>
            </a:r>
          </a:p>
        </p:txBody>
      </p:sp>
      <p:sp>
        <p:nvSpPr>
          <p:cNvPr id="6157" name="AutoShape 13"/>
          <p:cNvSpPr>
            <a:spLocks noChangeArrowheads="1"/>
          </p:cNvSpPr>
          <p:nvPr/>
        </p:nvSpPr>
        <p:spPr bwMode="auto">
          <a:xfrm>
            <a:off x="-254000" y="203200"/>
            <a:ext cx="50546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6158" name="Rectangle 14"/>
          <p:cNvSpPr>
            <a:spLocks noGrp="1" noChangeArrowheads="1"/>
          </p:cNvSpPr>
          <p:nvPr>
            <p:ph type="title"/>
          </p:nvPr>
        </p:nvSpPr>
        <p:spPr>
          <a:xfrm>
            <a:off x="228600" y="239713"/>
            <a:ext cx="7772400" cy="635000"/>
          </a:xfrm>
        </p:spPr>
        <p:txBody>
          <a:bodyPr/>
          <a:lstStyle/>
          <a:p>
            <a:r>
              <a:rPr lang="en-US" sz="3200" b="1"/>
              <a:t>Opening Case:</a:t>
            </a:r>
            <a:r>
              <a:rPr lang="en-US" sz="3200"/>
              <a:t> AFLAC</a:t>
            </a:r>
          </a:p>
        </p:txBody>
      </p:sp>
      <p:grpSp>
        <p:nvGrpSpPr>
          <p:cNvPr id="6181" name="Group 37"/>
          <p:cNvGrpSpPr>
            <a:grpSpLocks/>
          </p:cNvGrpSpPr>
          <p:nvPr/>
        </p:nvGrpSpPr>
        <p:grpSpPr bwMode="auto">
          <a:xfrm>
            <a:off x="457200" y="1295400"/>
            <a:ext cx="2133600" cy="5105400"/>
            <a:chOff x="288" y="816"/>
            <a:chExt cx="1344" cy="3216"/>
          </a:xfrm>
        </p:grpSpPr>
        <p:sp>
          <p:nvSpPr>
            <p:cNvPr id="6161" name="AutoShape 17"/>
            <p:cNvSpPr>
              <a:spLocks noChangeArrowheads="1"/>
            </p:cNvSpPr>
            <p:nvPr/>
          </p:nvSpPr>
          <p:spPr bwMode="auto">
            <a:xfrm>
              <a:off x="288" y="816"/>
              <a:ext cx="1344" cy="3216"/>
            </a:xfrm>
            <a:prstGeom prst="roundRect">
              <a:avLst>
                <a:gd name="adj" fmla="val 6417"/>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endParaRPr lang="en-US">
                <a:latin typeface="Arial" charset="0"/>
              </a:endParaRPr>
            </a:p>
          </p:txBody>
        </p:sp>
        <p:sp>
          <p:nvSpPr>
            <p:cNvPr id="6159" name="Text Box 15"/>
            <p:cNvSpPr txBox="1">
              <a:spLocks noChangeArrowheads="1"/>
            </p:cNvSpPr>
            <p:nvPr/>
          </p:nvSpPr>
          <p:spPr bwMode="auto">
            <a:xfrm>
              <a:off x="336" y="848"/>
              <a:ext cx="1263"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Challenge:</a:t>
              </a:r>
            </a:p>
          </p:txBody>
        </p:sp>
        <p:sp>
          <p:nvSpPr>
            <p:cNvPr id="6174" name="Text Box 30"/>
            <p:cNvSpPr txBox="1">
              <a:spLocks noChangeArrowheads="1"/>
            </p:cNvSpPr>
            <p:nvPr/>
          </p:nvSpPr>
          <p:spPr bwMode="auto">
            <a:xfrm>
              <a:off x="598" y="1920"/>
              <a:ext cx="1001"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Answer:</a:t>
              </a:r>
            </a:p>
          </p:txBody>
        </p:sp>
        <p:sp>
          <p:nvSpPr>
            <p:cNvPr id="6175" name="Text Box 31"/>
            <p:cNvSpPr txBox="1">
              <a:spLocks noChangeArrowheads="1"/>
            </p:cNvSpPr>
            <p:nvPr/>
          </p:nvSpPr>
          <p:spPr bwMode="auto">
            <a:xfrm>
              <a:off x="597" y="3312"/>
              <a:ext cx="1002"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Results:</a:t>
              </a:r>
            </a:p>
          </p:txBody>
        </p:sp>
      </p:gr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181"/>
                                        </p:tgtEl>
                                        <p:attrNameLst>
                                          <p:attrName>style.visibility</p:attrName>
                                        </p:attrNameLst>
                                      </p:cBhvr>
                                      <p:to>
                                        <p:strVal val="visible"/>
                                      </p:to>
                                    </p:set>
                                    <p:animEffect transition="in" filter="wipe(up)">
                                      <p:cBhvr>
                                        <p:cTn id="7" dur="500"/>
                                        <p:tgtEl>
                                          <p:spTgt spid="618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178"/>
                                        </p:tgtEl>
                                        <p:attrNameLst>
                                          <p:attrName>style.visibility</p:attrName>
                                        </p:attrNameLst>
                                      </p:cBhvr>
                                      <p:to>
                                        <p:strVal val="visible"/>
                                      </p:to>
                                    </p:set>
                                    <p:animEffect transition="in" filter="wipe(left)">
                                      <p:cBhvr>
                                        <p:cTn id="11" dur="500"/>
                                        <p:tgtEl>
                                          <p:spTgt spid="617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6177"/>
                                        </p:tgtEl>
                                        <p:attrNameLst>
                                          <p:attrName>style.visibility</p:attrName>
                                        </p:attrNameLst>
                                      </p:cBhvr>
                                      <p:to>
                                        <p:strVal val="visible"/>
                                      </p:to>
                                    </p:se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6179"/>
                                        </p:tgtEl>
                                        <p:attrNameLst>
                                          <p:attrName>style.visibility</p:attrName>
                                        </p:attrNameLst>
                                      </p:cBhvr>
                                      <p:to>
                                        <p:strVal val="visible"/>
                                      </p:to>
                                    </p:set>
                                    <p:animEffect transition="in" filter="wipe(left)">
                                      <p:cBhvr>
                                        <p:cTn id="19" dur="500"/>
                                        <p:tgtEl>
                                          <p:spTgt spid="6179"/>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499"/>
                                          </p:stCondLst>
                                        </p:cTn>
                                        <p:tgtEl>
                                          <p:spTgt spid="6176"/>
                                        </p:tgtEl>
                                        <p:attrNameLst>
                                          <p:attrName>style.visibility</p:attrName>
                                        </p:attrNameLst>
                                      </p:cBhvr>
                                      <p:to>
                                        <p:strVal val="visible"/>
                                      </p:to>
                                    </p:set>
                                  </p:childTnLst>
                                </p:cTn>
                              </p:par>
                            </p:childTnLst>
                          </p:cTn>
                        </p:par>
                        <p:par>
                          <p:cTn id="24" fill="hold">
                            <p:stCondLst>
                              <p:cond delay="500"/>
                            </p:stCondLst>
                            <p:childTnLst>
                              <p:par>
                                <p:cTn id="25" presetID="22" presetClass="entr" presetSubtype="8" fill="hold" nodeType="afterEffect">
                                  <p:stCondLst>
                                    <p:cond delay="0"/>
                                  </p:stCondLst>
                                  <p:childTnLst>
                                    <p:set>
                                      <p:cBhvr>
                                        <p:cTn id="26" dur="1" fill="hold">
                                          <p:stCondLst>
                                            <p:cond delay="0"/>
                                          </p:stCondLst>
                                        </p:cTn>
                                        <p:tgtEl>
                                          <p:spTgt spid="6182"/>
                                        </p:tgtEl>
                                        <p:attrNameLst>
                                          <p:attrName>style.visibility</p:attrName>
                                        </p:attrNameLst>
                                      </p:cBhvr>
                                      <p:to>
                                        <p:strVal val="visible"/>
                                      </p:to>
                                    </p:set>
                                    <p:animEffect transition="in" filter="wipe(left)">
                                      <p:cBhvr>
                                        <p:cTn id="27" dur="500"/>
                                        <p:tgtEl>
                                          <p:spTgt spid="6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7" grpId="0" animBg="1" autoUpdateAnimBg="0"/>
      <p:bldP spid="6176"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93" name="Picture 25" descr="C:\Documents and Settings\John Gayle\My Documents\3Blox\30801 MHHE-Duncan PPT\Work Files\dictionary.gif"/>
          <p:cNvPicPr>
            <a:picLocks noChangeAspect="1" noChangeArrowheads="1"/>
          </p:cNvPicPr>
          <p:nvPr/>
        </p:nvPicPr>
        <p:blipFill>
          <a:blip r:embed="rId2" cstate="print"/>
          <a:srcRect/>
          <a:stretch>
            <a:fillRect/>
          </a:stretch>
        </p:blipFill>
        <p:spPr bwMode="auto">
          <a:xfrm>
            <a:off x="457200" y="1143000"/>
            <a:ext cx="8077200" cy="5410200"/>
          </a:xfrm>
          <a:prstGeom prst="rect">
            <a:avLst/>
          </a:prstGeom>
          <a:noFill/>
        </p:spPr>
      </p:pic>
      <p:sp>
        <p:nvSpPr>
          <p:cNvPr id="7181" name="AutoShape 13"/>
          <p:cNvSpPr>
            <a:spLocks noChangeArrowheads="1"/>
          </p:cNvSpPr>
          <p:nvPr/>
        </p:nvSpPr>
        <p:spPr bwMode="auto">
          <a:xfrm>
            <a:off x="-254000" y="203200"/>
            <a:ext cx="39878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7182" name="Rectangle 14"/>
          <p:cNvSpPr>
            <a:spLocks noGrp="1" noChangeArrowheads="1"/>
          </p:cNvSpPr>
          <p:nvPr>
            <p:ph type="title"/>
          </p:nvPr>
        </p:nvSpPr>
        <p:spPr>
          <a:xfrm>
            <a:off x="228600" y="239713"/>
            <a:ext cx="7772400" cy="635000"/>
          </a:xfrm>
        </p:spPr>
        <p:txBody>
          <a:bodyPr/>
          <a:lstStyle/>
          <a:p>
            <a:r>
              <a:rPr lang="en-US" sz="3200"/>
              <a:t>What Is a Brand?</a:t>
            </a:r>
          </a:p>
        </p:txBody>
      </p:sp>
      <p:sp>
        <p:nvSpPr>
          <p:cNvPr id="7184" name="AutoShape 16"/>
          <p:cNvSpPr>
            <a:spLocks noChangeArrowheads="1"/>
          </p:cNvSpPr>
          <p:nvPr/>
        </p:nvSpPr>
        <p:spPr bwMode="auto">
          <a:xfrm>
            <a:off x="838200" y="1600200"/>
            <a:ext cx="7162800" cy="1295400"/>
          </a:xfrm>
          <a:prstGeom prst="roundRect">
            <a:avLst>
              <a:gd name="adj" fmla="val 11458"/>
            </a:avLst>
          </a:prstGeom>
          <a:noFill/>
          <a:ln w="38100">
            <a:noFill/>
            <a:round/>
            <a:headEnd/>
            <a:tailEnd/>
          </a:ln>
          <a:effectLst/>
        </p:spPr>
        <p:txBody>
          <a:bodyPr anchor="ctr"/>
          <a:lstStyle/>
          <a:p>
            <a:pPr algn="l">
              <a:spcBef>
                <a:spcPct val="20000"/>
              </a:spcBef>
            </a:pPr>
            <a:r>
              <a:rPr lang="en-US" sz="3200" b="1"/>
              <a:t>Brand:</a:t>
            </a:r>
            <a:r>
              <a:rPr lang="en-US" sz="3200" i="1"/>
              <a:t> A perception resulting from experiences with, and information about, a company or line of products.</a:t>
            </a:r>
          </a:p>
        </p:txBody>
      </p:sp>
      <p:pic>
        <p:nvPicPr>
          <p:cNvPr id="7192" name="Picture 24" descr="C:\Documents and Settings\John Gayle\My Documents\3Blox\30801 MHHE-Duncan PPT\Work Files\definition.gif"/>
          <p:cNvPicPr>
            <a:picLocks noChangeAspect="1" noChangeArrowheads="1"/>
          </p:cNvPicPr>
          <p:nvPr/>
        </p:nvPicPr>
        <p:blipFill>
          <a:blip r:embed="rId3" cstate="print"/>
          <a:srcRect/>
          <a:stretch>
            <a:fillRect/>
          </a:stretch>
        </p:blipFill>
        <p:spPr bwMode="auto">
          <a:xfrm>
            <a:off x="7772400" y="838200"/>
            <a:ext cx="1039813" cy="1066800"/>
          </a:xfrm>
          <a:prstGeom prst="rect">
            <a:avLst/>
          </a:prstGeom>
          <a:noFill/>
        </p:spPr>
      </p:pic>
      <p:grpSp>
        <p:nvGrpSpPr>
          <p:cNvPr id="7195" name="Group 27"/>
          <p:cNvGrpSpPr>
            <a:grpSpLocks/>
          </p:cNvGrpSpPr>
          <p:nvPr/>
        </p:nvGrpSpPr>
        <p:grpSpPr bwMode="auto">
          <a:xfrm>
            <a:off x="762000" y="2901950"/>
            <a:ext cx="7075488" cy="3117850"/>
            <a:chOff x="343" y="1800"/>
            <a:chExt cx="4457" cy="1964"/>
          </a:xfrm>
        </p:grpSpPr>
        <p:pic>
          <p:nvPicPr>
            <p:cNvPr id="7188" name="Picture 20" descr="C:\Documents and Settings\John Gayle\My Documents\3Blox\30801 MHHE-Duncan PPT\Chapter01\Work Files\nike.gif"/>
            <p:cNvPicPr>
              <a:picLocks noChangeAspect="1" noChangeArrowheads="1"/>
            </p:cNvPicPr>
            <p:nvPr/>
          </p:nvPicPr>
          <p:blipFill>
            <a:blip r:embed="rId4" cstate="print"/>
            <a:srcRect/>
            <a:stretch>
              <a:fillRect/>
            </a:stretch>
          </p:blipFill>
          <p:spPr bwMode="auto">
            <a:xfrm>
              <a:off x="343" y="1800"/>
              <a:ext cx="2013" cy="1512"/>
            </a:xfrm>
            <a:prstGeom prst="rect">
              <a:avLst/>
            </a:prstGeom>
            <a:noFill/>
          </p:spPr>
        </p:pic>
        <p:sp>
          <p:nvSpPr>
            <p:cNvPr id="7185" name="Text Box 17"/>
            <p:cNvSpPr txBox="1">
              <a:spLocks noChangeArrowheads="1"/>
            </p:cNvSpPr>
            <p:nvPr/>
          </p:nvSpPr>
          <p:spPr bwMode="auto">
            <a:xfrm>
              <a:off x="1224" y="3168"/>
              <a:ext cx="3093" cy="596"/>
            </a:xfrm>
            <a:prstGeom prst="rect">
              <a:avLst/>
            </a:prstGeom>
            <a:noFill/>
            <a:ln w="38100">
              <a:noFill/>
              <a:miter lim="800000"/>
              <a:headEnd/>
              <a:tailEnd/>
            </a:ln>
            <a:effectLst/>
          </p:spPr>
          <p:txBody>
            <a:bodyPr wrap="none">
              <a:spAutoFit/>
            </a:bodyPr>
            <a:lstStyle/>
            <a:p>
              <a:r>
                <a:rPr lang="en-US" sz="2800" b="1">
                  <a:solidFill>
                    <a:srgbClr val="630C21"/>
                  </a:solidFill>
                  <a:effectLst>
                    <a:outerShdw blurRad="38100" dist="38100" dir="2700000" algn="tl">
                      <a:srgbClr val="C0C0C0"/>
                    </a:outerShdw>
                  </a:effectLst>
                  <a:latin typeface="Arial" charset="0"/>
                </a:rPr>
                <a:t>Brands Can Become</a:t>
              </a:r>
              <a:br>
                <a:rPr lang="en-US" sz="2800" b="1">
                  <a:solidFill>
                    <a:srgbClr val="630C21"/>
                  </a:solidFill>
                  <a:effectLst>
                    <a:outerShdw blurRad="38100" dist="38100" dir="2700000" algn="tl">
                      <a:srgbClr val="C0C0C0"/>
                    </a:outerShdw>
                  </a:effectLst>
                  <a:latin typeface="Arial" charset="0"/>
                </a:rPr>
              </a:br>
              <a:r>
                <a:rPr lang="en-US" sz="2800" b="1">
                  <a:solidFill>
                    <a:srgbClr val="630C21"/>
                  </a:solidFill>
                  <a:effectLst>
                    <a:outerShdw blurRad="38100" dist="38100" dir="2700000" algn="tl">
                      <a:srgbClr val="C0C0C0"/>
                    </a:outerShdw>
                  </a:effectLst>
                  <a:latin typeface="Arial" charset="0"/>
                </a:rPr>
                <a:t>Very Familiar to Consumers</a:t>
              </a:r>
            </a:p>
          </p:txBody>
        </p:sp>
        <p:pic>
          <p:nvPicPr>
            <p:cNvPr id="7189" name="Picture 21" descr="C:\Documents and Settings\John Gayle\My Documents\3Blox\30801 MHHE-Duncan PPT\Chapter01\Work Files\starbucks.gif"/>
            <p:cNvPicPr>
              <a:picLocks noChangeAspect="1" noChangeArrowheads="1"/>
            </p:cNvPicPr>
            <p:nvPr/>
          </p:nvPicPr>
          <p:blipFill>
            <a:blip r:embed="rId5" cstate="print"/>
            <a:srcRect/>
            <a:stretch>
              <a:fillRect/>
            </a:stretch>
          </p:blipFill>
          <p:spPr bwMode="auto">
            <a:xfrm>
              <a:off x="2253" y="2070"/>
              <a:ext cx="977" cy="990"/>
            </a:xfrm>
            <a:prstGeom prst="rect">
              <a:avLst/>
            </a:prstGeom>
            <a:noFill/>
          </p:spPr>
        </p:pic>
        <p:pic>
          <p:nvPicPr>
            <p:cNvPr id="7194" name="Picture 26" descr="C:\Documents and Settings\John Gayle\My Documents\3Blox\30801 MHHE-Duncan PPT\Chapter01\Work Files\benjerrys.gif"/>
            <p:cNvPicPr>
              <a:picLocks noChangeAspect="1" noChangeArrowheads="1"/>
            </p:cNvPicPr>
            <p:nvPr/>
          </p:nvPicPr>
          <p:blipFill>
            <a:blip r:embed="rId6" cstate="print"/>
            <a:srcRect/>
            <a:stretch>
              <a:fillRect/>
            </a:stretch>
          </p:blipFill>
          <p:spPr bwMode="auto">
            <a:xfrm>
              <a:off x="3674" y="2016"/>
              <a:ext cx="1126" cy="1199"/>
            </a:xfrm>
            <a:prstGeom prst="rect">
              <a:avLst/>
            </a:prstGeom>
            <a:noFill/>
          </p:spPr>
        </p:pic>
      </p:gr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84"/>
                                        </p:tgtEl>
                                        <p:attrNameLst>
                                          <p:attrName>style.visibility</p:attrName>
                                        </p:attrNameLst>
                                      </p:cBhvr>
                                      <p:to>
                                        <p:strVal val="visible"/>
                                      </p:to>
                                    </p:set>
                                    <p:animEffect transition="in" filter="wipe(left)">
                                      <p:cBhvr>
                                        <p:cTn id="7" dur="500"/>
                                        <p:tgtEl>
                                          <p:spTgt spid="718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7195"/>
                                        </p:tgtEl>
                                        <p:attrNameLst>
                                          <p:attrName>style.visibility</p:attrName>
                                        </p:attrNameLst>
                                      </p:cBhvr>
                                      <p:to>
                                        <p:strVal val="visible"/>
                                      </p:to>
                                    </p:set>
                                    <p:animEffect transition="in" filter="wipe(up)">
                                      <p:cBhvr>
                                        <p:cTn id="12" dur="500"/>
                                        <p:tgtEl>
                                          <p:spTgt spid="7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4"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13" name="Picture 21" descr="dictionary"/>
          <p:cNvPicPr>
            <a:picLocks noChangeAspect="1" noChangeArrowheads="1"/>
          </p:cNvPicPr>
          <p:nvPr/>
        </p:nvPicPr>
        <p:blipFill>
          <a:blip r:embed="rId2" cstate="print"/>
          <a:srcRect/>
          <a:stretch>
            <a:fillRect/>
          </a:stretch>
        </p:blipFill>
        <p:spPr bwMode="auto">
          <a:xfrm>
            <a:off x="304800" y="1143000"/>
            <a:ext cx="8458200" cy="5486400"/>
          </a:xfrm>
          <a:prstGeom prst="rect">
            <a:avLst/>
          </a:prstGeom>
          <a:noFill/>
        </p:spPr>
      </p:pic>
      <p:pic>
        <p:nvPicPr>
          <p:cNvPr id="8214" name="Picture 22" descr="definition"/>
          <p:cNvPicPr>
            <a:picLocks noChangeAspect="1" noChangeArrowheads="1"/>
          </p:cNvPicPr>
          <p:nvPr/>
        </p:nvPicPr>
        <p:blipFill>
          <a:blip r:embed="rId3" cstate="print"/>
          <a:srcRect/>
          <a:stretch>
            <a:fillRect/>
          </a:stretch>
        </p:blipFill>
        <p:spPr bwMode="auto">
          <a:xfrm>
            <a:off x="7772400" y="990600"/>
            <a:ext cx="1039813" cy="1066800"/>
          </a:xfrm>
          <a:prstGeom prst="rect">
            <a:avLst/>
          </a:prstGeom>
          <a:noFill/>
        </p:spPr>
      </p:pic>
      <p:sp>
        <p:nvSpPr>
          <p:cNvPr id="8194" name="AutoShape 2"/>
          <p:cNvSpPr>
            <a:spLocks noChangeArrowheads="1"/>
          </p:cNvSpPr>
          <p:nvPr/>
        </p:nvSpPr>
        <p:spPr bwMode="auto">
          <a:xfrm>
            <a:off x="-254000" y="203200"/>
            <a:ext cx="72644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8195" name="Rectangle 3"/>
          <p:cNvSpPr>
            <a:spLocks noGrp="1" noChangeArrowheads="1"/>
          </p:cNvSpPr>
          <p:nvPr>
            <p:ph type="title"/>
          </p:nvPr>
        </p:nvSpPr>
        <p:spPr>
          <a:xfrm>
            <a:off x="228600" y="239713"/>
            <a:ext cx="7772400" cy="635000"/>
          </a:xfrm>
        </p:spPr>
        <p:txBody>
          <a:bodyPr/>
          <a:lstStyle/>
          <a:p>
            <a:r>
              <a:rPr lang="en-US" sz="3200"/>
              <a:t>What is Marketing Communication?</a:t>
            </a:r>
          </a:p>
        </p:txBody>
      </p:sp>
      <p:sp>
        <p:nvSpPr>
          <p:cNvPr id="8196" name="AutoShape 4"/>
          <p:cNvSpPr>
            <a:spLocks noChangeArrowheads="1"/>
          </p:cNvSpPr>
          <p:nvPr/>
        </p:nvSpPr>
        <p:spPr bwMode="auto">
          <a:xfrm>
            <a:off x="609600" y="1600200"/>
            <a:ext cx="8001000" cy="1676400"/>
          </a:xfrm>
          <a:prstGeom prst="roundRect">
            <a:avLst>
              <a:gd name="adj" fmla="val 11458"/>
            </a:avLst>
          </a:prstGeom>
          <a:noFill/>
          <a:ln w="38100">
            <a:noFill/>
            <a:round/>
            <a:headEnd/>
            <a:tailEnd/>
          </a:ln>
          <a:effectLst/>
        </p:spPr>
        <p:txBody>
          <a:bodyPr anchor="ctr"/>
          <a:lstStyle/>
          <a:p>
            <a:pPr algn="l">
              <a:spcBef>
                <a:spcPct val="20000"/>
              </a:spcBef>
            </a:pPr>
            <a:r>
              <a:rPr lang="en-US" sz="3000" b="1">
                <a:cs typeface="Arial" charset="0"/>
              </a:rPr>
              <a:t>Marketing Communication:</a:t>
            </a:r>
            <a:r>
              <a:rPr lang="en-US" sz="3000">
                <a:cs typeface="Arial" charset="0"/>
              </a:rPr>
              <a:t> </a:t>
            </a:r>
            <a:r>
              <a:rPr lang="en-US" sz="3000" i="1">
                <a:cs typeface="Arial" charset="0"/>
              </a:rPr>
              <a:t>Creating, delivering, managing, and evaluating brand messages which are the information and experiences that impact how a brand is perceived.</a:t>
            </a:r>
          </a:p>
        </p:txBody>
      </p:sp>
      <p:grpSp>
        <p:nvGrpSpPr>
          <p:cNvPr id="8215" name="Group 23"/>
          <p:cNvGrpSpPr>
            <a:grpSpLocks/>
          </p:cNvGrpSpPr>
          <p:nvPr/>
        </p:nvGrpSpPr>
        <p:grpSpPr bwMode="auto">
          <a:xfrm>
            <a:off x="838200" y="3492500"/>
            <a:ext cx="4572000" cy="2647950"/>
            <a:chOff x="528" y="2200"/>
            <a:chExt cx="2880" cy="1668"/>
          </a:xfrm>
        </p:grpSpPr>
        <p:sp>
          <p:nvSpPr>
            <p:cNvPr id="8206" name="Text Box 14"/>
            <p:cNvSpPr txBox="1">
              <a:spLocks noChangeArrowheads="1"/>
            </p:cNvSpPr>
            <p:nvPr/>
          </p:nvSpPr>
          <p:spPr bwMode="auto">
            <a:xfrm>
              <a:off x="2064" y="2200"/>
              <a:ext cx="1344" cy="1668"/>
            </a:xfrm>
            <a:prstGeom prst="rect">
              <a:avLst/>
            </a:prstGeom>
            <a:noFill/>
            <a:ln w="38100">
              <a:noFill/>
              <a:miter lim="800000"/>
              <a:headEnd/>
              <a:tailEnd/>
            </a:ln>
            <a:effectLst/>
          </p:spPr>
          <p:txBody>
            <a:bodyPr>
              <a:spAutoFit/>
            </a:bodyPr>
            <a:lstStyle/>
            <a:p>
              <a:pPr algn="l">
                <a:spcAft>
                  <a:spcPct val="100000"/>
                </a:spcAft>
              </a:pPr>
              <a:r>
                <a:rPr lang="en-US">
                  <a:latin typeface="Arial" charset="0"/>
                </a:rPr>
                <a:t>Product</a:t>
              </a:r>
            </a:p>
            <a:p>
              <a:pPr algn="l">
                <a:spcAft>
                  <a:spcPct val="100000"/>
                </a:spcAft>
              </a:pPr>
              <a:r>
                <a:rPr lang="en-US">
                  <a:latin typeface="Arial" charset="0"/>
                </a:rPr>
                <a:t>Price</a:t>
              </a:r>
            </a:p>
            <a:p>
              <a:pPr algn="l">
                <a:spcAft>
                  <a:spcPct val="100000"/>
                </a:spcAft>
              </a:pPr>
              <a:r>
                <a:rPr lang="en-US">
                  <a:latin typeface="Arial" charset="0"/>
                </a:rPr>
                <a:t>Place</a:t>
              </a:r>
            </a:p>
            <a:p>
              <a:pPr algn="l">
                <a:spcAft>
                  <a:spcPct val="100000"/>
                </a:spcAft>
              </a:pPr>
              <a:r>
                <a:rPr lang="en-US">
                  <a:latin typeface="Arial" charset="0"/>
                  <a:cs typeface="Arial" charset="0"/>
                </a:rPr>
                <a:t>Promotion</a:t>
              </a:r>
            </a:p>
          </p:txBody>
        </p:sp>
        <p:sp>
          <p:nvSpPr>
            <p:cNvPr id="8210" name="Line 18"/>
            <p:cNvSpPr>
              <a:spLocks noChangeShapeType="1"/>
            </p:cNvSpPr>
            <p:nvPr/>
          </p:nvSpPr>
          <p:spPr bwMode="auto">
            <a:xfrm>
              <a:off x="1728" y="3064"/>
              <a:ext cx="336" cy="624"/>
            </a:xfrm>
            <a:prstGeom prst="line">
              <a:avLst/>
            </a:prstGeom>
            <a:noFill/>
            <a:ln w="28575">
              <a:solidFill>
                <a:schemeClr val="tx1"/>
              </a:solidFill>
              <a:round/>
              <a:headEnd/>
              <a:tailEnd/>
            </a:ln>
            <a:effectLst/>
          </p:spPr>
          <p:txBody>
            <a:bodyPr wrap="none" anchor="ctr"/>
            <a:lstStyle/>
            <a:p>
              <a:endParaRPr lang="en-US"/>
            </a:p>
          </p:txBody>
        </p:sp>
        <p:sp>
          <p:nvSpPr>
            <p:cNvPr id="8204" name="Oval 12"/>
            <p:cNvSpPr>
              <a:spLocks noChangeArrowheads="1"/>
            </p:cNvSpPr>
            <p:nvPr/>
          </p:nvSpPr>
          <p:spPr bwMode="auto">
            <a:xfrm>
              <a:off x="528" y="2440"/>
              <a:ext cx="1200" cy="1200"/>
            </a:xfrm>
            <a:prstGeom prst="ellipse">
              <a:avLst/>
            </a:prstGeom>
            <a:gradFill rotWithShape="0">
              <a:gsLst>
                <a:gs pos="0">
                  <a:srgbClr val="C7D5ED"/>
                </a:gs>
                <a:gs pos="100000">
                  <a:srgbClr val="84A2D6"/>
                </a:gs>
              </a:gsLst>
              <a:path path="shape">
                <a:fillToRect l="50000" t="50000" r="50000" b="50000"/>
              </a:path>
            </a:gradFill>
            <a:ln w="38100">
              <a:solidFill>
                <a:srgbClr val="001C52"/>
              </a:solidFill>
              <a:round/>
              <a:headEnd/>
              <a:tailEnd/>
            </a:ln>
            <a:effectLst>
              <a:outerShdw dist="71842" dir="2700000" algn="ctr" rotWithShape="0">
                <a:srgbClr val="707070"/>
              </a:outerShdw>
            </a:effectLst>
          </p:spPr>
          <p:txBody>
            <a:bodyPr wrap="none" lIns="0" rIns="0" anchor="ctr"/>
            <a:lstStyle/>
            <a:p>
              <a:pPr marL="174625" indent="-174625">
                <a:spcBef>
                  <a:spcPct val="20000"/>
                </a:spcBef>
              </a:pPr>
              <a:r>
                <a:rPr lang="en-US" b="1">
                  <a:latin typeface="Arial" charset="0"/>
                </a:rPr>
                <a:t>Marketing</a:t>
              </a:r>
            </a:p>
          </p:txBody>
        </p:sp>
        <p:sp>
          <p:nvSpPr>
            <p:cNvPr id="8207" name="Line 15"/>
            <p:cNvSpPr>
              <a:spLocks noChangeShapeType="1"/>
            </p:cNvSpPr>
            <p:nvPr/>
          </p:nvSpPr>
          <p:spPr bwMode="auto">
            <a:xfrm flipV="1">
              <a:off x="1729" y="2341"/>
              <a:ext cx="334" cy="720"/>
            </a:xfrm>
            <a:prstGeom prst="line">
              <a:avLst/>
            </a:prstGeom>
            <a:noFill/>
            <a:ln w="28575">
              <a:solidFill>
                <a:schemeClr val="tx1"/>
              </a:solidFill>
              <a:round/>
              <a:headEnd/>
              <a:tailEnd/>
            </a:ln>
            <a:effectLst/>
          </p:spPr>
          <p:txBody>
            <a:bodyPr wrap="none" anchor="ctr"/>
            <a:lstStyle/>
            <a:p>
              <a:endParaRPr lang="en-US"/>
            </a:p>
          </p:txBody>
        </p:sp>
        <p:sp>
          <p:nvSpPr>
            <p:cNvPr id="8208" name="Line 16"/>
            <p:cNvSpPr>
              <a:spLocks noChangeShapeType="1"/>
            </p:cNvSpPr>
            <p:nvPr/>
          </p:nvSpPr>
          <p:spPr bwMode="auto">
            <a:xfrm flipV="1">
              <a:off x="1728" y="2824"/>
              <a:ext cx="336" cy="240"/>
            </a:xfrm>
            <a:prstGeom prst="line">
              <a:avLst/>
            </a:prstGeom>
            <a:noFill/>
            <a:ln w="28575">
              <a:solidFill>
                <a:schemeClr val="tx1"/>
              </a:solidFill>
              <a:round/>
              <a:headEnd/>
              <a:tailEnd/>
            </a:ln>
            <a:effectLst/>
          </p:spPr>
          <p:txBody>
            <a:bodyPr wrap="none" anchor="ctr"/>
            <a:lstStyle/>
            <a:p>
              <a:endParaRPr lang="en-US"/>
            </a:p>
          </p:txBody>
        </p:sp>
        <p:sp>
          <p:nvSpPr>
            <p:cNvPr id="8209" name="Line 17"/>
            <p:cNvSpPr>
              <a:spLocks noChangeShapeType="1"/>
            </p:cNvSpPr>
            <p:nvPr/>
          </p:nvSpPr>
          <p:spPr bwMode="auto">
            <a:xfrm>
              <a:off x="1728" y="3064"/>
              <a:ext cx="336" cy="192"/>
            </a:xfrm>
            <a:prstGeom prst="line">
              <a:avLst/>
            </a:prstGeom>
            <a:noFill/>
            <a:ln w="28575">
              <a:solidFill>
                <a:schemeClr val="tx1"/>
              </a:solidFill>
              <a:round/>
              <a:headEnd/>
              <a:tailEnd/>
            </a:ln>
            <a:effectLst/>
          </p:spPr>
          <p:txBody>
            <a:bodyPr wrap="none" anchor="ctr"/>
            <a:lstStyle/>
            <a:p>
              <a:endParaRPr lang="en-US"/>
            </a:p>
          </p:txBody>
        </p:sp>
      </p:grpSp>
      <p:sp>
        <p:nvSpPr>
          <p:cNvPr id="8211" name="AutoShape 19"/>
          <p:cNvSpPr>
            <a:spLocks noChangeArrowheads="1"/>
          </p:cNvSpPr>
          <p:nvPr/>
        </p:nvSpPr>
        <p:spPr bwMode="auto">
          <a:xfrm>
            <a:off x="3200400" y="5562600"/>
            <a:ext cx="5105400" cy="685800"/>
          </a:xfrm>
          <a:prstGeom prst="roundRect">
            <a:avLst>
              <a:gd name="adj" fmla="val 33102"/>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gn="l">
              <a:spcAft>
                <a:spcPct val="100000"/>
              </a:spcAft>
            </a:pPr>
            <a:r>
              <a:rPr lang="en-US" b="1">
                <a:latin typeface="Arial" charset="0"/>
                <a:cs typeface="Arial" charset="0"/>
              </a:rPr>
              <a:t>Promotion is the Primary Focus</a:t>
            </a:r>
            <a:endParaRPr lang="en-US">
              <a:latin typeface="Arial" charset="0"/>
            </a:endParaRP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wipe(left)">
                                      <p:cBhvr>
                                        <p:cTn id="7" dur="500"/>
                                        <p:tgtEl>
                                          <p:spTgt spid="819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215"/>
                                        </p:tgtEl>
                                        <p:attrNameLst>
                                          <p:attrName>style.visibility</p:attrName>
                                        </p:attrNameLst>
                                      </p:cBhvr>
                                      <p:to>
                                        <p:strVal val="visible"/>
                                      </p:to>
                                    </p:set>
                                    <p:animEffect transition="in" filter="wipe(left)">
                                      <p:cBhvr>
                                        <p:cTn id="12" dur="500"/>
                                        <p:tgtEl>
                                          <p:spTgt spid="821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211"/>
                                        </p:tgtEl>
                                        <p:attrNameLst>
                                          <p:attrName>style.visibility</p:attrName>
                                        </p:attrNameLst>
                                      </p:cBhvr>
                                      <p:to>
                                        <p:strVal val="visible"/>
                                      </p:to>
                                    </p:set>
                                    <p:animEffect transition="in" filter="dissolve">
                                      <p:cBhvr>
                                        <p:cTn id="17" dur="500"/>
                                        <p:tgtEl>
                                          <p:spTgt spid="8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autoUpdateAnimBg="0"/>
      <p:bldP spid="8211"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7" name="Rectangle 21"/>
          <p:cNvSpPr>
            <a:spLocks noChangeArrowheads="1"/>
          </p:cNvSpPr>
          <p:nvPr/>
        </p:nvSpPr>
        <p:spPr bwMode="auto">
          <a:xfrm>
            <a:off x="0" y="0"/>
            <a:ext cx="9144000" cy="6858000"/>
          </a:xfrm>
          <a:prstGeom prst="rect">
            <a:avLst/>
          </a:prstGeom>
          <a:solidFill>
            <a:srgbClr val="FFEFD2"/>
          </a:solidFill>
          <a:ln w="28575">
            <a:solidFill>
              <a:schemeClr val="tx1"/>
            </a:solidFill>
            <a:miter lim="800000"/>
            <a:headEnd/>
            <a:tailEnd/>
          </a:ln>
          <a:effectLst/>
        </p:spPr>
        <p:txBody>
          <a:bodyPr wrap="none" anchor="ctr"/>
          <a:lstStyle/>
          <a:p>
            <a:endParaRPr lang="en-US"/>
          </a:p>
        </p:txBody>
      </p:sp>
      <p:pic>
        <p:nvPicPr>
          <p:cNvPr id="9238" name="Picture 22" descr="C:\Documents and Settings\John Gayle\My Documents\3Blox\30801 MHHE-Duncan PPT\Work Files\brain_bkgrd.gif"/>
          <p:cNvPicPr>
            <a:picLocks noChangeAspect="1" noChangeArrowheads="1"/>
          </p:cNvPicPr>
          <p:nvPr/>
        </p:nvPicPr>
        <p:blipFill>
          <a:blip r:embed="rId2" cstate="print"/>
          <a:srcRect/>
          <a:stretch>
            <a:fillRect/>
          </a:stretch>
        </p:blipFill>
        <p:spPr bwMode="auto">
          <a:xfrm>
            <a:off x="533400" y="50800"/>
            <a:ext cx="8077200" cy="6781800"/>
          </a:xfrm>
          <a:prstGeom prst="rect">
            <a:avLst/>
          </a:prstGeom>
          <a:noFill/>
        </p:spPr>
      </p:pic>
      <p:sp>
        <p:nvSpPr>
          <p:cNvPr id="9218" name="AutoShape 2"/>
          <p:cNvSpPr>
            <a:spLocks noChangeArrowheads="1"/>
          </p:cNvSpPr>
          <p:nvPr/>
        </p:nvSpPr>
        <p:spPr bwMode="auto">
          <a:xfrm>
            <a:off x="-254000" y="203200"/>
            <a:ext cx="35306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9219" name="Rectangle 3"/>
          <p:cNvSpPr>
            <a:spLocks noGrp="1" noChangeArrowheads="1"/>
          </p:cNvSpPr>
          <p:nvPr>
            <p:ph type="title"/>
          </p:nvPr>
        </p:nvSpPr>
        <p:spPr>
          <a:xfrm>
            <a:off x="228600" y="239713"/>
            <a:ext cx="7772400" cy="635000"/>
          </a:xfrm>
        </p:spPr>
        <p:txBody>
          <a:bodyPr/>
          <a:lstStyle/>
          <a:p>
            <a:r>
              <a:rPr lang="en-US" sz="3200"/>
              <a:t>Think About It</a:t>
            </a:r>
          </a:p>
        </p:txBody>
      </p:sp>
      <p:grpSp>
        <p:nvGrpSpPr>
          <p:cNvPr id="9242" name="Group 26"/>
          <p:cNvGrpSpPr>
            <a:grpSpLocks/>
          </p:cNvGrpSpPr>
          <p:nvPr/>
        </p:nvGrpSpPr>
        <p:grpSpPr bwMode="auto">
          <a:xfrm>
            <a:off x="566738" y="1828800"/>
            <a:ext cx="7815262" cy="3429000"/>
            <a:chOff x="357" y="1152"/>
            <a:chExt cx="4923" cy="2160"/>
          </a:xfrm>
        </p:grpSpPr>
        <p:sp>
          <p:nvSpPr>
            <p:cNvPr id="9220" name="AutoShape 4"/>
            <p:cNvSpPr>
              <a:spLocks noChangeArrowheads="1"/>
            </p:cNvSpPr>
            <p:nvPr/>
          </p:nvSpPr>
          <p:spPr bwMode="auto">
            <a:xfrm>
              <a:off x="624" y="1450"/>
              <a:ext cx="4656" cy="1862"/>
            </a:xfrm>
            <a:prstGeom prst="roundRect">
              <a:avLst>
                <a:gd name="adj" fmla="val 11458"/>
              </a:avLst>
            </a:prstGeom>
            <a:solidFill>
              <a:schemeClr val="bg1"/>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r>
                <a:rPr lang="en-US" sz="6000" b="1">
                  <a:latin typeface="Arial" charset="0"/>
                </a:rPr>
                <a:t>IMC</a:t>
              </a:r>
            </a:p>
            <a:p>
              <a:pPr>
                <a:spcBef>
                  <a:spcPct val="20000"/>
                </a:spcBef>
              </a:pPr>
              <a:r>
                <a:rPr lang="en-US" sz="2800">
                  <a:latin typeface="Arial" charset="0"/>
                  <a:cs typeface="Arial" charset="0"/>
                </a:rPr>
                <a:t>How would you explain “IMC” to someone?</a:t>
              </a:r>
            </a:p>
          </p:txBody>
        </p:sp>
        <p:pic>
          <p:nvPicPr>
            <p:cNvPr id="9241" name="Picture 25" descr="C:\Documents and Settings\John Gayle\My Documents\3Blox\30801 MHHE-Duncan PPT\Work Files\brain.gif"/>
            <p:cNvPicPr>
              <a:picLocks noChangeAspect="1" noChangeArrowheads="1"/>
            </p:cNvPicPr>
            <p:nvPr/>
          </p:nvPicPr>
          <p:blipFill>
            <a:blip r:embed="rId3" cstate="print"/>
            <a:srcRect/>
            <a:stretch>
              <a:fillRect/>
            </a:stretch>
          </p:blipFill>
          <p:spPr bwMode="auto">
            <a:xfrm>
              <a:off x="357" y="1152"/>
              <a:ext cx="795" cy="816"/>
            </a:xfrm>
            <a:prstGeom prst="rect">
              <a:avLst/>
            </a:prstGeom>
            <a:noFill/>
          </p:spPr>
        </p:pic>
      </p:grpSp>
    </p:spTree>
  </p:cSld>
  <p:clrMapOvr>
    <a:masterClrMapping/>
  </p:clrMapOvr>
  <p:transition>
    <p:zo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0" y="0"/>
            <a:ext cx="1527175" cy="6858000"/>
          </a:xfrm>
          <a:prstGeom prst="rect">
            <a:avLst/>
          </a:prstGeom>
          <a:solidFill>
            <a:srgbClr val="001C52"/>
          </a:solidFill>
          <a:ln w="38100">
            <a:noFill/>
            <a:miter lim="800000"/>
            <a:headEnd/>
            <a:tailEnd/>
          </a:ln>
          <a:effectLst/>
        </p:spPr>
        <p:txBody>
          <a:bodyPr wrap="none" anchor="ctr"/>
          <a:lstStyle/>
          <a:p>
            <a:endParaRPr lang="en-US"/>
          </a:p>
        </p:txBody>
      </p:sp>
      <p:sp>
        <p:nvSpPr>
          <p:cNvPr id="10243" name="AutoShape 3"/>
          <p:cNvSpPr>
            <a:spLocks noChangeArrowheads="1"/>
          </p:cNvSpPr>
          <p:nvPr/>
        </p:nvSpPr>
        <p:spPr bwMode="auto">
          <a:xfrm>
            <a:off x="-254000" y="227013"/>
            <a:ext cx="9067800" cy="685800"/>
          </a:xfrm>
          <a:prstGeom prst="roundRect">
            <a:avLst>
              <a:gd name="adj" fmla="val 30625"/>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10244" name="Rectangle 4"/>
          <p:cNvSpPr>
            <a:spLocks noGrp="1" noChangeArrowheads="1"/>
          </p:cNvSpPr>
          <p:nvPr>
            <p:ph type="title"/>
          </p:nvPr>
        </p:nvSpPr>
        <p:spPr>
          <a:xfrm>
            <a:off x="227013" y="241300"/>
            <a:ext cx="8916987" cy="635000"/>
          </a:xfrm>
        </p:spPr>
        <p:txBody>
          <a:bodyPr/>
          <a:lstStyle/>
          <a:p>
            <a:r>
              <a:rPr lang="en-US" sz="3000" b="1">
                <a:cs typeface="Arial" charset="0"/>
              </a:rPr>
              <a:t>Coke:</a:t>
            </a:r>
            <a:r>
              <a:rPr lang="en-US" sz="3000">
                <a:cs typeface="Arial" charset="0"/>
              </a:rPr>
              <a:t>  A Successful User of MC to Build a Brand</a:t>
            </a:r>
          </a:p>
        </p:txBody>
      </p:sp>
      <p:pic>
        <p:nvPicPr>
          <p:cNvPr id="10246" name="Picture 6" descr="C:\Documents and Settings\John Gayle\My Documents\3Blox\30801 MHHE-Duncan PPT\Chapter01\Work Files\dun37744_p0103.jpg"/>
          <p:cNvPicPr>
            <a:picLocks noChangeAspect="1" noChangeArrowheads="1"/>
          </p:cNvPicPr>
          <p:nvPr/>
        </p:nvPicPr>
        <p:blipFill>
          <a:blip r:embed="rId2" cstate="print"/>
          <a:srcRect/>
          <a:stretch>
            <a:fillRect/>
          </a:stretch>
        </p:blipFill>
        <p:spPr bwMode="auto">
          <a:xfrm>
            <a:off x="3352800" y="1219200"/>
            <a:ext cx="4021138" cy="5181600"/>
          </a:xfrm>
          <a:prstGeom prst="rect">
            <a:avLst/>
          </a:prstGeom>
          <a:noFill/>
          <a:effectLst>
            <a:outerShdw dist="107763" dir="2700000" algn="ctr" rotWithShape="0">
              <a:schemeClr val="tx1"/>
            </a:outerShdw>
          </a:effectLst>
        </p:spPr>
      </p:pic>
    </p:spTree>
  </p:cSld>
  <p:clrMapOvr>
    <a:masterClrMapping/>
  </p:clrMapOvr>
  <p:transition spd="med">
    <p:dissolve/>
  </p:transition>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38100" cap="flat" cmpd="sng" algn="ctr">
          <a:solidFill>
            <a:srgbClr val="84A2D6"/>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bg1"/>
        </a:solidFill>
        <a:ln w="38100" cap="flat" cmpd="sng" algn="ctr">
          <a:solidFill>
            <a:srgbClr val="84A2D6"/>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2004</TotalTime>
  <Words>788</Words>
  <Application>Microsoft Office PowerPoint</Application>
  <PresentationFormat>On-screen Show (4:3)</PresentationFormat>
  <Paragraphs>147</Paragraphs>
  <Slides>22</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Times New Roman</vt:lpstr>
      <vt:lpstr>Arial</vt:lpstr>
      <vt:lpstr>Wingdings</vt:lpstr>
      <vt:lpstr>Default Design</vt:lpstr>
      <vt:lpstr>Using Advertising and Promotion              to Build Brands</vt:lpstr>
      <vt:lpstr>Chapter Outline</vt:lpstr>
      <vt:lpstr>Chapter Perspective: Changing World</vt:lpstr>
      <vt:lpstr>Opening Case: AFLAC</vt:lpstr>
      <vt:lpstr>Opening Case: AFLAC</vt:lpstr>
      <vt:lpstr>What Is a Brand?</vt:lpstr>
      <vt:lpstr>What is Marketing Communication?</vt:lpstr>
      <vt:lpstr>Think About It</vt:lpstr>
      <vt:lpstr>Coke:  A Successful User of MC to Build a Brand</vt:lpstr>
      <vt:lpstr>What Are The Functional Areas Of MC?</vt:lpstr>
      <vt:lpstr>Tales From the Real World</vt:lpstr>
      <vt:lpstr>What Are The Functional Areas Of MC?</vt:lpstr>
      <vt:lpstr>What Is IMC Media?</vt:lpstr>
      <vt:lpstr>The Media of IMC</vt:lpstr>
      <vt:lpstr>IMC Concept and Process</vt:lpstr>
      <vt:lpstr>IMC In Action: Saturn</vt:lpstr>
      <vt:lpstr>IMC In Action: Saturn</vt:lpstr>
      <vt:lpstr>Figure 1-1: IMC is an ongoing process</vt:lpstr>
      <vt:lpstr>Why Is Integration So Important?</vt:lpstr>
      <vt:lpstr>FedEx Has Done a Good Job of Integrating Brand Messages</vt:lpstr>
      <vt:lpstr>Insight: 4 Benefits of IMC</vt:lpstr>
      <vt:lpstr>Final Note: IMC Cuts Through Message Clutter</vt:lpstr>
    </vt:vector>
  </TitlesOfParts>
  <Company>3BLOX</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Advertising and Promotion to Build Brands</dc:title>
  <dc:creator>John Gayle</dc:creator>
  <cp:lastModifiedBy>Dr. Jamie Pleasant</cp:lastModifiedBy>
  <cp:revision>167</cp:revision>
  <dcterms:created xsi:type="dcterms:W3CDTF">2003-09-17T19:02:54Z</dcterms:created>
  <dcterms:modified xsi:type="dcterms:W3CDTF">2009-08-10T23:08:25Z</dcterms:modified>
</cp:coreProperties>
</file>