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9" r:id="rId4"/>
    <p:sldId id="257" r:id="rId5"/>
    <p:sldId id="260" r:id="rId6"/>
    <p:sldId id="261" r:id="rId7"/>
    <p:sldId id="286" r:id="rId8"/>
    <p:sldId id="269" r:id="rId9"/>
    <p:sldId id="279" r:id="rId10"/>
    <p:sldId id="266" r:id="rId11"/>
    <p:sldId id="287" r:id="rId12"/>
    <p:sldId id="263" r:id="rId13"/>
    <p:sldId id="280" r:id="rId14"/>
    <p:sldId id="275" r:id="rId15"/>
    <p:sldId id="265" r:id="rId16"/>
    <p:sldId id="281" r:id="rId17"/>
    <p:sldId id="271" r:id="rId18"/>
    <p:sldId id="282" r:id="rId19"/>
    <p:sldId id="283" r:id="rId20"/>
    <p:sldId id="284" r:id="rId21"/>
    <p:sldId id="264" r:id="rId22"/>
    <p:sldId id="285" r:id="rId23"/>
    <p:sldId id="288" r:id="rId24"/>
    <p:sldId id="277" r:id="rId25"/>
    <p:sldId id="278" r:id="rId2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6868"/>
    <a:srgbClr val="000000"/>
    <a:srgbClr val="8A5F00"/>
    <a:srgbClr val="CC0000"/>
    <a:srgbClr val="FFEFD2"/>
    <a:srgbClr val="FFF9EF"/>
    <a:srgbClr val="FFB61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494" y="-110"/>
      </p:cViewPr>
      <p:guideLst>
        <p:guide orient="horz" pos="244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770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62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2286000" cy="1714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09600" y="2590800"/>
            <a:ext cx="55626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0A550AE-63A4-4F0C-B3C3-0BBED75B49B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2857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5143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7429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971550" indent="-114300" algn="l" rtl="0" fontAlgn="base">
      <a:spcBef>
        <a:spcPct val="30000"/>
      </a:spcBef>
      <a:spcAft>
        <a:spcPct val="0"/>
      </a:spcAft>
      <a:buChar char="•"/>
      <a:defRPr sz="1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D7AF8B-9989-4D8A-B324-3EEA3B121FCF}" type="slidenum">
              <a:rPr lang="en-US"/>
              <a:pPr/>
              <a:t>1</a:t>
            </a:fld>
            <a:endParaRPr lang="en-US"/>
          </a:p>
        </p:txBody>
      </p:sp>
      <p:sp>
        <p:nvSpPr>
          <p:cNvPr id="2867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3581400"/>
            <a:ext cx="4572000" cy="3429000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5029200" cy="1981200"/>
          </a:xfrm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Chapter 1</a:t>
            </a:r>
          </a:p>
          <a:p>
            <a:pPr algn="ctr">
              <a:spcBef>
                <a:spcPct val="50000"/>
              </a:spcBef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Using Advertising and Promotion to Build Brands</a:t>
            </a:r>
          </a:p>
          <a:p>
            <a:endParaRPr lang="en-US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685800" y="8458200"/>
            <a:ext cx="5486400" cy="260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/>
              <a:t>For use only with Duncan texts. © 2005 McGraw-Hill Companies, Inc. McGraw-Hill/Irwin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2DC6B4-FFE6-41DD-8CB9-7B9FD4262D38}" type="slidenum">
              <a:rPr lang="en-US"/>
              <a:pPr/>
              <a:t>2</a:t>
            </a:fld>
            <a:endParaRPr lang="en-US"/>
          </a:p>
        </p:txBody>
      </p:sp>
      <p:sp>
        <p:nvSpPr>
          <p:cNvPr id="296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2AD7F6-1EF5-4E8E-9B3C-EA537508C50F}" type="slidenum">
              <a:rPr lang="en-US"/>
              <a:pPr/>
              <a:t>3</a:t>
            </a:fld>
            <a:endParaRPr lang="en-US"/>
          </a:p>
        </p:txBody>
      </p:sp>
      <p:sp>
        <p:nvSpPr>
          <p:cNvPr id="307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E0FBBC-692B-4A03-8D21-1A5F8A7D8A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85CA38-89AF-45DF-B7DF-DE9D957609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2700" y="215900"/>
            <a:ext cx="2095500" cy="5880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215900"/>
            <a:ext cx="6134100" cy="5880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8F7BA-92AB-4E07-B88F-C7FF09F074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6B1B96-06D8-4A54-9CB0-54E422831B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E02C7-8DB2-4686-898D-7ECACC5C16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1531B-CC7B-4C0E-977E-EBCC54A10A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2A3258-6368-4620-A7A3-50930751872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FD0E78-8E5D-4AA9-8579-F917C02C53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C1A10C-71C1-4D84-8AFC-03D948212A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3E20A7-45CC-4286-9187-172BEAAE4A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5FD787-9C5A-46B5-8757-65C9AD1EF5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94C7E70-5044-4D81-82E9-E4779AF4C0F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15900"/>
            <a:ext cx="77724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0" y="6591300"/>
            <a:ext cx="9144000" cy="260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>
                <a:solidFill>
                  <a:srgbClr val="5F5F5F"/>
                </a:solidFill>
              </a:rPr>
              <a:t>For use only with Duncan texts. © 2005 McGraw-Hill Companies, Inc. McGraw-Hill/Irwin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Figure2-3.exe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Figure2-4.exe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1C5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943600"/>
            <a:ext cx="9144000" cy="914400"/>
          </a:xfrm>
          <a:prstGeom prst="rect">
            <a:avLst/>
          </a:prstGeom>
          <a:solidFill>
            <a:srgbClr val="CEBEA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0" y="5943600"/>
            <a:ext cx="9144000" cy="0"/>
          </a:xfrm>
          <a:prstGeom prst="line">
            <a:avLst/>
          </a:prstGeom>
          <a:noFill/>
          <a:ln w="57150">
            <a:solidFill>
              <a:srgbClr val="84A2D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0" y="6597650"/>
            <a:ext cx="9144000" cy="260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>
                <a:solidFill>
                  <a:srgbClr val="5F5F5F"/>
                </a:solidFill>
              </a:rPr>
              <a:t>For use only with Duncan texts. © 2005 McGraw-Hill Companies, Inc. McGraw-Hill/Irwin</a:t>
            </a:r>
          </a:p>
        </p:txBody>
      </p:sp>
      <p:pic>
        <p:nvPicPr>
          <p:cNvPr id="2073" name="Picture 25" descr="ChapOpen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9800" y="393700"/>
            <a:ext cx="5256213" cy="6007100"/>
          </a:xfrm>
          <a:prstGeom prst="rect">
            <a:avLst/>
          </a:prstGeom>
          <a:noFill/>
        </p:spPr>
      </p:pic>
      <p:sp>
        <p:nvSpPr>
          <p:cNvPr id="2062" name="AutoShape 14"/>
          <p:cNvSpPr>
            <a:spLocks noChangeArrowheads="1"/>
          </p:cNvSpPr>
          <p:nvPr/>
        </p:nvSpPr>
        <p:spPr bwMode="auto">
          <a:xfrm>
            <a:off x="3492500" y="381000"/>
            <a:ext cx="5237163" cy="6019800"/>
          </a:xfrm>
          <a:prstGeom prst="roundRect">
            <a:avLst>
              <a:gd name="adj" fmla="val 4407"/>
            </a:avLst>
          </a:prstGeom>
          <a:noFill/>
          <a:ln w="38100">
            <a:solidFill>
              <a:srgbClr val="630C2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381000" y="838200"/>
            <a:ext cx="9067800" cy="990600"/>
          </a:xfrm>
          <a:prstGeom prst="roundRect">
            <a:avLst>
              <a:gd name="adj" fmla="val 18352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0" y="762000"/>
            <a:ext cx="8293100" cy="11430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3600"/>
              <a:t>IMC Partners &amp; Industry Organization</a:t>
            </a:r>
          </a:p>
        </p:txBody>
      </p:sp>
      <p:pic>
        <p:nvPicPr>
          <p:cNvPr id="2071" name="Picture 23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575" y="1003300"/>
            <a:ext cx="542925" cy="685800"/>
          </a:xfrm>
          <a:prstGeom prst="rect">
            <a:avLst/>
          </a:prstGeom>
          <a:noFill/>
        </p:spPr>
      </p:pic>
      <p:pic>
        <p:nvPicPr>
          <p:cNvPr id="2075" name="Picture 27" descr="left_mai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438400"/>
            <a:ext cx="2686050" cy="27527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3" name="Group 5"/>
          <p:cNvGrpSpPr>
            <a:grpSpLocks/>
          </p:cNvGrpSpPr>
          <p:nvPr/>
        </p:nvGrpSpPr>
        <p:grpSpPr bwMode="auto">
          <a:xfrm>
            <a:off x="304800" y="3886200"/>
            <a:ext cx="3429000" cy="1066800"/>
            <a:chOff x="192" y="2448"/>
            <a:chExt cx="2160" cy="672"/>
          </a:xfrm>
        </p:grpSpPr>
        <p:sp>
          <p:nvSpPr>
            <p:cNvPr id="12294" name="Line 6"/>
            <p:cNvSpPr>
              <a:spLocks noChangeShapeType="1"/>
            </p:cNvSpPr>
            <p:nvPr/>
          </p:nvSpPr>
          <p:spPr bwMode="auto">
            <a:xfrm flipH="1">
              <a:off x="1776" y="2592"/>
              <a:ext cx="576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5" name="AutoShape 7"/>
            <p:cNvSpPr>
              <a:spLocks noChangeArrowheads="1"/>
            </p:cNvSpPr>
            <p:nvPr/>
          </p:nvSpPr>
          <p:spPr bwMode="auto">
            <a:xfrm>
              <a:off x="192" y="2448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Relationship Marketing</a:t>
              </a:r>
            </a:p>
          </p:txBody>
        </p:sp>
      </p:grpSp>
      <p:grpSp>
        <p:nvGrpSpPr>
          <p:cNvPr id="12296" name="Group 8"/>
          <p:cNvGrpSpPr>
            <a:grpSpLocks/>
          </p:cNvGrpSpPr>
          <p:nvPr/>
        </p:nvGrpSpPr>
        <p:grpSpPr bwMode="auto">
          <a:xfrm>
            <a:off x="5480050" y="2590800"/>
            <a:ext cx="3206750" cy="1066800"/>
            <a:chOff x="3452" y="1632"/>
            <a:chExt cx="2020" cy="672"/>
          </a:xfrm>
        </p:grpSpPr>
        <p:sp>
          <p:nvSpPr>
            <p:cNvPr id="12297" name="Line 9"/>
            <p:cNvSpPr>
              <a:spLocks noChangeShapeType="1"/>
            </p:cNvSpPr>
            <p:nvPr/>
          </p:nvSpPr>
          <p:spPr bwMode="auto">
            <a:xfrm flipV="1">
              <a:off x="3452" y="1968"/>
              <a:ext cx="484" cy="21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8" name="AutoShape 10"/>
            <p:cNvSpPr>
              <a:spLocks noChangeArrowheads="1"/>
            </p:cNvSpPr>
            <p:nvPr/>
          </p:nvSpPr>
          <p:spPr bwMode="auto">
            <a:xfrm>
              <a:off x="3888" y="1632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Events</a:t>
              </a:r>
            </a:p>
          </p:txBody>
        </p:sp>
      </p:grpSp>
      <p:grpSp>
        <p:nvGrpSpPr>
          <p:cNvPr id="12299" name="Group 11"/>
          <p:cNvGrpSpPr>
            <a:grpSpLocks/>
          </p:cNvGrpSpPr>
          <p:nvPr/>
        </p:nvGrpSpPr>
        <p:grpSpPr bwMode="auto">
          <a:xfrm>
            <a:off x="5410200" y="3886200"/>
            <a:ext cx="3276600" cy="1066800"/>
            <a:chOff x="3408" y="2448"/>
            <a:chExt cx="2064" cy="672"/>
          </a:xfrm>
        </p:grpSpPr>
        <p:sp>
          <p:nvSpPr>
            <p:cNvPr id="12300" name="Line 12"/>
            <p:cNvSpPr>
              <a:spLocks noChangeShapeType="1"/>
            </p:cNvSpPr>
            <p:nvPr/>
          </p:nvSpPr>
          <p:spPr bwMode="auto">
            <a:xfrm>
              <a:off x="3408" y="2592"/>
              <a:ext cx="528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1" name="AutoShape 13"/>
            <p:cNvSpPr>
              <a:spLocks noChangeArrowheads="1"/>
            </p:cNvSpPr>
            <p:nvPr/>
          </p:nvSpPr>
          <p:spPr bwMode="auto">
            <a:xfrm>
              <a:off x="3888" y="2448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IMC</a:t>
              </a:r>
            </a:p>
          </p:txBody>
        </p:sp>
      </p:grpSp>
      <p:grpSp>
        <p:nvGrpSpPr>
          <p:cNvPr id="12302" name="Group 14"/>
          <p:cNvGrpSpPr>
            <a:grpSpLocks/>
          </p:cNvGrpSpPr>
          <p:nvPr/>
        </p:nvGrpSpPr>
        <p:grpSpPr bwMode="auto">
          <a:xfrm>
            <a:off x="1905000" y="1295400"/>
            <a:ext cx="2514600" cy="1828800"/>
            <a:chOff x="1200" y="816"/>
            <a:chExt cx="1584" cy="1152"/>
          </a:xfrm>
        </p:grpSpPr>
        <p:sp>
          <p:nvSpPr>
            <p:cNvPr id="12303" name="Line 15"/>
            <p:cNvSpPr>
              <a:spLocks noChangeShapeType="1"/>
            </p:cNvSpPr>
            <p:nvPr/>
          </p:nvSpPr>
          <p:spPr bwMode="auto">
            <a:xfrm flipH="1" flipV="1">
              <a:off x="1968" y="1488"/>
              <a:ext cx="480" cy="4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4" name="AutoShape 16"/>
            <p:cNvSpPr>
              <a:spLocks noChangeArrowheads="1"/>
            </p:cNvSpPr>
            <p:nvPr/>
          </p:nvSpPr>
          <p:spPr bwMode="auto">
            <a:xfrm>
              <a:off x="1200" y="816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Advertising</a:t>
              </a:r>
            </a:p>
          </p:txBody>
        </p:sp>
      </p:grpSp>
      <p:grpSp>
        <p:nvGrpSpPr>
          <p:cNvPr id="12305" name="Group 17"/>
          <p:cNvGrpSpPr>
            <a:grpSpLocks/>
          </p:cNvGrpSpPr>
          <p:nvPr/>
        </p:nvGrpSpPr>
        <p:grpSpPr bwMode="auto">
          <a:xfrm>
            <a:off x="4724400" y="1295400"/>
            <a:ext cx="2514600" cy="1752600"/>
            <a:chOff x="2976" y="816"/>
            <a:chExt cx="1584" cy="1104"/>
          </a:xfrm>
        </p:grpSpPr>
        <p:sp>
          <p:nvSpPr>
            <p:cNvPr id="12306" name="Line 18"/>
            <p:cNvSpPr>
              <a:spLocks noChangeShapeType="1"/>
            </p:cNvSpPr>
            <p:nvPr/>
          </p:nvSpPr>
          <p:spPr bwMode="auto">
            <a:xfrm flipV="1">
              <a:off x="3312" y="1488"/>
              <a:ext cx="432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7" name="AutoShape 19"/>
            <p:cNvSpPr>
              <a:spLocks noChangeArrowheads="1"/>
            </p:cNvSpPr>
            <p:nvPr/>
          </p:nvSpPr>
          <p:spPr bwMode="auto">
            <a:xfrm>
              <a:off x="2976" y="816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Direct Marketing</a:t>
              </a:r>
            </a:p>
          </p:txBody>
        </p:sp>
      </p:grpSp>
      <p:grpSp>
        <p:nvGrpSpPr>
          <p:cNvPr id="12308" name="Group 20"/>
          <p:cNvGrpSpPr>
            <a:grpSpLocks/>
          </p:cNvGrpSpPr>
          <p:nvPr/>
        </p:nvGrpSpPr>
        <p:grpSpPr bwMode="auto">
          <a:xfrm>
            <a:off x="1905000" y="4419600"/>
            <a:ext cx="2514600" cy="1828800"/>
            <a:chOff x="1200" y="2784"/>
            <a:chExt cx="1584" cy="1152"/>
          </a:xfrm>
        </p:grpSpPr>
        <p:sp>
          <p:nvSpPr>
            <p:cNvPr id="12309" name="Line 21"/>
            <p:cNvSpPr>
              <a:spLocks noChangeShapeType="1"/>
            </p:cNvSpPr>
            <p:nvPr/>
          </p:nvSpPr>
          <p:spPr bwMode="auto">
            <a:xfrm rot="-16200000" flipH="1" flipV="1">
              <a:off x="1968" y="2784"/>
              <a:ext cx="480" cy="4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10" name="AutoShape 22"/>
            <p:cNvSpPr>
              <a:spLocks noChangeArrowheads="1"/>
            </p:cNvSpPr>
            <p:nvPr/>
          </p:nvSpPr>
          <p:spPr bwMode="auto">
            <a:xfrm>
              <a:off x="1200" y="3264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Public Relations</a:t>
              </a:r>
            </a:p>
          </p:txBody>
        </p:sp>
      </p:grpSp>
      <p:grpSp>
        <p:nvGrpSpPr>
          <p:cNvPr id="12311" name="Group 23"/>
          <p:cNvGrpSpPr>
            <a:grpSpLocks/>
          </p:cNvGrpSpPr>
          <p:nvPr/>
        </p:nvGrpSpPr>
        <p:grpSpPr bwMode="auto">
          <a:xfrm>
            <a:off x="4724400" y="4419600"/>
            <a:ext cx="2514600" cy="1828800"/>
            <a:chOff x="2976" y="2784"/>
            <a:chExt cx="1584" cy="1152"/>
          </a:xfrm>
        </p:grpSpPr>
        <p:sp>
          <p:nvSpPr>
            <p:cNvPr id="12312" name="Line 24"/>
            <p:cNvSpPr>
              <a:spLocks noChangeShapeType="1"/>
            </p:cNvSpPr>
            <p:nvPr/>
          </p:nvSpPr>
          <p:spPr bwMode="auto">
            <a:xfrm rot="5400000" flipV="1">
              <a:off x="3312" y="2784"/>
              <a:ext cx="528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13" name="AutoShape 25"/>
            <p:cNvSpPr>
              <a:spLocks noChangeArrowheads="1"/>
            </p:cNvSpPr>
            <p:nvPr/>
          </p:nvSpPr>
          <p:spPr bwMode="auto">
            <a:xfrm>
              <a:off x="2976" y="3264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Packaging</a:t>
              </a:r>
            </a:p>
          </p:txBody>
        </p:sp>
      </p:grpSp>
      <p:sp>
        <p:nvSpPr>
          <p:cNvPr id="12314" name="AutoShape 26"/>
          <p:cNvSpPr>
            <a:spLocks noChangeArrowheads="1"/>
          </p:cNvSpPr>
          <p:nvPr/>
        </p:nvSpPr>
        <p:spPr bwMode="auto">
          <a:xfrm>
            <a:off x="304800" y="3886200"/>
            <a:ext cx="2514600" cy="1066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800">
                <a:latin typeface="Arial" charset="0"/>
              </a:rPr>
              <a:t>Relationship Marketing</a:t>
            </a:r>
          </a:p>
        </p:txBody>
      </p:sp>
      <p:sp>
        <p:nvSpPr>
          <p:cNvPr id="12319" name="AutoShape 31"/>
          <p:cNvSpPr>
            <a:spLocks noChangeArrowheads="1"/>
          </p:cNvSpPr>
          <p:nvPr/>
        </p:nvSpPr>
        <p:spPr bwMode="auto">
          <a:xfrm>
            <a:off x="1905000" y="5181600"/>
            <a:ext cx="2514600" cy="1066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800">
                <a:latin typeface="Arial" charset="0"/>
              </a:rPr>
              <a:t>Public Relations</a:t>
            </a:r>
          </a:p>
        </p:txBody>
      </p:sp>
      <p:sp>
        <p:nvSpPr>
          <p:cNvPr id="12320" name="AutoShape 32"/>
          <p:cNvSpPr>
            <a:spLocks noChangeArrowheads="1"/>
          </p:cNvSpPr>
          <p:nvPr/>
        </p:nvSpPr>
        <p:spPr bwMode="auto">
          <a:xfrm>
            <a:off x="4724400" y="5181600"/>
            <a:ext cx="2514600" cy="1066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800">
                <a:latin typeface="Arial" charset="0"/>
              </a:rPr>
              <a:t>Packaging</a:t>
            </a:r>
          </a:p>
        </p:txBody>
      </p:sp>
      <p:sp>
        <p:nvSpPr>
          <p:cNvPr id="12316" name="AutoShape 28"/>
          <p:cNvSpPr>
            <a:spLocks noChangeArrowheads="1"/>
          </p:cNvSpPr>
          <p:nvPr/>
        </p:nvSpPr>
        <p:spPr bwMode="auto">
          <a:xfrm>
            <a:off x="6172200" y="3886200"/>
            <a:ext cx="2514600" cy="1066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800">
                <a:latin typeface="Arial" charset="0"/>
              </a:rPr>
              <a:t>IMC</a:t>
            </a:r>
          </a:p>
        </p:txBody>
      </p:sp>
      <p:sp>
        <p:nvSpPr>
          <p:cNvPr id="12315" name="AutoShape 27"/>
          <p:cNvSpPr>
            <a:spLocks noChangeArrowheads="1"/>
          </p:cNvSpPr>
          <p:nvPr/>
        </p:nvSpPr>
        <p:spPr bwMode="auto">
          <a:xfrm>
            <a:off x="6172200" y="2590800"/>
            <a:ext cx="2514600" cy="1066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800">
                <a:latin typeface="Arial" charset="0"/>
              </a:rPr>
              <a:t>Events</a:t>
            </a:r>
          </a:p>
        </p:txBody>
      </p:sp>
      <p:sp>
        <p:nvSpPr>
          <p:cNvPr id="12318" name="AutoShape 30"/>
          <p:cNvSpPr>
            <a:spLocks noChangeArrowheads="1"/>
          </p:cNvSpPr>
          <p:nvPr/>
        </p:nvSpPr>
        <p:spPr bwMode="auto">
          <a:xfrm>
            <a:off x="4724400" y="1295400"/>
            <a:ext cx="2514600" cy="1066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800">
                <a:latin typeface="Arial" charset="0"/>
              </a:rPr>
              <a:t>Direct Marketing</a:t>
            </a:r>
          </a:p>
        </p:txBody>
      </p:sp>
      <p:sp>
        <p:nvSpPr>
          <p:cNvPr id="12317" name="AutoShape 29"/>
          <p:cNvSpPr>
            <a:spLocks noChangeArrowheads="1"/>
          </p:cNvSpPr>
          <p:nvPr/>
        </p:nvSpPr>
        <p:spPr bwMode="auto">
          <a:xfrm>
            <a:off x="1905000" y="1295400"/>
            <a:ext cx="2514600" cy="10668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800">
                <a:latin typeface="Arial" charset="0"/>
              </a:rPr>
              <a:t>Advertising</a:t>
            </a:r>
          </a:p>
        </p:txBody>
      </p:sp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304800" y="2590800"/>
            <a:ext cx="3352800" cy="1066800"/>
            <a:chOff x="192" y="1632"/>
            <a:chExt cx="2112" cy="672"/>
          </a:xfrm>
        </p:grpSpPr>
        <p:sp>
          <p:nvSpPr>
            <p:cNvPr id="12291" name="Line 3"/>
            <p:cNvSpPr>
              <a:spLocks noChangeShapeType="1"/>
            </p:cNvSpPr>
            <p:nvPr/>
          </p:nvSpPr>
          <p:spPr bwMode="auto">
            <a:xfrm flipH="1" flipV="1">
              <a:off x="1776" y="1968"/>
              <a:ext cx="528" cy="21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2" name="AutoShape 4"/>
            <p:cNvSpPr>
              <a:spLocks noChangeArrowheads="1"/>
            </p:cNvSpPr>
            <p:nvPr/>
          </p:nvSpPr>
          <p:spPr bwMode="auto">
            <a:xfrm>
              <a:off x="192" y="1632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sz="2800">
                  <a:latin typeface="Arial" charset="0"/>
                </a:rPr>
                <a:t>Sales Promotion</a:t>
              </a:r>
            </a:p>
          </p:txBody>
        </p:sp>
      </p:grpSp>
      <p:sp>
        <p:nvSpPr>
          <p:cNvPr id="12321" name="AutoShape 33"/>
          <p:cNvSpPr>
            <a:spLocks noChangeArrowheads="1"/>
          </p:cNvSpPr>
          <p:nvPr/>
        </p:nvSpPr>
        <p:spPr bwMode="auto">
          <a:xfrm>
            <a:off x="-254000" y="203200"/>
            <a:ext cx="69596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22" name="Rectangle 3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Most Common Types of Agencies</a:t>
            </a:r>
          </a:p>
        </p:txBody>
      </p:sp>
      <p:sp>
        <p:nvSpPr>
          <p:cNvPr id="12323" name="Oval 35"/>
          <p:cNvSpPr>
            <a:spLocks noChangeArrowheads="1"/>
          </p:cNvSpPr>
          <p:nvPr/>
        </p:nvSpPr>
        <p:spPr bwMode="auto">
          <a:xfrm>
            <a:off x="3581400" y="2743200"/>
            <a:ext cx="1981200" cy="1981200"/>
          </a:xfrm>
          <a:prstGeom prst="ellipse">
            <a:avLst/>
          </a:prstGeom>
          <a:gradFill rotWithShape="0">
            <a:gsLst>
              <a:gs pos="0">
                <a:srgbClr val="C7D5ED"/>
              </a:gs>
              <a:gs pos="100000">
                <a:srgbClr val="84A2D6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1C5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wrap="none" lIns="0" rIns="0" anchor="ctr"/>
          <a:lstStyle/>
          <a:p>
            <a:pPr marL="174625" indent="-174625"/>
            <a:r>
              <a:rPr lang="en-US" sz="2800" b="1">
                <a:latin typeface="Arial" charset="0"/>
              </a:rPr>
              <a:t>Agencies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4" grpId="0" animBg="1" autoUpdateAnimBg="0"/>
      <p:bldP spid="12319" grpId="0" animBg="1" autoUpdateAnimBg="0"/>
      <p:bldP spid="12320" grpId="0" animBg="1" autoUpdateAnimBg="0"/>
      <p:bldP spid="12316" grpId="0" animBg="1" autoUpdateAnimBg="0"/>
      <p:bldP spid="12315" grpId="0" animBg="1" autoUpdateAnimBg="0"/>
      <p:bldP spid="12318" grpId="0" animBg="1" autoUpdateAnimBg="0"/>
      <p:bldP spid="12317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026" descr="C:\Documents and Settings\John Gayle\My Documents\3Blox\30801 MHHE-Duncan PPT\Work Files\skyline.jpg"/>
          <p:cNvPicPr>
            <a:picLocks noChangeAspect="1" noChangeArrowheads="1"/>
          </p:cNvPicPr>
          <p:nvPr/>
        </p:nvPicPr>
        <p:blipFill>
          <a:blip r:embed="rId2" cstate="print">
            <a:lum bright="18000" contrast="-18000"/>
          </a:blip>
          <a:srcRect l="14375" t="7500" r="10625" b="17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9939" name="AutoShape 1027"/>
          <p:cNvSpPr>
            <a:spLocks noChangeArrowheads="1"/>
          </p:cNvSpPr>
          <p:nvPr/>
        </p:nvSpPr>
        <p:spPr bwMode="auto">
          <a:xfrm>
            <a:off x="-254000" y="203200"/>
            <a:ext cx="57404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9940" name="Rectangle 1028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Tales From the Real World</a:t>
            </a:r>
          </a:p>
        </p:txBody>
      </p:sp>
      <p:sp>
        <p:nvSpPr>
          <p:cNvPr id="39941" name="AutoShape 1029"/>
          <p:cNvSpPr>
            <a:spLocks noChangeArrowheads="1"/>
          </p:cNvSpPr>
          <p:nvPr/>
        </p:nvSpPr>
        <p:spPr bwMode="auto">
          <a:xfrm>
            <a:off x="685800" y="1338263"/>
            <a:ext cx="7848600" cy="4986337"/>
          </a:xfrm>
          <a:prstGeom prst="roundRect">
            <a:avLst>
              <a:gd name="adj" fmla="val 11458"/>
            </a:avLst>
          </a:prstGeom>
          <a:solidFill>
            <a:srgbClr val="FFF9EF"/>
          </a:solidFill>
          <a:ln w="38100">
            <a:solidFill>
              <a:srgbClr val="FFB610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/>
            <a:endParaRPr lang="en-US">
              <a:latin typeface="Arial" charset="0"/>
            </a:endParaRPr>
          </a:p>
        </p:txBody>
      </p:sp>
      <p:sp>
        <p:nvSpPr>
          <p:cNvPr id="39942" name="Text Box 1030"/>
          <p:cNvSpPr txBox="1">
            <a:spLocks noChangeArrowheads="1"/>
          </p:cNvSpPr>
          <p:nvPr/>
        </p:nvSpPr>
        <p:spPr bwMode="auto">
          <a:xfrm>
            <a:off x="1066800" y="1981200"/>
            <a:ext cx="7315200" cy="36639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600">
                <a:latin typeface="Arial" charset="0"/>
              </a:rPr>
              <a:t>In an attempt to attract new clients, some ad agencies have jumped on the IMC bandwagon and now position themselves as “IMC agencies.”</a:t>
            </a:r>
          </a:p>
          <a:p>
            <a:pPr algn="l"/>
            <a:endParaRPr lang="en-US" sz="2600">
              <a:latin typeface="Arial" charset="0"/>
            </a:endParaRPr>
          </a:p>
          <a:p>
            <a:pPr algn="l"/>
            <a:r>
              <a:rPr lang="en-US" sz="2600">
                <a:latin typeface="Arial" charset="0"/>
              </a:rPr>
              <a:t>In the real world, it’s important to look deeper: some of these agencies simply say they can handle IMC but really don’t have the organization or experience to adequately address all the IMC functions</a:t>
            </a:r>
          </a:p>
        </p:txBody>
      </p:sp>
      <p:pic>
        <p:nvPicPr>
          <p:cNvPr id="39943" name="Picture 1031" descr="C:\Documents and Settings\John Gayle\My Documents\3Blox\30801 MHHE-Duncan PPT\Work Files\book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3838" y="1100138"/>
            <a:ext cx="963612" cy="9906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7" name="Rectangle 2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EFD2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238" name="Picture 22" descr="C:\Documents and Settings\John Gayle\My Documents\3Blox\30801 MHHE-Duncan PPT\Work Files\brain_bkgr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50800"/>
            <a:ext cx="8077200" cy="6781800"/>
          </a:xfrm>
          <a:prstGeom prst="rect">
            <a:avLst/>
          </a:prstGeom>
          <a:noFill/>
        </p:spPr>
      </p:pic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-254000" y="203200"/>
            <a:ext cx="35306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Think About It</a:t>
            </a:r>
          </a:p>
        </p:txBody>
      </p:sp>
      <p:grpSp>
        <p:nvGrpSpPr>
          <p:cNvPr id="9242" name="Group 26"/>
          <p:cNvGrpSpPr>
            <a:grpSpLocks/>
          </p:cNvGrpSpPr>
          <p:nvPr/>
        </p:nvGrpSpPr>
        <p:grpSpPr bwMode="auto">
          <a:xfrm>
            <a:off x="566738" y="1828800"/>
            <a:ext cx="7815262" cy="3429000"/>
            <a:chOff x="357" y="1152"/>
            <a:chExt cx="4923" cy="2160"/>
          </a:xfrm>
        </p:grpSpPr>
        <p:sp>
          <p:nvSpPr>
            <p:cNvPr id="9220" name="AutoShape 4"/>
            <p:cNvSpPr>
              <a:spLocks noChangeArrowheads="1"/>
            </p:cNvSpPr>
            <p:nvPr/>
          </p:nvSpPr>
          <p:spPr bwMode="auto">
            <a:xfrm>
              <a:off x="624" y="1450"/>
              <a:ext cx="4656" cy="1862"/>
            </a:xfrm>
            <a:prstGeom prst="roundRect">
              <a:avLst>
                <a:gd name="adj" fmla="val 11458"/>
              </a:avLst>
            </a:prstGeom>
            <a:solidFill>
              <a:schemeClr val="bg1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sz="4000" b="1">
                  <a:latin typeface="Arial" charset="0"/>
                </a:rPr>
                <a:t>Agencies</a:t>
              </a:r>
            </a:p>
            <a:p>
              <a:pPr>
                <a:spcBef>
                  <a:spcPct val="20000"/>
                </a:spcBef>
              </a:pPr>
              <a:r>
                <a:rPr lang="en-US" sz="2800">
                  <a:latin typeface="Arial" charset="0"/>
                  <a:cs typeface="Arial" charset="0"/>
                </a:rPr>
                <a:t>Now that you have learned about different types of agencies, at which would you prefer to work?</a:t>
              </a:r>
            </a:p>
          </p:txBody>
        </p:sp>
        <p:pic>
          <p:nvPicPr>
            <p:cNvPr id="9241" name="Picture 25" descr="C:\Documents and Settings\John Gayle\My Documents\3Blox\30801 MHHE-Duncan PPT\Work Files\brain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7" y="1152"/>
              <a:ext cx="795" cy="81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ChangeArrowheads="1"/>
          </p:cNvSpPr>
          <p:nvPr/>
        </p:nvSpPr>
        <p:spPr bwMode="auto">
          <a:xfrm>
            <a:off x="-254000" y="203200"/>
            <a:ext cx="81026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2</a:t>
            </a:r>
            <a:r>
              <a:rPr lang="en-US" sz="3200" baseline="30000"/>
              <a:t>nd</a:t>
            </a:r>
            <a:r>
              <a:rPr lang="en-US" sz="3200" b="1"/>
              <a:t> Part of Golden Triangle:</a:t>
            </a:r>
            <a:r>
              <a:rPr lang="en-US" sz="3200"/>
              <a:t> The Media</a:t>
            </a:r>
          </a:p>
        </p:txBody>
      </p:sp>
      <p:pic>
        <p:nvPicPr>
          <p:cNvPr id="32773" name="Picture 5" descr="C:\Documents and Settings\John Gayle\My Documents\3Blox\30801 MHHE-Duncan PPT\Chapter02\Work Files\triangle_medi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400" y="1504950"/>
            <a:ext cx="8610600" cy="43624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1026"/>
          <p:cNvSpPr>
            <a:spLocks noChangeArrowheads="1"/>
          </p:cNvSpPr>
          <p:nvPr/>
        </p:nvSpPr>
        <p:spPr bwMode="auto">
          <a:xfrm>
            <a:off x="-254000" y="203200"/>
            <a:ext cx="71120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1" name="Rectangle 1027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Media Depend on Outside Sources</a:t>
            </a:r>
          </a:p>
        </p:txBody>
      </p:sp>
      <p:grpSp>
        <p:nvGrpSpPr>
          <p:cNvPr id="22556" name="Group 1052"/>
          <p:cNvGrpSpPr>
            <a:grpSpLocks/>
          </p:cNvGrpSpPr>
          <p:nvPr/>
        </p:nvGrpSpPr>
        <p:grpSpPr bwMode="auto">
          <a:xfrm>
            <a:off x="609600" y="2057400"/>
            <a:ext cx="7848600" cy="914400"/>
            <a:chOff x="384" y="1296"/>
            <a:chExt cx="4944" cy="576"/>
          </a:xfrm>
        </p:grpSpPr>
        <p:sp>
          <p:nvSpPr>
            <p:cNvPr id="22535" name="AutoShape 1031"/>
            <p:cNvSpPr>
              <a:spLocks noChangeArrowheads="1"/>
            </p:cNvSpPr>
            <p:nvPr/>
          </p:nvSpPr>
          <p:spPr bwMode="auto">
            <a:xfrm>
              <a:off x="1776" y="1440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7" name="AutoShape 1033"/>
            <p:cNvSpPr>
              <a:spLocks noChangeArrowheads="1"/>
            </p:cNvSpPr>
            <p:nvPr/>
          </p:nvSpPr>
          <p:spPr bwMode="auto">
            <a:xfrm>
              <a:off x="2352" y="1320"/>
              <a:ext cx="2976" cy="504"/>
            </a:xfrm>
            <a:prstGeom prst="roundRect">
              <a:avLst>
                <a:gd name="adj" fmla="val 30556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To make a profit</a:t>
              </a:r>
            </a:p>
          </p:txBody>
        </p:sp>
        <p:sp>
          <p:nvSpPr>
            <p:cNvPr id="22536" name="AutoShape 1032"/>
            <p:cNvSpPr>
              <a:spLocks noChangeArrowheads="1"/>
            </p:cNvSpPr>
            <p:nvPr/>
          </p:nvSpPr>
          <p:spPr bwMode="auto">
            <a:xfrm>
              <a:off x="384" y="1296"/>
              <a:ext cx="1488" cy="576"/>
            </a:xfrm>
            <a:prstGeom prst="roundRect">
              <a:avLst>
                <a:gd name="adj" fmla="val 28995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  <a:spcBef>
                  <a:spcPct val="20000"/>
                </a:spcBef>
              </a:pPr>
              <a:r>
                <a:rPr lang="en-US" sz="2800" b="1">
                  <a:latin typeface="Arial" charset="0"/>
                </a:rPr>
                <a:t>Advertisers</a:t>
              </a:r>
            </a:p>
          </p:txBody>
        </p:sp>
      </p:grpSp>
      <p:grpSp>
        <p:nvGrpSpPr>
          <p:cNvPr id="22557" name="Group 1053"/>
          <p:cNvGrpSpPr>
            <a:grpSpLocks/>
          </p:cNvGrpSpPr>
          <p:nvPr/>
        </p:nvGrpSpPr>
        <p:grpSpPr bwMode="auto">
          <a:xfrm>
            <a:off x="609600" y="3276600"/>
            <a:ext cx="7924800" cy="1905000"/>
            <a:chOff x="384" y="2064"/>
            <a:chExt cx="4992" cy="1200"/>
          </a:xfrm>
        </p:grpSpPr>
        <p:sp>
          <p:nvSpPr>
            <p:cNvPr id="22555" name="AutoShape 1051"/>
            <p:cNvSpPr>
              <a:spLocks noChangeArrowheads="1"/>
            </p:cNvSpPr>
            <p:nvPr/>
          </p:nvSpPr>
          <p:spPr bwMode="auto">
            <a:xfrm>
              <a:off x="1776" y="2304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39" name="AutoShape 1035"/>
            <p:cNvSpPr>
              <a:spLocks noChangeArrowheads="1"/>
            </p:cNvSpPr>
            <p:nvPr/>
          </p:nvSpPr>
          <p:spPr bwMode="auto">
            <a:xfrm>
              <a:off x="384" y="2160"/>
              <a:ext cx="1584" cy="576"/>
            </a:xfrm>
            <a:prstGeom prst="roundRect">
              <a:avLst>
                <a:gd name="adj" fmla="val 28995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  <a:spcBef>
                  <a:spcPct val="20000"/>
                </a:spcBef>
              </a:pPr>
              <a:r>
                <a:rPr lang="en-US" sz="2800" b="1">
                  <a:latin typeface="Arial" charset="0"/>
                </a:rPr>
                <a:t>Content</a:t>
              </a:r>
            </a:p>
          </p:txBody>
        </p:sp>
        <p:sp>
          <p:nvSpPr>
            <p:cNvPr id="22554" name="AutoShape 1050"/>
            <p:cNvSpPr>
              <a:spLocks noChangeArrowheads="1"/>
            </p:cNvSpPr>
            <p:nvPr/>
          </p:nvSpPr>
          <p:spPr bwMode="auto">
            <a:xfrm>
              <a:off x="2352" y="2064"/>
              <a:ext cx="3024" cy="1200"/>
            </a:xfrm>
            <a:prstGeom prst="roundRect">
              <a:avLst>
                <a:gd name="adj" fmla="val 18750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To fill time and space:</a:t>
              </a:r>
            </a:p>
            <a:p>
              <a:pPr lvl="1" indent="-228600" algn="l"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TV and radio: programming</a:t>
              </a:r>
            </a:p>
            <a:p>
              <a:pPr lvl="1" indent="-228600" algn="l"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Newspaper: news and features</a:t>
              </a:r>
            </a:p>
          </p:txBody>
        </p:sp>
      </p:grpSp>
      <p:grpSp>
        <p:nvGrpSpPr>
          <p:cNvPr id="22562" name="Group 1058"/>
          <p:cNvGrpSpPr>
            <a:grpSpLocks/>
          </p:cNvGrpSpPr>
          <p:nvPr/>
        </p:nvGrpSpPr>
        <p:grpSpPr bwMode="auto">
          <a:xfrm>
            <a:off x="609600" y="2057400"/>
            <a:ext cx="7848600" cy="914400"/>
            <a:chOff x="384" y="1296"/>
            <a:chExt cx="4944" cy="576"/>
          </a:xfrm>
        </p:grpSpPr>
        <p:sp>
          <p:nvSpPr>
            <p:cNvPr id="22560" name="AutoShape 1056"/>
            <p:cNvSpPr>
              <a:spLocks noChangeArrowheads="1"/>
            </p:cNvSpPr>
            <p:nvPr/>
          </p:nvSpPr>
          <p:spPr bwMode="auto">
            <a:xfrm>
              <a:off x="2352" y="1320"/>
              <a:ext cx="2976" cy="504"/>
            </a:xfrm>
            <a:prstGeom prst="roundRect">
              <a:avLst>
                <a:gd name="adj" fmla="val 30556"/>
              </a:avLst>
            </a:prstGeom>
            <a:solidFill>
              <a:srgbClr val="FFEFD6"/>
            </a:solidFill>
            <a:ln w="38100">
              <a:solidFill>
                <a:srgbClr val="FFEFD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To make a profit</a:t>
              </a:r>
            </a:p>
          </p:txBody>
        </p:sp>
        <p:sp>
          <p:nvSpPr>
            <p:cNvPr id="22561" name="AutoShape 1057"/>
            <p:cNvSpPr>
              <a:spLocks noChangeArrowheads="1"/>
            </p:cNvSpPr>
            <p:nvPr/>
          </p:nvSpPr>
          <p:spPr bwMode="auto">
            <a:xfrm>
              <a:off x="384" y="1296"/>
              <a:ext cx="1488" cy="576"/>
            </a:xfrm>
            <a:prstGeom prst="roundRect">
              <a:avLst>
                <a:gd name="adj" fmla="val 28995"/>
              </a:avLst>
            </a:prstGeom>
            <a:solidFill>
              <a:srgbClr val="84A2D6"/>
            </a:solidFill>
            <a:ln w="38100">
              <a:solidFill>
                <a:srgbClr val="84A2D6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85000"/>
                </a:lnSpc>
                <a:spcBef>
                  <a:spcPct val="20000"/>
                </a:spcBef>
              </a:pPr>
              <a:r>
                <a:rPr lang="en-US" sz="2800" b="1">
                  <a:latin typeface="Arial" charset="0"/>
                </a:rPr>
                <a:t>Advertisers</a:t>
              </a: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48" name="Picture 84" descr="C:\Documents and Settings\John Gayle\My Documents\3Blox\30801 MHHE-Duncan PPT\Chapter02\Work Files\touch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038600"/>
            <a:ext cx="1828800" cy="696913"/>
          </a:xfrm>
          <a:prstGeom prst="rect">
            <a:avLst/>
          </a:prstGeom>
          <a:noFill/>
        </p:spPr>
      </p:pic>
      <p:grpSp>
        <p:nvGrpSpPr>
          <p:cNvPr id="11312" name="Group 48"/>
          <p:cNvGrpSpPr>
            <a:grpSpLocks/>
          </p:cNvGrpSpPr>
          <p:nvPr/>
        </p:nvGrpSpPr>
        <p:grpSpPr bwMode="auto">
          <a:xfrm>
            <a:off x="304800" y="3886200"/>
            <a:ext cx="3429000" cy="1066800"/>
            <a:chOff x="192" y="2448"/>
            <a:chExt cx="2160" cy="672"/>
          </a:xfrm>
        </p:grpSpPr>
        <p:sp>
          <p:nvSpPr>
            <p:cNvPr id="11313" name="Line 49"/>
            <p:cNvSpPr>
              <a:spLocks noChangeShapeType="1"/>
            </p:cNvSpPr>
            <p:nvPr/>
          </p:nvSpPr>
          <p:spPr bwMode="auto">
            <a:xfrm flipH="1">
              <a:off x="1776" y="2592"/>
              <a:ext cx="576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4" name="AutoShape 50"/>
            <p:cNvSpPr>
              <a:spLocks noChangeArrowheads="1"/>
            </p:cNvSpPr>
            <p:nvPr/>
          </p:nvSpPr>
          <p:spPr bwMode="auto">
            <a:xfrm>
              <a:off x="192" y="2448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Touchstone Pictures Logo</a:t>
              </a:r>
            </a:p>
          </p:txBody>
        </p:sp>
      </p:grpSp>
      <p:pic>
        <p:nvPicPr>
          <p:cNvPr id="11341" name="Picture 77" descr="C:\Documents and Settings\John Gayle\My Documents\3Blox\30801 MHHE-Duncan PPT\Chapter02\Work Files\waltdisneyworl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524000"/>
            <a:ext cx="2514600" cy="571500"/>
          </a:xfrm>
          <a:prstGeom prst="rect">
            <a:avLst/>
          </a:prstGeom>
          <a:noFill/>
        </p:spPr>
      </p:pic>
      <p:pic>
        <p:nvPicPr>
          <p:cNvPr id="11342" name="Picture 78" descr="C:\Documents and Settings\John Gayle\My Documents\3Blox\30801 MHHE-Duncan PPT\Chapter02\Work Files\abc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2743200"/>
            <a:ext cx="788988" cy="788988"/>
          </a:xfrm>
          <a:prstGeom prst="rect">
            <a:avLst/>
          </a:prstGeom>
          <a:noFill/>
        </p:spPr>
      </p:pic>
      <p:pic>
        <p:nvPicPr>
          <p:cNvPr id="11343" name="Picture 79" descr="C:\Documents and Settings\John Gayle\My Documents\3Blox\30801 MHHE-Duncan PPT\Chapter02\Work Files\dsiney cahnnel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4038600"/>
            <a:ext cx="1120775" cy="892175"/>
          </a:xfrm>
          <a:prstGeom prst="rect">
            <a:avLst/>
          </a:prstGeom>
          <a:noFill/>
        </p:spPr>
      </p:pic>
      <p:pic>
        <p:nvPicPr>
          <p:cNvPr id="11344" name="Picture 80" descr="C:\Documents and Settings\John Gayle\My Documents\3Blox\30801 MHHE-Duncan PPT\Chapter02\Work Files\espn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5486400"/>
            <a:ext cx="1611313" cy="434975"/>
          </a:xfrm>
          <a:prstGeom prst="rect">
            <a:avLst/>
          </a:prstGeom>
          <a:noFill/>
        </p:spPr>
      </p:pic>
      <p:pic>
        <p:nvPicPr>
          <p:cNvPr id="11345" name="Picture 81" descr="C:\Documents and Settings\John Gayle\My Documents\3Blox\30801 MHHE-Duncan PPT\Chapter02\Work Files\foxkids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67000" y="5334000"/>
            <a:ext cx="914400" cy="788988"/>
          </a:xfrm>
          <a:prstGeom prst="rect">
            <a:avLst/>
          </a:prstGeom>
          <a:noFill/>
        </p:spPr>
      </p:pic>
      <p:pic>
        <p:nvPicPr>
          <p:cNvPr id="11340" name="Picture 76" descr="C:\Documents and Settings\John Gayle\My Documents\3Blox\30801 MHHE-Duncan PPT\Chapter02\Work Files\disneystore.bmp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7000" y="1600200"/>
            <a:ext cx="892175" cy="503238"/>
          </a:xfrm>
          <a:prstGeom prst="rect">
            <a:avLst/>
          </a:prstGeom>
          <a:noFill/>
        </p:spPr>
      </p:pic>
      <p:pic>
        <p:nvPicPr>
          <p:cNvPr id="11347" name="Picture 83" descr="C:\Documents and Settings\John Gayle\My Documents\3Blox\30801 MHHE-Duncan PPT\Chapter02\Work Files\disneyonline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3400" y="2819400"/>
            <a:ext cx="2057400" cy="541338"/>
          </a:xfrm>
          <a:prstGeom prst="rect">
            <a:avLst/>
          </a:prstGeom>
          <a:noFill/>
        </p:spPr>
      </p:pic>
      <p:grpSp>
        <p:nvGrpSpPr>
          <p:cNvPr id="11315" name="Group 51"/>
          <p:cNvGrpSpPr>
            <a:grpSpLocks/>
          </p:cNvGrpSpPr>
          <p:nvPr/>
        </p:nvGrpSpPr>
        <p:grpSpPr bwMode="auto">
          <a:xfrm>
            <a:off x="5480050" y="2590800"/>
            <a:ext cx="3206750" cy="1066800"/>
            <a:chOff x="3452" y="1632"/>
            <a:chExt cx="2020" cy="672"/>
          </a:xfrm>
        </p:grpSpPr>
        <p:sp>
          <p:nvSpPr>
            <p:cNvPr id="11316" name="Line 52"/>
            <p:cNvSpPr>
              <a:spLocks noChangeShapeType="1"/>
            </p:cNvSpPr>
            <p:nvPr/>
          </p:nvSpPr>
          <p:spPr bwMode="auto">
            <a:xfrm flipV="1">
              <a:off x="3452" y="1968"/>
              <a:ext cx="484" cy="21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7" name="AutoShape 53"/>
            <p:cNvSpPr>
              <a:spLocks noChangeArrowheads="1"/>
            </p:cNvSpPr>
            <p:nvPr/>
          </p:nvSpPr>
          <p:spPr bwMode="auto">
            <a:xfrm>
              <a:off x="3888" y="1632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ABC Logo</a:t>
              </a:r>
            </a:p>
          </p:txBody>
        </p:sp>
      </p:grpSp>
      <p:grpSp>
        <p:nvGrpSpPr>
          <p:cNvPr id="11318" name="Group 54"/>
          <p:cNvGrpSpPr>
            <a:grpSpLocks/>
          </p:cNvGrpSpPr>
          <p:nvPr/>
        </p:nvGrpSpPr>
        <p:grpSpPr bwMode="auto">
          <a:xfrm>
            <a:off x="5410200" y="3886200"/>
            <a:ext cx="3276600" cy="1066800"/>
            <a:chOff x="3408" y="2448"/>
            <a:chExt cx="2064" cy="672"/>
          </a:xfrm>
        </p:grpSpPr>
        <p:sp>
          <p:nvSpPr>
            <p:cNvPr id="11319" name="Line 55"/>
            <p:cNvSpPr>
              <a:spLocks noChangeShapeType="1"/>
            </p:cNvSpPr>
            <p:nvPr/>
          </p:nvSpPr>
          <p:spPr bwMode="auto">
            <a:xfrm>
              <a:off x="3408" y="2592"/>
              <a:ext cx="528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0" name="AutoShape 56"/>
            <p:cNvSpPr>
              <a:spLocks noChangeArrowheads="1"/>
            </p:cNvSpPr>
            <p:nvPr/>
          </p:nvSpPr>
          <p:spPr bwMode="auto">
            <a:xfrm>
              <a:off x="3888" y="2448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Disney </a:t>
              </a:r>
              <a:br>
                <a:rPr lang="en-US">
                  <a:latin typeface="Arial" charset="0"/>
                </a:rPr>
              </a:br>
              <a:r>
                <a:rPr lang="en-US">
                  <a:latin typeface="Arial" charset="0"/>
                </a:rPr>
                <a:t>Channel Logo</a:t>
              </a:r>
            </a:p>
          </p:txBody>
        </p:sp>
      </p:grpSp>
      <p:grpSp>
        <p:nvGrpSpPr>
          <p:cNvPr id="11321" name="Group 57"/>
          <p:cNvGrpSpPr>
            <a:grpSpLocks/>
          </p:cNvGrpSpPr>
          <p:nvPr/>
        </p:nvGrpSpPr>
        <p:grpSpPr bwMode="auto">
          <a:xfrm>
            <a:off x="1905000" y="1295400"/>
            <a:ext cx="2514600" cy="1828800"/>
            <a:chOff x="1200" y="816"/>
            <a:chExt cx="1584" cy="1152"/>
          </a:xfrm>
        </p:grpSpPr>
        <p:sp>
          <p:nvSpPr>
            <p:cNvPr id="11322" name="Line 58"/>
            <p:cNvSpPr>
              <a:spLocks noChangeShapeType="1"/>
            </p:cNvSpPr>
            <p:nvPr/>
          </p:nvSpPr>
          <p:spPr bwMode="auto">
            <a:xfrm flipH="1" flipV="1">
              <a:off x="1968" y="1488"/>
              <a:ext cx="480" cy="4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3" name="AutoShape 59"/>
            <p:cNvSpPr>
              <a:spLocks noChangeArrowheads="1"/>
            </p:cNvSpPr>
            <p:nvPr/>
          </p:nvSpPr>
          <p:spPr bwMode="auto">
            <a:xfrm>
              <a:off x="1200" y="816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Disney </a:t>
              </a:r>
              <a:br>
                <a:rPr lang="en-US">
                  <a:latin typeface="Arial" charset="0"/>
                </a:rPr>
              </a:br>
              <a:r>
                <a:rPr lang="en-US">
                  <a:latin typeface="Arial" charset="0"/>
                </a:rPr>
                <a:t>Store Logo</a:t>
              </a:r>
            </a:p>
          </p:txBody>
        </p:sp>
      </p:grpSp>
      <p:grpSp>
        <p:nvGrpSpPr>
          <p:cNvPr id="11324" name="Group 60"/>
          <p:cNvGrpSpPr>
            <a:grpSpLocks/>
          </p:cNvGrpSpPr>
          <p:nvPr/>
        </p:nvGrpSpPr>
        <p:grpSpPr bwMode="auto">
          <a:xfrm>
            <a:off x="4724400" y="1295400"/>
            <a:ext cx="2514600" cy="1752600"/>
            <a:chOff x="2976" y="816"/>
            <a:chExt cx="1584" cy="1104"/>
          </a:xfrm>
        </p:grpSpPr>
        <p:sp>
          <p:nvSpPr>
            <p:cNvPr id="11325" name="Line 61"/>
            <p:cNvSpPr>
              <a:spLocks noChangeShapeType="1"/>
            </p:cNvSpPr>
            <p:nvPr/>
          </p:nvSpPr>
          <p:spPr bwMode="auto">
            <a:xfrm flipV="1">
              <a:off x="3312" y="1488"/>
              <a:ext cx="432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6" name="AutoShape 62"/>
            <p:cNvSpPr>
              <a:spLocks noChangeArrowheads="1"/>
            </p:cNvSpPr>
            <p:nvPr/>
          </p:nvSpPr>
          <p:spPr bwMode="auto">
            <a:xfrm>
              <a:off x="2976" y="816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Disney </a:t>
              </a:r>
              <a:br>
                <a:rPr lang="en-US">
                  <a:latin typeface="Arial" charset="0"/>
                </a:rPr>
              </a:br>
              <a:r>
                <a:rPr lang="en-US">
                  <a:latin typeface="Arial" charset="0"/>
                </a:rPr>
                <a:t>World Logo</a:t>
              </a:r>
            </a:p>
          </p:txBody>
        </p:sp>
      </p:grpSp>
      <p:grpSp>
        <p:nvGrpSpPr>
          <p:cNvPr id="11327" name="Group 63"/>
          <p:cNvGrpSpPr>
            <a:grpSpLocks/>
          </p:cNvGrpSpPr>
          <p:nvPr/>
        </p:nvGrpSpPr>
        <p:grpSpPr bwMode="auto">
          <a:xfrm>
            <a:off x="1905000" y="4419600"/>
            <a:ext cx="2514600" cy="1828800"/>
            <a:chOff x="1200" y="2784"/>
            <a:chExt cx="1584" cy="1152"/>
          </a:xfrm>
        </p:grpSpPr>
        <p:sp>
          <p:nvSpPr>
            <p:cNvPr id="11328" name="Line 64"/>
            <p:cNvSpPr>
              <a:spLocks noChangeShapeType="1"/>
            </p:cNvSpPr>
            <p:nvPr/>
          </p:nvSpPr>
          <p:spPr bwMode="auto">
            <a:xfrm rot="-16200000" flipH="1" flipV="1">
              <a:off x="1968" y="2784"/>
              <a:ext cx="480" cy="4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9" name="AutoShape 65"/>
            <p:cNvSpPr>
              <a:spLocks noChangeArrowheads="1"/>
            </p:cNvSpPr>
            <p:nvPr/>
          </p:nvSpPr>
          <p:spPr bwMode="auto">
            <a:xfrm>
              <a:off x="1200" y="3264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Fox Kids Logo</a:t>
              </a:r>
            </a:p>
          </p:txBody>
        </p:sp>
      </p:grpSp>
      <p:grpSp>
        <p:nvGrpSpPr>
          <p:cNvPr id="11330" name="Group 66"/>
          <p:cNvGrpSpPr>
            <a:grpSpLocks/>
          </p:cNvGrpSpPr>
          <p:nvPr/>
        </p:nvGrpSpPr>
        <p:grpSpPr bwMode="auto">
          <a:xfrm>
            <a:off x="4724400" y="4419600"/>
            <a:ext cx="2514600" cy="1828800"/>
            <a:chOff x="2976" y="2784"/>
            <a:chExt cx="1584" cy="1152"/>
          </a:xfrm>
        </p:grpSpPr>
        <p:sp>
          <p:nvSpPr>
            <p:cNvPr id="11331" name="Line 67"/>
            <p:cNvSpPr>
              <a:spLocks noChangeShapeType="1"/>
            </p:cNvSpPr>
            <p:nvPr/>
          </p:nvSpPr>
          <p:spPr bwMode="auto">
            <a:xfrm rot="5400000" flipV="1">
              <a:off x="3312" y="2784"/>
              <a:ext cx="528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32" name="AutoShape 68"/>
            <p:cNvSpPr>
              <a:spLocks noChangeArrowheads="1"/>
            </p:cNvSpPr>
            <p:nvPr/>
          </p:nvSpPr>
          <p:spPr bwMode="auto">
            <a:xfrm>
              <a:off x="2976" y="3264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ESPN Logo</a:t>
              </a:r>
            </a:p>
          </p:txBody>
        </p:sp>
      </p:grpSp>
      <p:grpSp>
        <p:nvGrpSpPr>
          <p:cNvPr id="11309" name="Group 45"/>
          <p:cNvGrpSpPr>
            <a:grpSpLocks/>
          </p:cNvGrpSpPr>
          <p:nvPr/>
        </p:nvGrpSpPr>
        <p:grpSpPr bwMode="auto">
          <a:xfrm>
            <a:off x="304800" y="2590800"/>
            <a:ext cx="3352800" cy="1066800"/>
            <a:chOff x="192" y="1632"/>
            <a:chExt cx="2112" cy="672"/>
          </a:xfrm>
        </p:grpSpPr>
        <p:sp>
          <p:nvSpPr>
            <p:cNvPr id="11310" name="Line 46"/>
            <p:cNvSpPr>
              <a:spLocks noChangeShapeType="1"/>
            </p:cNvSpPr>
            <p:nvPr/>
          </p:nvSpPr>
          <p:spPr bwMode="auto">
            <a:xfrm flipH="1" flipV="1">
              <a:off x="1776" y="1968"/>
              <a:ext cx="528" cy="21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1" name="AutoShape 47"/>
            <p:cNvSpPr>
              <a:spLocks noChangeArrowheads="1"/>
            </p:cNvSpPr>
            <p:nvPr/>
          </p:nvSpPr>
          <p:spPr bwMode="auto">
            <a:xfrm>
              <a:off x="192" y="1632"/>
              <a:ext cx="1584" cy="672"/>
            </a:xfrm>
            <a:prstGeom prst="roundRect">
              <a:avLst>
                <a:gd name="adj" fmla="val 23065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Disney Online</a:t>
              </a:r>
            </a:p>
          </p:txBody>
        </p:sp>
      </p:grpSp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-254000" y="203200"/>
            <a:ext cx="75692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Ultimate form of integration:</a:t>
            </a:r>
            <a:r>
              <a:rPr lang="en-US" sz="3200"/>
              <a:t> Disney</a:t>
            </a:r>
          </a:p>
        </p:txBody>
      </p:sp>
      <p:sp>
        <p:nvSpPr>
          <p:cNvPr id="11272" name="Oval 8"/>
          <p:cNvSpPr>
            <a:spLocks noChangeArrowheads="1"/>
          </p:cNvSpPr>
          <p:nvPr/>
        </p:nvSpPr>
        <p:spPr bwMode="auto">
          <a:xfrm>
            <a:off x="3441700" y="2755900"/>
            <a:ext cx="2209800" cy="2209800"/>
          </a:xfrm>
          <a:prstGeom prst="ellipse">
            <a:avLst/>
          </a:prstGeom>
          <a:gradFill rotWithShape="0">
            <a:gsLst>
              <a:gs pos="0">
                <a:srgbClr val="C7D5ED"/>
              </a:gs>
              <a:gs pos="100000">
                <a:srgbClr val="84A2D6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1C5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wrap="none" lIns="0" rIns="0" anchor="ctr"/>
          <a:lstStyle/>
          <a:p>
            <a:pPr marL="174625" indent="-174625">
              <a:spcBef>
                <a:spcPct val="20000"/>
              </a:spcBef>
            </a:pPr>
            <a:r>
              <a:rPr lang="en-US" sz="2800" b="1">
                <a:latin typeface="Arial" charset="0"/>
              </a:rPr>
              <a:t>Media</a:t>
            </a:r>
            <a:br>
              <a:rPr lang="en-US" sz="2800" b="1">
                <a:latin typeface="Arial" charset="0"/>
              </a:rPr>
            </a:br>
            <a:r>
              <a:rPr lang="en-US" sz="2800" b="1">
                <a:latin typeface="Arial" charset="0"/>
              </a:rPr>
              <a:t>Integration</a:t>
            </a:r>
            <a:br>
              <a:rPr lang="en-US" sz="2800" b="1">
                <a:latin typeface="Arial" charset="0"/>
              </a:rPr>
            </a:br>
            <a:r>
              <a:rPr lang="en-US" sz="2800" b="1">
                <a:latin typeface="Arial" charset="0"/>
              </a:rPr>
              <a:t>@ Disney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3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3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3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3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3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3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13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13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-254000" y="203200"/>
            <a:ext cx="81788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3</a:t>
            </a:r>
            <a:r>
              <a:rPr lang="en-US" sz="3200" baseline="30000"/>
              <a:t>rd</a:t>
            </a:r>
            <a:r>
              <a:rPr lang="en-US" sz="3200" b="1"/>
              <a:t> Part of Golden Triangle:</a:t>
            </a:r>
            <a:r>
              <a:rPr lang="en-US" sz="3200"/>
              <a:t> Companies</a:t>
            </a:r>
          </a:p>
        </p:txBody>
      </p:sp>
      <p:pic>
        <p:nvPicPr>
          <p:cNvPr id="33797" name="Picture 5" descr="C:\Documents and Settings\John Gayle\My Documents\3Blox\30801 MHHE-Duncan PPT\Chapter02\Work Files\triangle_companie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43050"/>
            <a:ext cx="8534400" cy="43243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5" name="AutoShape 33"/>
          <p:cNvSpPr>
            <a:spLocks noChangeArrowheads="1"/>
          </p:cNvSpPr>
          <p:nvPr/>
        </p:nvSpPr>
        <p:spPr bwMode="auto">
          <a:xfrm>
            <a:off x="-254000" y="203200"/>
            <a:ext cx="65024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66" name="Rectangle 3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Two Types of Marketing Efforts </a:t>
            </a:r>
          </a:p>
        </p:txBody>
      </p:sp>
      <p:grpSp>
        <p:nvGrpSpPr>
          <p:cNvPr id="18488" name="Group 56"/>
          <p:cNvGrpSpPr>
            <a:grpSpLocks/>
          </p:cNvGrpSpPr>
          <p:nvPr/>
        </p:nvGrpSpPr>
        <p:grpSpPr bwMode="auto">
          <a:xfrm>
            <a:off x="1143000" y="3733800"/>
            <a:ext cx="7239000" cy="1752600"/>
            <a:chOff x="720" y="2352"/>
            <a:chExt cx="4560" cy="1104"/>
          </a:xfrm>
        </p:grpSpPr>
        <p:pic>
          <p:nvPicPr>
            <p:cNvPr id="18485" name="Picture 53" descr="C:\Documents and Settings\John Gayle\My Documents\3Blox\30801 MHHE-Duncan PPT\Chapter02\Work Files\consumer.jpg"/>
            <p:cNvPicPr>
              <a:picLocks noChangeAspect="1" noChangeArrowheads="1"/>
            </p:cNvPicPr>
            <p:nvPr/>
          </p:nvPicPr>
          <p:blipFill>
            <a:blip r:embed="rId2" cstate="print"/>
            <a:srcRect l="8511" r="6915" b="31497"/>
            <a:stretch>
              <a:fillRect/>
            </a:stretch>
          </p:blipFill>
          <p:spPr bwMode="auto">
            <a:xfrm>
              <a:off x="4176" y="2376"/>
              <a:ext cx="1104" cy="1080"/>
            </a:xfrm>
            <a:prstGeom prst="rect">
              <a:avLst/>
            </a:prstGeom>
            <a:noFill/>
          </p:spPr>
        </p:pic>
        <p:sp>
          <p:nvSpPr>
            <p:cNvPr id="18486" name="AutoShape 54"/>
            <p:cNvSpPr>
              <a:spLocks noChangeArrowheads="1"/>
            </p:cNvSpPr>
            <p:nvPr/>
          </p:nvSpPr>
          <p:spPr bwMode="auto">
            <a:xfrm>
              <a:off x="1363" y="2976"/>
              <a:ext cx="2880" cy="263"/>
            </a:xfrm>
            <a:prstGeom prst="rightArrow">
              <a:avLst>
                <a:gd name="adj1" fmla="val 56657"/>
                <a:gd name="adj2" fmla="val 80608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8482" name="Picture 50" descr="C:\Documents and Settings\John Gayle\My Documents\3Blox\30801 MHHE-Duncan PPT\Chapter02\Work Files\skyscraper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9565"/>
            <a:stretch>
              <a:fillRect/>
            </a:stretch>
          </p:blipFill>
          <p:spPr bwMode="auto">
            <a:xfrm>
              <a:off x="720" y="2352"/>
              <a:ext cx="893" cy="1088"/>
            </a:xfrm>
            <a:prstGeom prst="rect">
              <a:avLst/>
            </a:prstGeom>
            <a:noFill/>
          </p:spPr>
        </p:pic>
      </p:grpSp>
      <p:sp>
        <p:nvSpPr>
          <p:cNvPr id="18484" name="AutoShape 52"/>
          <p:cNvSpPr>
            <a:spLocks noChangeArrowheads="1"/>
          </p:cNvSpPr>
          <p:nvPr/>
        </p:nvSpPr>
        <p:spPr bwMode="auto">
          <a:xfrm>
            <a:off x="3314700" y="4495800"/>
            <a:ext cx="2514600" cy="914400"/>
          </a:xfrm>
          <a:prstGeom prst="roundRect">
            <a:avLst>
              <a:gd name="adj" fmla="val 28995"/>
            </a:avLst>
          </a:prstGeom>
          <a:solidFill>
            <a:srgbClr val="FFEFD2"/>
          </a:solidFill>
          <a:ln w="38100">
            <a:solidFill>
              <a:srgbClr val="FFB610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en-US" sz="2800" b="1">
                <a:latin typeface="Arial" charset="0"/>
              </a:rPr>
              <a:t>B2C</a:t>
            </a:r>
          </a:p>
        </p:txBody>
      </p:sp>
      <p:grpSp>
        <p:nvGrpSpPr>
          <p:cNvPr id="18487" name="Group 55"/>
          <p:cNvGrpSpPr>
            <a:grpSpLocks/>
          </p:cNvGrpSpPr>
          <p:nvPr/>
        </p:nvGrpSpPr>
        <p:grpSpPr bwMode="auto">
          <a:xfrm>
            <a:off x="1096963" y="1600200"/>
            <a:ext cx="6980237" cy="1727200"/>
            <a:chOff x="691" y="1008"/>
            <a:chExt cx="4397" cy="1088"/>
          </a:xfrm>
        </p:grpSpPr>
        <p:pic>
          <p:nvPicPr>
            <p:cNvPr id="18474" name="Picture 42" descr="C:\Documents and Settings\John Gayle\My Documents\3Blox\30801 MHHE-Duncan PPT\Chapter02\Work Files\skyscraper.jpg"/>
            <p:cNvPicPr>
              <a:picLocks noChangeAspect="1" noChangeArrowheads="1"/>
            </p:cNvPicPr>
            <p:nvPr/>
          </p:nvPicPr>
          <p:blipFill>
            <a:blip r:embed="rId3" cstate="print"/>
            <a:srcRect b="19565"/>
            <a:stretch>
              <a:fillRect/>
            </a:stretch>
          </p:blipFill>
          <p:spPr bwMode="auto">
            <a:xfrm>
              <a:off x="4195" y="1008"/>
              <a:ext cx="893" cy="1088"/>
            </a:xfrm>
            <a:prstGeom prst="rect">
              <a:avLst/>
            </a:prstGeom>
            <a:noFill/>
          </p:spPr>
        </p:pic>
        <p:sp>
          <p:nvSpPr>
            <p:cNvPr id="18481" name="AutoShape 49"/>
            <p:cNvSpPr>
              <a:spLocks noChangeArrowheads="1"/>
            </p:cNvSpPr>
            <p:nvPr/>
          </p:nvSpPr>
          <p:spPr bwMode="auto">
            <a:xfrm>
              <a:off x="1363" y="1680"/>
              <a:ext cx="2880" cy="263"/>
            </a:xfrm>
            <a:prstGeom prst="rightArrow">
              <a:avLst>
                <a:gd name="adj1" fmla="val 56657"/>
                <a:gd name="adj2" fmla="val 80608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8473" name="Picture 41" descr="C:\Documents and Settings\John Gayle\My Documents\3Blox\30801 MHHE-Duncan PPT\Chapter02\Work Files\skyscraper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19565"/>
            <a:stretch>
              <a:fillRect/>
            </a:stretch>
          </p:blipFill>
          <p:spPr bwMode="auto">
            <a:xfrm>
              <a:off x="691" y="1008"/>
              <a:ext cx="893" cy="1088"/>
            </a:xfrm>
            <a:prstGeom prst="rect">
              <a:avLst/>
            </a:prstGeom>
            <a:noFill/>
          </p:spPr>
        </p:pic>
      </p:grpSp>
      <p:sp>
        <p:nvSpPr>
          <p:cNvPr id="18477" name="AutoShape 45"/>
          <p:cNvSpPr>
            <a:spLocks noChangeArrowheads="1"/>
          </p:cNvSpPr>
          <p:nvPr/>
        </p:nvSpPr>
        <p:spPr bwMode="auto">
          <a:xfrm>
            <a:off x="3314700" y="2362200"/>
            <a:ext cx="2514600" cy="914400"/>
          </a:xfrm>
          <a:prstGeom prst="roundRect">
            <a:avLst>
              <a:gd name="adj" fmla="val 28995"/>
            </a:avLst>
          </a:prstGeom>
          <a:solidFill>
            <a:srgbClr val="84A2D6"/>
          </a:solidFill>
          <a:ln w="38100">
            <a:solidFill>
              <a:srgbClr val="001C5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lnSpc>
                <a:spcPct val="85000"/>
              </a:lnSpc>
              <a:spcBef>
                <a:spcPct val="20000"/>
              </a:spcBef>
            </a:pPr>
            <a:r>
              <a:rPr lang="en-US" sz="2800" b="1">
                <a:latin typeface="Arial" charset="0"/>
              </a:rPr>
              <a:t>B2B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84" grpId="0" animBg="1" autoUpdateAnimBg="0"/>
      <p:bldP spid="18477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-254000" y="203200"/>
            <a:ext cx="59690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Some Firms Do Both: </a:t>
            </a:r>
            <a:r>
              <a:rPr lang="en-US" sz="3200"/>
              <a:t>Nike</a:t>
            </a:r>
          </a:p>
        </p:txBody>
      </p:sp>
      <p:pic>
        <p:nvPicPr>
          <p:cNvPr id="34830" name="Picture 14" descr="C:\Documents and Settings\John Gayle\My Documents\3Blox\30801 MHHE-Duncan PPT\Chapter01\Work Files\nik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7425" y="-304800"/>
            <a:ext cx="2314575" cy="1736725"/>
          </a:xfrm>
          <a:prstGeom prst="rect">
            <a:avLst/>
          </a:prstGeom>
          <a:noFill/>
        </p:spPr>
      </p:pic>
      <p:grpSp>
        <p:nvGrpSpPr>
          <p:cNvPr id="34836" name="Group 20"/>
          <p:cNvGrpSpPr>
            <a:grpSpLocks/>
          </p:cNvGrpSpPr>
          <p:nvPr/>
        </p:nvGrpSpPr>
        <p:grpSpPr bwMode="auto">
          <a:xfrm>
            <a:off x="1022350" y="1143000"/>
            <a:ext cx="7105650" cy="2514600"/>
            <a:chOff x="644" y="720"/>
            <a:chExt cx="4476" cy="1584"/>
          </a:xfrm>
        </p:grpSpPr>
        <p:grpSp>
          <p:nvGrpSpPr>
            <p:cNvPr id="34831" name="Group 15"/>
            <p:cNvGrpSpPr>
              <a:grpSpLocks/>
            </p:cNvGrpSpPr>
            <p:nvPr/>
          </p:nvGrpSpPr>
          <p:grpSpPr bwMode="auto">
            <a:xfrm>
              <a:off x="1281" y="720"/>
              <a:ext cx="3197" cy="791"/>
              <a:chOff x="691" y="1008"/>
              <a:chExt cx="4397" cy="1088"/>
            </a:xfrm>
          </p:grpSpPr>
          <p:grpSp>
            <p:nvGrpSpPr>
              <p:cNvPr id="34825" name="Group 9"/>
              <p:cNvGrpSpPr>
                <a:grpSpLocks/>
              </p:cNvGrpSpPr>
              <p:nvPr/>
            </p:nvGrpSpPr>
            <p:grpSpPr bwMode="auto">
              <a:xfrm>
                <a:off x="691" y="1008"/>
                <a:ext cx="4397" cy="1088"/>
                <a:chOff x="691" y="1008"/>
                <a:chExt cx="4397" cy="1088"/>
              </a:xfrm>
            </p:grpSpPr>
            <p:pic>
              <p:nvPicPr>
                <p:cNvPr id="34826" name="Picture 10" descr="C:\Documents and Settings\John Gayle\My Documents\3Blox\30801 MHHE-Duncan PPT\Chapter02\Work Files\skyscraper.jpg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b="19565"/>
                <a:stretch>
                  <a:fillRect/>
                </a:stretch>
              </p:blipFill>
              <p:spPr bwMode="auto">
                <a:xfrm>
                  <a:off x="4195" y="1008"/>
                  <a:ext cx="893" cy="1088"/>
                </a:xfrm>
                <a:prstGeom prst="rect">
                  <a:avLst/>
                </a:prstGeom>
                <a:noFill/>
              </p:spPr>
            </p:pic>
            <p:sp>
              <p:nvSpPr>
                <p:cNvPr id="34827" name="AutoShape 11"/>
                <p:cNvSpPr>
                  <a:spLocks noChangeArrowheads="1"/>
                </p:cNvSpPr>
                <p:nvPr/>
              </p:nvSpPr>
              <p:spPr bwMode="auto">
                <a:xfrm>
                  <a:off x="1363" y="1680"/>
                  <a:ext cx="2880" cy="263"/>
                </a:xfrm>
                <a:prstGeom prst="rightArrow">
                  <a:avLst>
                    <a:gd name="adj1" fmla="val 56657"/>
                    <a:gd name="adj2" fmla="val 80608"/>
                  </a:avLst>
                </a:prstGeom>
                <a:solidFill>
                  <a:srgbClr val="CC3300"/>
                </a:solidFill>
                <a:ln w="38100">
                  <a:solidFill>
                    <a:srgbClr val="630C2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34828" name="Picture 12" descr="C:\Documents and Settings\John Gayle\My Documents\3Blox\30801 MHHE-Duncan PPT\Chapter02\Work Files\skyscraper.jp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b="19565"/>
                <a:stretch>
                  <a:fillRect/>
                </a:stretch>
              </p:blipFill>
              <p:spPr bwMode="auto">
                <a:xfrm>
                  <a:off x="691" y="1008"/>
                  <a:ext cx="893" cy="1088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34829" name="AutoShape 13"/>
              <p:cNvSpPr>
                <a:spLocks noChangeArrowheads="1"/>
              </p:cNvSpPr>
              <p:nvPr/>
            </p:nvSpPr>
            <p:spPr bwMode="auto">
              <a:xfrm>
                <a:off x="2088" y="1488"/>
                <a:ext cx="1584" cy="576"/>
              </a:xfrm>
              <a:prstGeom prst="roundRect">
                <a:avLst>
                  <a:gd name="adj" fmla="val 28995"/>
                </a:avLst>
              </a:prstGeom>
              <a:solidFill>
                <a:srgbClr val="84A2D6"/>
              </a:solidFill>
              <a:ln w="38100">
                <a:solidFill>
                  <a:srgbClr val="001C52"/>
                </a:solidFill>
                <a:round/>
                <a:headEnd/>
                <a:tailEnd/>
              </a:ln>
              <a:effectLst>
                <a:outerShdw dist="71842" dir="2700000" algn="ctr" rotWithShape="0">
                  <a:srgbClr val="707070"/>
                </a:outerShdw>
              </a:effectLst>
            </p:spPr>
            <p:txBody>
              <a:bodyPr anchor="ctr"/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</a:pPr>
                <a:r>
                  <a:rPr lang="en-US" sz="2800" b="1">
                    <a:latin typeface="Arial" charset="0"/>
                  </a:rPr>
                  <a:t>B2B</a:t>
                </a:r>
              </a:p>
            </p:txBody>
          </p:sp>
        </p:grpSp>
        <p:sp>
          <p:nvSpPr>
            <p:cNvPr id="34833" name="Text Box 17"/>
            <p:cNvSpPr txBox="1">
              <a:spLocks noChangeArrowheads="1"/>
            </p:cNvSpPr>
            <p:nvPr/>
          </p:nvSpPr>
          <p:spPr bwMode="auto">
            <a:xfrm>
              <a:off x="644" y="1632"/>
              <a:ext cx="4476" cy="67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3200">
                  <a:latin typeface="Arial" charset="0"/>
                </a:rPr>
                <a:t>Nike’s Relationship with shoe retailers like Foot Locker</a:t>
              </a:r>
            </a:p>
          </p:txBody>
        </p:sp>
      </p:grpSp>
      <p:grpSp>
        <p:nvGrpSpPr>
          <p:cNvPr id="34837" name="Group 21"/>
          <p:cNvGrpSpPr>
            <a:grpSpLocks/>
          </p:cNvGrpSpPr>
          <p:nvPr/>
        </p:nvGrpSpPr>
        <p:grpSpPr bwMode="auto">
          <a:xfrm>
            <a:off x="1019175" y="3810000"/>
            <a:ext cx="7105650" cy="2509838"/>
            <a:chOff x="642" y="2400"/>
            <a:chExt cx="4476" cy="1581"/>
          </a:xfrm>
        </p:grpSpPr>
        <p:grpSp>
          <p:nvGrpSpPr>
            <p:cNvPr id="34834" name="Group 18"/>
            <p:cNvGrpSpPr>
              <a:grpSpLocks/>
            </p:cNvGrpSpPr>
            <p:nvPr/>
          </p:nvGrpSpPr>
          <p:grpSpPr bwMode="auto">
            <a:xfrm>
              <a:off x="1296" y="2400"/>
              <a:ext cx="3360" cy="813"/>
              <a:chOff x="720" y="2352"/>
              <a:chExt cx="4560" cy="1104"/>
            </a:xfrm>
          </p:grpSpPr>
          <p:grpSp>
            <p:nvGrpSpPr>
              <p:cNvPr id="34820" name="Group 4"/>
              <p:cNvGrpSpPr>
                <a:grpSpLocks/>
              </p:cNvGrpSpPr>
              <p:nvPr/>
            </p:nvGrpSpPr>
            <p:grpSpPr bwMode="auto">
              <a:xfrm>
                <a:off x="720" y="2352"/>
                <a:ext cx="4560" cy="1104"/>
                <a:chOff x="720" y="2352"/>
                <a:chExt cx="4560" cy="1104"/>
              </a:xfrm>
            </p:grpSpPr>
            <p:pic>
              <p:nvPicPr>
                <p:cNvPr id="34821" name="Picture 5" descr="C:\Documents and Settings\John Gayle\My Documents\3Blox\30801 MHHE-Duncan PPT\Chapter02\Work Files\consumer.jpg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 l="8511" r="6915" b="31497"/>
                <a:stretch>
                  <a:fillRect/>
                </a:stretch>
              </p:blipFill>
              <p:spPr bwMode="auto">
                <a:xfrm>
                  <a:off x="4176" y="2376"/>
                  <a:ext cx="1104" cy="1080"/>
                </a:xfrm>
                <a:prstGeom prst="rect">
                  <a:avLst/>
                </a:prstGeom>
                <a:noFill/>
              </p:spPr>
            </p:pic>
            <p:sp>
              <p:nvSpPr>
                <p:cNvPr id="34822" name="AutoShape 6"/>
                <p:cNvSpPr>
                  <a:spLocks noChangeArrowheads="1"/>
                </p:cNvSpPr>
                <p:nvPr/>
              </p:nvSpPr>
              <p:spPr bwMode="auto">
                <a:xfrm>
                  <a:off x="1363" y="2976"/>
                  <a:ext cx="2880" cy="263"/>
                </a:xfrm>
                <a:prstGeom prst="rightArrow">
                  <a:avLst>
                    <a:gd name="adj1" fmla="val 56657"/>
                    <a:gd name="adj2" fmla="val 80608"/>
                  </a:avLst>
                </a:prstGeom>
                <a:solidFill>
                  <a:srgbClr val="CC3300"/>
                </a:solidFill>
                <a:ln w="38100">
                  <a:solidFill>
                    <a:srgbClr val="630C2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34823" name="Picture 7" descr="C:\Documents and Settings\John Gayle\My Documents\3Blox\30801 MHHE-Duncan PPT\Chapter02\Work Files\skyscraper.jp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b="19565"/>
                <a:stretch>
                  <a:fillRect/>
                </a:stretch>
              </p:blipFill>
              <p:spPr bwMode="auto">
                <a:xfrm>
                  <a:off x="720" y="2352"/>
                  <a:ext cx="893" cy="1088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34824" name="AutoShape 8"/>
              <p:cNvSpPr>
                <a:spLocks noChangeArrowheads="1"/>
              </p:cNvSpPr>
              <p:nvPr/>
            </p:nvSpPr>
            <p:spPr bwMode="auto">
              <a:xfrm>
                <a:off x="2088" y="2832"/>
                <a:ext cx="1584" cy="576"/>
              </a:xfrm>
              <a:prstGeom prst="roundRect">
                <a:avLst>
                  <a:gd name="adj" fmla="val 28995"/>
                </a:avLst>
              </a:prstGeom>
              <a:solidFill>
                <a:srgbClr val="FFEFD2"/>
              </a:solidFill>
              <a:ln w="38100">
                <a:solidFill>
                  <a:srgbClr val="FFB610"/>
                </a:solidFill>
                <a:round/>
                <a:headEnd/>
                <a:tailEnd/>
              </a:ln>
              <a:effectLst>
                <a:outerShdw dist="71842" dir="2700000" algn="ctr" rotWithShape="0">
                  <a:srgbClr val="707070"/>
                </a:outerShdw>
              </a:effectLst>
            </p:spPr>
            <p:txBody>
              <a:bodyPr anchor="ctr"/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</a:pPr>
                <a:r>
                  <a:rPr lang="en-US" sz="2800" b="1">
                    <a:latin typeface="Arial" charset="0"/>
                  </a:rPr>
                  <a:t>B2C</a:t>
                </a:r>
              </a:p>
            </p:txBody>
          </p:sp>
        </p:grpSp>
        <p:sp>
          <p:nvSpPr>
            <p:cNvPr id="34835" name="Text Box 19"/>
            <p:cNvSpPr txBox="1">
              <a:spLocks noChangeArrowheads="1"/>
            </p:cNvSpPr>
            <p:nvPr/>
          </p:nvSpPr>
          <p:spPr bwMode="auto">
            <a:xfrm>
              <a:off x="642" y="3309"/>
              <a:ext cx="4476" cy="67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3200">
                  <a:latin typeface="Arial" charset="0"/>
                </a:rPr>
                <a:t>Niketown stores selling shoes directly to consumers</a:t>
              </a: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4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/>
          <p:cNvSpPr>
            <a:spLocks noChangeArrowheads="1"/>
          </p:cNvSpPr>
          <p:nvPr/>
        </p:nvSpPr>
        <p:spPr bwMode="auto">
          <a:xfrm>
            <a:off x="-254000" y="203200"/>
            <a:ext cx="86360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8686800" cy="635000"/>
          </a:xfrm>
        </p:spPr>
        <p:txBody>
          <a:bodyPr/>
          <a:lstStyle/>
          <a:p>
            <a:r>
              <a:rPr lang="en-US" sz="3200" b="1"/>
              <a:t>Figure 2-3:</a:t>
            </a:r>
            <a:r>
              <a:rPr lang="en-US" sz="3200"/>
              <a:t> Example of Centralized Control</a:t>
            </a:r>
          </a:p>
        </p:txBody>
      </p:sp>
      <p:pic>
        <p:nvPicPr>
          <p:cNvPr id="35845" name="Picture 5" descr="C:\Documents and Settings\John Gayle\My Documents\3Blox\30801 MHHE-Duncan PPT\Chapter02\Work Files\Fig2-3.gif"/>
          <p:cNvPicPr>
            <a:picLocks noChangeAspect="1" noChangeArrowheads="1"/>
          </p:cNvPicPr>
          <p:nvPr/>
        </p:nvPicPr>
        <p:blipFill>
          <a:blip r:embed="rId2" cstate="print"/>
          <a:srcRect t="7372"/>
          <a:stretch>
            <a:fillRect/>
          </a:stretch>
        </p:blipFill>
        <p:spPr bwMode="auto">
          <a:xfrm>
            <a:off x="228600" y="1158875"/>
            <a:ext cx="8610600" cy="5305425"/>
          </a:xfrm>
          <a:prstGeom prst="rect">
            <a:avLst/>
          </a:prstGeom>
          <a:noFill/>
        </p:spPr>
      </p:pic>
      <p:sp>
        <p:nvSpPr>
          <p:cNvPr id="35846" name="Rectangle 6">
            <a:hlinkClick r:id="rId3" action="ppaction://program"/>
          </p:cNvPr>
          <p:cNvSpPr>
            <a:spLocks noChangeArrowheads="1"/>
          </p:cNvSpPr>
          <p:nvPr/>
        </p:nvSpPr>
        <p:spPr bwMode="auto">
          <a:xfrm>
            <a:off x="8153400" y="6019800"/>
            <a:ext cx="533400" cy="533400"/>
          </a:xfrm>
          <a:prstGeom prst="rect">
            <a:avLst/>
          </a:prstGeom>
          <a:solidFill>
            <a:srgbClr val="99000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tIns="27432" anchor="ctr"/>
          <a:lstStyle/>
          <a:p>
            <a:pPr eaLnBrk="0" hangingPunct="0"/>
            <a:r>
              <a:rPr lang="en-US" sz="4400" b="1">
                <a:solidFill>
                  <a:srgbClr val="F8F8F8"/>
                </a:solidFill>
                <a:latin typeface="Arial" charset="0"/>
              </a:rPr>
              <a:t>+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1600200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981200" y="1295400"/>
            <a:ext cx="6629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3200"/>
              <a:t>Who are the IMC partners? </a:t>
            </a:r>
          </a:p>
          <a:p>
            <a:pPr marL="342900" indent="-342900" algn="l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3200"/>
              <a:t>How is the agency world organized?</a:t>
            </a:r>
          </a:p>
          <a:p>
            <a:pPr marL="342900" indent="-342900" algn="l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3200"/>
              <a:t>How do media partners fit in?</a:t>
            </a:r>
          </a:p>
          <a:p>
            <a:pPr marL="342900" indent="-342900" algn="l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3200"/>
              <a:t>Behind the message is the company (client)</a:t>
            </a:r>
          </a:p>
          <a:p>
            <a:pPr marL="342900" indent="-342900" algn="l">
              <a:spcBef>
                <a:spcPct val="40000"/>
              </a:spcBef>
              <a:buClr>
                <a:srgbClr val="630C21"/>
              </a:buClr>
              <a:buSzPct val="125000"/>
              <a:buFont typeface="Wingdings" pitchFamily="2" charset="2"/>
              <a:buChar char="§"/>
            </a:pPr>
            <a:r>
              <a:rPr lang="en-US" sz="3200"/>
              <a:t>How does the agency/client relationship work?</a:t>
            </a:r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>
            <a:off x="-304800" y="227013"/>
            <a:ext cx="38100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7772400" cy="635000"/>
          </a:xfrm>
          <a:noFill/>
          <a:ln/>
        </p:spPr>
        <p:txBody>
          <a:bodyPr/>
          <a:lstStyle/>
          <a:p>
            <a:r>
              <a:rPr lang="en-US" sz="3000" b="1"/>
              <a:t>Chapter Outline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build="p" autoUpdateAnimBg="0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1026"/>
          <p:cNvSpPr>
            <a:spLocks noChangeArrowheads="1"/>
          </p:cNvSpPr>
          <p:nvPr/>
        </p:nvSpPr>
        <p:spPr bwMode="auto">
          <a:xfrm>
            <a:off x="-254000" y="203200"/>
            <a:ext cx="90170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67" name="Rectangle 1027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8763000" cy="635000"/>
          </a:xfrm>
        </p:spPr>
        <p:txBody>
          <a:bodyPr/>
          <a:lstStyle/>
          <a:p>
            <a:r>
              <a:rPr lang="en-US" sz="3200" b="1"/>
              <a:t>Figure 2-4:</a:t>
            </a:r>
            <a:r>
              <a:rPr lang="en-US" sz="3200"/>
              <a:t> Example of Decentralized Control</a:t>
            </a:r>
          </a:p>
        </p:txBody>
      </p:sp>
      <p:pic>
        <p:nvPicPr>
          <p:cNvPr id="36869" name="Picture 1029" descr="C:\Documents and Settings\John Gayle\My Documents\3Blox\30801 MHHE-Duncan PPT\Chapter02\Work Files\Fig2-4.gif"/>
          <p:cNvPicPr>
            <a:picLocks noChangeAspect="1" noChangeArrowheads="1"/>
          </p:cNvPicPr>
          <p:nvPr/>
        </p:nvPicPr>
        <p:blipFill>
          <a:blip r:embed="rId2" cstate="print"/>
          <a:srcRect t="5682"/>
          <a:stretch>
            <a:fillRect/>
          </a:stretch>
        </p:blipFill>
        <p:spPr bwMode="auto">
          <a:xfrm>
            <a:off x="952500" y="1069975"/>
            <a:ext cx="7200900" cy="5434013"/>
          </a:xfrm>
          <a:prstGeom prst="rect">
            <a:avLst/>
          </a:prstGeom>
          <a:noFill/>
        </p:spPr>
      </p:pic>
      <p:sp>
        <p:nvSpPr>
          <p:cNvPr id="36870" name="Rectangle 1030">
            <a:hlinkClick r:id="rId3" action="ppaction://program"/>
          </p:cNvPr>
          <p:cNvSpPr>
            <a:spLocks noChangeArrowheads="1"/>
          </p:cNvSpPr>
          <p:nvPr/>
        </p:nvSpPr>
        <p:spPr bwMode="auto">
          <a:xfrm>
            <a:off x="8229600" y="5943600"/>
            <a:ext cx="533400" cy="533400"/>
          </a:xfrm>
          <a:prstGeom prst="rect">
            <a:avLst/>
          </a:prstGeom>
          <a:solidFill>
            <a:srgbClr val="99000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tIns="27432" anchor="ctr"/>
          <a:lstStyle/>
          <a:p>
            <a:pPr eaLnBrk="0" hangingPunct="0"/>
            <a:r>
              <a:rPr lang="en-US" sz="4400" b="1">
                <a:solidFill>
                  <a:srgbClr val="F8F8F8"/>
                </a:solidFill>
                <a:latin typeface="Arial" charset="0"/>
              </a:rPr>
              <a:t>+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-254000" y="227013"/>
            <a:ext cx="90678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8916987" cy="635000"/>
          </a:xfrm>
        </p:spPr>
        <p:txBody>
          <a:bodyPr/>
          <a:lstStyle/>
          <a:p>
            <a:r>
              <a:rPr lang="en-US" sz="3000" b="1">
                <a:cs typeface="Arial" charset="0"/>
              </a:rPr>
              <a:t>IMC In Action: </a:t>
            </a:r>
            <a:r>
              <a:rPr lang="en-US" sz="3000">
                <a:cs typeface="Arial" charset="0"/>
              </a:rPr>
              <a:t>Selling America</a:t>
            </a:r>
          </a:p>
        </p:txBody>
      </p:sp>
      <p:pic>
        <p:nvPicPr>
          <p:cNvPr id="10248" name="Picture 8" descr="C:\Documents and Settings\John Gayle\My Documents\3Blox\30801 MHHE-Duncan PPT\Chapter02\Work Files\sellingamer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295400"/>
            <a:ext cx="5295900" cy="5137150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</p:spTree>
  </p:cSld>
  <p:clrMapOvr>
    <a:masterClrMapping/>
  </p:clrMapOvr>
  <p:transition spd="med"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908" name="Group 20"/>
          <p:cNvGrpSpPr>
            <a:grpSpLocks/>
          </p:cNvGrpSpPr>
          <p:nvPr/>
        </p:nvGrpSpPr>
        <p:grpSpPr bwMode="auto">
          <a:xfrm>
            <a:off x="2286000" y="2209800"/>
            <a:ext cx="6477000" cy="2743200"/>
            <a:chOff x="1440" y="1392"/>
            <a:chExt cx="4080" cy="1728"/>
          </a:xfrm>
        </p:grpSpPr>
        <p:sp>
          <p:nvSpPr>
            <p:cNvPr id="37891" name="AutoShape 3"/>
            <p:cNvSpPr>
              <a:spLocks noChangeArrowheads="1"/>
            </p:cNvSpPr>
            <p:nvPr/>
          </p:nvSpPr>
          <p:spPr bwMode="auto">
            <a:xfrm>
              <a:off x="1440" y="1903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892" name="AutoShape 4"/>
            <p:cNvSpPr>
              <a:spLocks noChangeArrowheads="1"/>
            </p:cNvSpPr>
            <p:nvPr/>
          </p:nvSpPr>
          <p:spPr bwMode="auto">
            <a:xfrm>
              <a:off x="2016" y="1392"/>
              <a:ext cx="3504" cy="1728"/>
            </a:xfrm>
            <a:prstGeom prst="roundRect">
              <a:avLst>
                <a:gd name="adj" fmla="val 9199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174625" indent="-174625" algn="l"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An IMC program featuring: </a:t>
              </a:r>
            </a:p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Booklet produced in 14 languages</a:t>
              </a:r>
            </a:p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Program to teach English in Middle East colleges</a:t>
              </a:r>
            </a:p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Radio Sawa, an Arab-language version of Voice of America</a:t>
              </a:r>
            </a:p>
          </p:txBody>
        </p:sp>
      </p:grpSp>
      <p:grpSp>
        <p:nvGrpSpPr>
          <p:cNvPr id="37893" name="Group 5"/>
          <p:cNvGrpSpPr>
            <a:grpSpLocks/>
          </p:cNvGrpSpPr>
          <p:nvPr/>
        </p:nvGrpSpPr>
        <p:grpSpPr bwMode="auto">
          <a:xfrm>
            <a:off x="2286000" y="1295400"/>
            <a:ext cx="6477000" cy="635000"/>
            <a:chOff x="1440" y="816"/>
            <a:chExt cx="4080" cy="400"/>
          </a:xfrm>
        </p:grpSpPr>
        <p:sp>
          <p:nvSpPr>
            <p:cNvPr id="37894" name="AutoShape 6"/>
            <p:cNvSpPr>
              <a:spLocks noChangeArrowheads="1"/>
            </p:cNvSpPr>
            <p:nvPr/>
          </p:nvSpPr>
          <p:spPr bwMode="auto">
            <a:xfrm>
              <a:off x="2016" y="816"/>
              <a:ext cx="3504" cy="400"/>
            </a:xfrm>
            <a:prstGeom prst="roundRect">
              <a:avLst>
                <a:gd name="adj" fmla="val 29375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lnSpc>
                  <a:spcPct val="85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Improve America’s image after 9/11</a:t>
              </a:r>
            </a:p>
          </p:txBody>
        </p:sp>
        <p:sp>
          <p:nvSpPr>
            <p:cNvPr id="37895" name="AutoShape 7"/>
            <p:cNvSpPr>
              <a:spLocks noChangeArrowheads="1"/>
            </p:cNvSpPr>
            <p:nvPr/>
          </p:nvSpPr>
          <p:spPr bwMode="auto">
            <a:xfrm>
              <a:off x="1440" y="896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7897" name="AutoShape 9"/>
          <p:cNvSpPr>
            <a:spLocks noChangeArrowheads="1"/>
          </p:cNvSpPr>
          <p:nvPr/>
        </p:nvSpPr>
        <p:spPr bwMode="auto">
          <a:xfrm>
            <a:off x="3200400" y="1295400"/>
            <a:ext cx="5562600" cy="635000"/>
          </a:xfrm>
          <a:prstGeom prst="roundRect">
            <a:avLst>
              <a:gd name="adj" fmla="val 29375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>
              <a:lnSpc>
                <a:spcPct val="85000"/>
              </a:lnSpc>
              <a:spcBef>
                <a:spcPct val="20000"/>
              </a:spcBef>
            </a:pPr>
            <a:r>
              <a:rPr lang="en-US">
                <a:latin typeface="Arial" charset="0"/>
              </a:rPr>
              <a:t>Improve America’s image after 9/11</a:t>
            </a:r>
          </a:p>
        </p:txBody>
      </p:sp>
      <p:sp>
        <p:nvSpPr>
          <p:cNvPr id="37896" name="AutoShape 8"/>
          <p:cNvSpPr>
            <a:spLocks noChangeArrowheads="1"/>
          </p:cNvSpPr>
          <p:nvPr/>
        </p:nvSpPr>
        <p:spPr bwMode="auto">
          <a:xfrm>
            <a:off x="3200400" y="2209800"/>
            <a:ext cx="5562600" cy="2743200"/>
          </a:xfrm>
          <a:prstGeom prst="roundRect">
            <a:avLst>
              <a:gd name="adj" fmla="val 9199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marL="174625" indent="-174625" algn="l">
              <a:spcBef>
                <a:spcPct val="20000"/>
              </a:spcBef>
            </a:pPr>
            <a:r>
              <a:rPr lang="en-US">
                <a:latin typeface="Arial" charset="0"/>
              </a:rPr>
              <a:t>An IMC program featuring: </a:t>
            </a:r>
          </a:p>
          <a:p>
            <a:pPr marL="174625" indent="-174625" algn="l">
              <a:spcBef>
                <a:spcPct val="20000"/>
              </a:spcBef>
              <a:buFontTx/>
              <a:buChar char="•"/>
            </a:pPr>
            <a:r>
              <a:rPr lang="en-US">
                <a:latin typeface="Arial" charset="0"/>
              </a:rPr>
              <a:t>Booklet produced in 14 languages</a:t>
            </a:r>
          </a:p>
          <a:p>
            <a:pPr marL="174625" indent="-174625" algn="l">
              <a:spcBef>
                <a:spcPct val="20000"/>
              </a:spcBef>
              <a:buFontTx/>
              <a:buChar char="•"/>
            </a:pPr>
            <a:r>
              <a:rPr lang="en-US">
                <a:latin typeface="Arial" charset="0"/>
              </a:rPr>
              <a:t>Program to teach English in Middle Eastern colleges</a:t>
            </a:r>
          </a:p>
          <a:p>
            <a:pPr marL="174625" indent="-174625" algn="l">
              <a:spcBef>
                <a:spcPct val="20000"/>
              </a:spcBef>
              <a:buFontTx/>
              <a:buChar char="•"/>
            </a:pPr>
            <a:r>
              <a:rPr lang="en-US">
                <a:latin typeface="Arial" charset="0"/>
              </a:rPr>
              <a:t>Radio Sawa, an Arab-language version of Voice of America</a:t>
            </a:r>
          </a:p>
        </p:txBody>
      </p:sp>
      <p:grpSp>
        <p:nvGrpSpPr>
          <p:cNvPr id="37909" name="Group 21"/>
          <p:cNvGrpSpPr>
            <a:grpSpLocks/>
          </p:cNvGrpSpPr>
          <p:nvPr/>
        </p:nvGrpSpPr>
        <p:grpSpPr bwMode="auto">
          <a:xfrm>
            <a:off x="2286000" y="5257800"/>
            <a:ext cx="6477000" cy="685800"/>
            <a:chOff x="1440" y="3312"/>
            <a:chExt cx="4080" cy="432"/>
          </a:xfrm>
        </p:grpSpPr>
        <p:sp>
          <p:nvSpPr>
            <p:cNvPr id="37899" name="AutoShape 11"/>
            <p:cNvSpPr>
              <a:spLocks noChangeArrowheads="1"/>
            </p:cNvSpPr>
            <p:nvPr/>
          </p:nvSpPr>
          <p:spPr bwMode="auto">
            <a:xfrm>
              <a:off x="1440" y="3391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900" name="AutoShape 12"/>
            <p:cNvSpPr>
              <a:spLocks noChangeArrowheads="1"/>
            </p:cNvSpPr>
            <p:nvPr/>
          </p:nvSpPr>
          <p:spPr bwMode="auto">
            <a:xfrm>
              <a:off x="2016" y="3312"/>
              <a:ext cx="3504" cy="432"/>
            </a:xfrm>
            <a:prstGeom prst="roundRect">
              <a:avLst>
                <a:gd name="adj" fmla="val 36111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174625" indent="-174625" algn="l"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Too early to tell</a:t>
              </a:r>
            </a:p>
          </p:txBody>
        </p:sp>
      </p:grpSp>
      <p:sp>
        <p:nvSpPr>
          <p:cNvPr id="37901" name="AutoShape 13"/>
          <p:cNvSpPr>
            <a:spLocks noChangeArrowheads="1"/>
          </p:cNvSpPr>
          <p:nvPr/>
        </p:nvSpPr>
        <p:spPr bwMode="auto">
          <a:xfrm>
            <a:off x="-254000" y="203200"/>
            <a:ext cx="66548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7902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IMC in Action:</a:t>
            </a:r>
            <a:r>
              <a:rPr lang="en-US" sz="3200"/>
              <a:t> Selling America</a:t>
            </a:r>
          </a:p>
        </p:txBody>
      </p:sp>
      <p:grpSp>
        <p:nvGrpSpPr>
          <p:cNvPr id="37903" name="Group 15"/>
          <p:cNvGrpSpPr>
            <a:grpSpLocks/>
          </p:cNvGrpSpPr>
          <p:nvPr/>
        </p:nvGrpSpPr>
        <p:grpSpPr bwMode="auto">
          <a:xfrm>
            <a:off x="457200" y="1295400"/>
            <a:ext cx="2133600" cy="5105400"/>
            <a:chOff x="288" y="816"/>
            <a:chExt cx="1344" cy="3216"/>
          </a:xfrm>
        </p:grpSpPr>
        <p:sp>
          <p:nvSpPr>
            <p:cNvPr id="37904" name="AutoShape 16"/>
            <p:cNvSpPr>
              <a:spLocks noChangeArrowheads="1"/>
            </p:cNvSpPr>
            <p:nvPr/>
          </p:nvSpPr>
          <p:spPr bwMode="auto">
            <a:xfrm>
              <a:off x="288" y="816"/>
              <a:ext cx="1344" cy="3216"/>
            </a:xfrm>
            <a:prstGeom prst="roundRect">
              <a:avLst>
                <a:gd name="adj" fmla="val 6417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endParaRPr lang="en-US">
                <a:latin typeface="Arial" charset="0"/>
              </a:endParaRPr>
            </a:p>
          </p:txBody>
        </p:sp>
        <p:sp>
          <p:nvSpPr>
            <p:cNvPr id="37905" name="Text Box 17"/>
            <p:cNvSpPr txBox="1">
              <a:spLocks noChangeArrowheads="1"/>
            </p:cNvSpPr>
            <p:nvPr/>
          </p:nvSpPr>
          <p:spPr bwMode="auto">
            <a:xfrm>
              <a:off x="336" y="848"/>
              <a:ext cx="1263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Challenge:</a:t>
              </a:r>
            </a:p>
          </p:txBody>
        </p:sp>
        <p:sp>
          <p:nvSpPr>
            <p:cNvPr id="37906" name="Text Box 18"/>
            <p:cNvSpPr txBox="1">
              <a:spLocks noChangeArrowheads="1"/>
            </p:cNvSpPr>
            <p:nvPr/>
          </p:nvSpPr>
          <p:spPr bwMode="auto">
            <a:xfrm>
              <a:off x="598" y="1824"/>
              <a:ext cx="1001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Answer:</a:t>
              </a:r>
            </a:p>
          </p:txBody>
        </p:sp>
        <p:sp>
          <p:nvSpPr>
            <p:cNvPr id="37907" name="Text Box 19"/>
            <p:cNvSpPr txBox="1">
              <a:spLocks noChangeArrowheads="1"/>
            </p:cNvSpPr>
            <p:nvPr/>
          </p:nvSpPr>
          <p:spPr bwMode="auto">
            <a:xfrm>
              <a:off x="597" y="3336"/>
              <a:ext cx="1002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Results:</a:t>
              </a: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7" grpId="0" animBg="1" autoUpdateAnimBg="0"/>
      <p:bldP spid="37896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3" name="AutoShape 13"/>
          <p:cNvSpPr>
            <a:spLocks noChangeArrowheads="1"/>
          </p:cNvSpPr>
          <p:nvPr/>
        </p:nvSpPr>
        <p:spPr bwMode="auto">
          <a:xfrm>
            <a:off x="-254000" y="203200"/>
            <a:ext cx="80264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4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Agency/Media/Company Compensation</a:t>
            </a:r>
          </a:p>
        </p:txBody>
      </p:sp>
      <p:pic>
        <p:nvPicPr>
          <p:cNvPr id="40981" name="Picture 21" descr="dictiona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89050"/>
            <a:ext cx="7762875" cy="5264150"/>
          </a:xfrm>
          <a:prstGeom prst="rect">
            <a:avLst/>
          </a:prstGeom>
          <a:noFill/>
        </p:spPr>
      </p:pic>
      <p:pic>
        <p:nvPicPr>
          <p:cNvPr id="40982" name="Picture 22" descr="defini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6950" y="1143000"/>
            <a:ext cx="1187450" cy="1219200"/>
          </a:xfrm>
          <a:prstGeom prst="rect">
            <a:avLst/>
          </a:prstGeom>
          <a:noFill/>
        </p:spPr>
      </p:pic>
      <p:sp>
        <p:nvSpPr>
          <p:cNvPr id="40983" name="Rectangle 23"/>
          <p:cNvSpPr>
            <a:spLocks noChangeArrowheads="1"/>
          </p:cNvSpPr>
          <p:nvPr/>
        </p:nvSpPr>
        <p:spPr bwMode="auto">
          <a:xfrm>
            <a:off x="1295400" y="1828800"/>
            <a:ext cx="6705600" cy="33797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3200" b="1"/>
              <a:t>Commission:</a:t>
            </a:r>
            <a:r>
              <a:rPr lang="en-US" sz="3200"/>
              <a:t> A payment that represents a percentage of a client’s total media spending</a:t>
            </a:r>
            <a:r>
              <a:rPr lang="en-US" sz="2600"/>
              <a:t> </a:t>
            </a:r>
          </a:p>
          <a:p>
            <a:pPr algn="l">
              <a:spcBef>
                <a:spcPct val="20000"/>
              </a:spcBef>
            </a:pPr>
            <a:endParaRPr lang="en-US" sz="2000">
              <a:latin typeface="Arial" charset="0"/>
            </a:endParaRPr>
          </a:p>
          <a:p>
            <a:pPr algn="l">
              <a:spcBef>
                <a:spcPct val="20000"/>
              </a:spcBef>
            </a:pPr>
            <a:r>
              <a:rPr lang="en-US" sz="2000">
                <a:latin typeface="Arial" charset="0"/>
              </a:rPr>
              <a:t>Cost of media advertising:        $5 million        (100%)</a:t>
            </a:r>
          </a:p>
          <a:p>
            <a:pPr algn="l">
              <a:spcBef>
                <a:spcPct val="20000"/>
              </a:spcBef>
            </a:pPr>
            <a:r>
              <a:rPr lang="en-US" sz="2000">
                <a:latin typeface="Arial" charset="0"/>
              </a:rPr>
              <a:t>Amount agency bills to client:   $5 million        (100%)</a:t>
            </a:r>
          </a:p>
          <a:p>
            <a:pPr algn="l">
              <a:spcBef>
                <a:spcPct val="20000"/>
              </a:spcBef>
            </a:pPr>
            <a:r>
              <a:rPr lang="en-US" sz="2000">
                <a:latin typeface="Arial" charset="0"/>
              </a:rPr>
              <a:t>Amount agency pays media     $4.25 million     (85%)</a:t>
            </a:r>
          </a:p>
          <a:p>
            <a:pPr algn="l">
              <a:spcBef>
                <a:spcPct val="20000"/>
              </a:spcBef>
            </a:pPr>
            <a:r>
              <a:rPr lang="en-US" sz="2000">
                <a:latin typeface="Arial" charset="0"/>
              </a:rPr>
              <a:t>Amount agency keeps 	          $750,000          (15%)</a:t>
            </a:r>
          </a:p>
        </p:txBody>
      </p:sp>
      <p:sp>
        <p:nvSpPr>
          <p:cNvPr id="40984" name="Text Box 24"/>
          <p:cNvSpPr txBox="1">
            <a:spLocks noChangeArrowheads="1"/>
          </p:cNvSpPr>
          <p:nvPr/>
        </p:nvSpPr>
        <p:spPr bwMode="auto">
          <a:xfrm>
            <a:off x="2473325" y="5475288"/>
            <a:ext cx="4211638" cy="5191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8000"/>
                </a:solidFill>
                <a:latin typeface="Arial" charset="0"/>
              </a:rPr>
              <a:t>Commission = $750,000</a:t>
            </a:r>
          </a:p>
        </p:txBody>
      </p:sp>
    </p:spTree>
  </p:cSld>
  <p:clrMapOvr>
    <a:masterClrMapping/>
  </p:clrMapOvr>
  <p:transition>
    <p:pull dir="r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05" name="Picture 29" descr="magnify_bkg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144000" cy="6858000"/>
          </a:xfrm>
          <a:prstGeom prst="rect">
            <a:avLst/>
          </a:prstGeom>
          <a:noFill/>
        </p:spPr>
      </p:pic>
      <p:sp>
        <p:nvSpPr>
          <p:cNvPr id="24603" name="AutoShape 27"/>
          <p:cNvSpPr>
            <a:spLocks noChangeArrowheads="1"/>
          </p:cNvSpPr>
          <p:nvPr/>
        </p:nvSpPr>
        <p:spPr bwMode="auto">
          <a:xfrm>
            <a:off x="838200" y="1447800"/>
            <a:ext cx="7772400" cy="5105400"/>
          </a:xfrm>
          <a:prstGeom prst="roundRect">
            <a:avLst>
              <a:gd name="adj" fmla="val 11958"/>
            </a:avLst>
          </a:prstGeom>
          <a:solidFill>
            <a:srgbClr val="FFF9EF"/>
          </a:solidFill>
          <a:ln w="28575">
            <a:solidFill>
              <a:srgbClr val="FFB61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auto">
          <a:xfrm>
            <a:off x="-254000" y="203200"/>
            <a:ext cx="7645400" cy="685800"/>
          </a:xfrm>
          <a:prstGeom prst="roundRect">
            <a:avLst>
              <a:gd name="adj" fmla="val 32639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88" name="Rectangle 12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Insight:</a:t>
            </a:r>
            <a:r>
              <a:rPr lang="en-US" sz="3200"/>
              <a:t> Cross-Functional IMC Teams</a:t>
            </a:r>
          </a:p>
        </p:txBody>
      </p:sp>
      <p:sp>
        <p:nvSpPr>
          <p:cNvPr id="24599" name="AutoShape 23"/>
          <p:cNvSpPr>
            <a:spLocks noChangeArrowheads="1"/>
          </p:cNvSpPr>
          <p:nvPr/>
        </p:nvSpPr>
        <p:spPr bwMode="auto">
          <a:xfrm>
            <a:off x="1447800" y="1828800"/>
            <a:ext cx="6858000" cy="4953000"/>
          </a:xfrm>
          <a:prstGeom prst="roundRect">
            <a:avLst>
              <a:gd name="adj" fmla="val 11458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anchor="ctr"/>
          <a:lstStyle/>
          <a:p>
            <a:pPr marL="228600" indent="-228600" algn="l">
              <a:buFontTx/>
              <a:buChar char="•"/>
            </a:pPr>
            <a:r>
              <a:rPr lang="en-US" sz="2200" u="sng">
                <a:latin typeface="Arial" charset="0"/>
              </a:rPr>
              <a:t>Long-term focus</a:t>
            </a:r>
            <a:r>
              <a:rPr lang="en-US" sz="2200">
                <a:latin typeface="Arial" charset="0"/>
              </a:rPr>
              <a:t>:  Keep team members in place for an extended period rather than assembling them for ad hoc projects</a:t>
            </a:r>
          </a:p>
          <a:p>
            <a:pPr marL="228600" indent="-228600" algn="l">
              <a:buFontTx/>
              <a:buChar char="•"/>
            </a:pPr>
            <a:r>
              <a:rPr lang="en-US" sz="2200" u="sng">
                <a:latin typeface="Arial" charset="0"/>
              </a:rPr>
              <a:t>Constant contact</a:t>
            </a:r>
            <a:r>
              <a:rPr lang="en-US" sz="2200">
                <a:latin typeface="Arial" charset="0"/>
              </a:rPr>
              <a:t>: Frequent meetings are important; however, members can also keep in constant contact via email </a:t>
            </a:r>
          </a:p>
          <a:p>
            <a:pPr marL="228600" indent="-228600" algn="l">
              <a:buFontTx/>
              <a:buChar char="•"/>
            </a:pPr>
            <a:r>
              <a:rPr lang="en-US" sz="2200" u="sng">
                <a:latin typeface="Arial" charset="0"/>
              </a:rPr>
              <a:t>Work space</a:t>
            </a:r>
            <a:r>
              <a:rPr lang="en-US" sz="2200">
                <a:latin typeface="Arial" charset="0"/>
              </a:rPr>
              <a:t>: Assigning a cross-functional team its own work space helps keep team members informed </a:t>
            </a:r>
          </a:p>
          <a:p>
            <a:pPr marL="228600" indent="-228600" algn="l">
              <a:buFontTx/>
              <a:buChar char="•"/>
            </a:pPr>
            <a:r>
              <a:rPr lang="en-US" sz="2200" u="sng">
                <a:latin typeface="Arial" charset="0"/>
              </a:rPr>
              <a:t>Support from the top</a:t>
            </a:r>
            <a:r>
              <a:rPr lang="en-US" sz="2200">
                <a:latin typeface="Arial" charset="0"/>
              </a:rPr>
              <a:t>: Top management must support the idea of cross-functional planning by providing adequate resources</a:t>
            </a:r>
          </a:p>
        </p:txBody>
      </p:sp>
      <p:pic>
        <p:nvPicPr>
          <p:cNvPr id="24604" name="Picture 28" descr="magnif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143000"/>
            <a:ext cx="1112838" cy="1143000"/>
          </a:xfrm>
          <a:prstGeom prst="rect">
            <a:avLst/>
          </a:prstGeom>
          <a:noFill/>
        </p:spPr>
      </p:pic>
      <p:sp>
        <p:nvSpPr>
          <p:cNvPr id="24606" name="Text Box 30"/>
          <p:cNvSpPr txBox="1">
            <a:spLocks noChangeArrowheads="1"/>
          </p:cNvSpPr>
          <p:nvPr/>
        </p:nvSpPr>
        <p:spPr bwMode="auto">
          <a:xfrm>
            <a:off x="1600200" y="1600200"/>
            <a:ext cx="5561013" cy="10255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2200" b="1">
                <a:latin typeface="Arial" charset="0"/>
              </a:rPr>
              <a:t>Some basic principles for managing </a:t>
            </a:r>
            <a:br>
              <a:rPr lang="en-US" sz="2200" b="1">
                <a:latin typeface="Arial" charset="0"/>
              </a:rPr>
            </a:br>
            <a:r>
              <a:rPr lang="en-US" sz="2200" b="1">
                <a:latin typeface="Arial" charset="0"/>
              </a:rPr>
              <a:t>cross-functional teams:</a:t>
            </a:r>
          </a:p>
          <a:p>
            <a:pPr algn="l"/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9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31" name="Picture 31" descr="C:\Documents and Settings\John Gayle\My Documents\3Blox\30801 MHHE-Duncan PPT\Work Files\dictionar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89050"/>
            <a:ext cx="7762875" cy="5340350"/>
          </a:xfrm>
          <a:prstGeom prst="rect">
            <a:avLst/>
          </a:prstGeom>
          <a:noFill/>
        </p:spPr>
      </p:pic>
      <p:pic>
        <p:nvPicPr>
          <p:cNvPr id="25632" name="Picture 32" descr="C:\Documents and Settings\John Gayle\My Documents\3Blox\30801 MHHE-Duncan PPT\Work Files\definitio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6950" y="1143000"/>
            <a:ext cx="1187450" cy="1219200"/>
          </a:xfrm>
          <a:prstGeom prst="rect">
            <a:avLst/>
          </a:prstGeom>
          <a:noFill/>
        </p:spPr>
      </p:pic>
      <p:sp>
        <p:nvSpPr>
          <p:cNvPr id="25611" name="AutoShape 11"/>
          <p:cNvSpPr>
            <a:spLocks noChangeArrowheads="1"/>
          </p:cNvSpPr>
          <p:nvPr/>
        </p:nvSpPr>
        <p:spPr bwMode="auto">
          <a:xfrm>
            <a:off x="-254000" y="203200"/>
            <a:ext cx="89408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8915400" cy="635000"/>
          </a:xfrm>
        </p:spPr>
        <p:txBody>
          <a:bodyPr/>
          <a:lstStyle/>
          <a:p>
            <a:r>
              <a:rPr lang="en-US" sz="3000" b="1"/>
              <a:t>Final Note:</a:t>
            </a:r>
            <a:endParaRPr lang="en-US" sz="3000"/>
          </a:p>
        </p:txBody>
      </p:sp>
      <p:sp>
        <p:nvSpPr>
          <p:cNvPr id="25630" name="Rectangle 30"/>
          <p:cNvSpPr>
            <a:spLocks noChangeArrowheads="1"/>
          </p:cNvSpPr>
          <p:nvPr/>
        </p:nvSpPr>
        <p:spPr bwMode="auto">
          <a:xfrm>
            <a:off x="1295400" y="1905000"/>
            <a:ext cx="6705600" cy="27717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800" i="1">
                <a:latin typeface="Arial" charset="0"/>
              </a:rPr>
              <a:t>IMC is driving the need for closer </a:t>
            </a:r>
            <a:br>
              <a:rPr lang="en-US" sz="2800" i="1">
                <a:latin typeface="Arial" charset="0"/>
              </a:rPr>
            </a:br>
            <a:r>
              <a:rPr lang="en-US" sz="2800" i="1">
                <a:latin typeface="Arial" charset="0"/>
              </a:rPr>
              <a:t>agency-client relationships</a:t>
            </a:r>
          </a:p>
          <a:p>
            <a:pPr lvl="1" indent="-176213" algn="l">
              <a:spcBef>
                <a:spcPct val="50000"/>
              </a:spcBef>
              <a:buFontTx/>
              <a:buChar char="•"/>
            </a:pPr>
            <a:r>
              <a:rPr lang="en-US" i="1">
                <a:latin typeface="Arial" charset="0"/>
              </a:rPr>
              <a:t>Fallout: some marketers are consolidating   their relationships with fewer agencies</a:t>
            </a:r>
          </a:p>
          <a:p>
            <a:pPr lvl="4" indent="-231775" algn="l">
              <a:spcBef>
                <a:spcPct val="50000"/>
              </a:spcBef>
              <a:buFontTx/>
              <a:buChar char="•"/>
            </a:pPr>
            <a:r>
              <a:rPr lang="en-US" i="1">
                <a:latin typeface="Arial" charset="0"/>
              </a:rPr>
              <a:t>IBM cut 70 agencies from its $500 million account</a:t>
            </a:r>
          </a:p>
        </p:txBody>
      </p:sp>
    </p:spTree>
  </p:cSld>
  <p:clrMapOvr>
    <a:masterClrMapping/>
  </p:clrMapOvr>
  <p:transition>
    <p:pull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53" name="Group 33"/>
          <p:cNvGrpSpPr>
            <a:grpSpLocks/>
          </p:cNvGrpSpPr>
          <p:nvPr/>
        </p:nvGrpSpPr>
        <p:grpSpPr bwMode="auto">
          <a:xfrm>
            <a:off x="4000500" y="2209800"/>
            <a:ext cx="4838700" cy="1676400"/>
            <a:chOff x="2520" y="1200"/>
            <a:chExt cx="3048" cy="1056"/>
          </a:xfrm>
        </p:grpSpPr>
        <p:sp>
          <p:nvSpPr>
            <p:cNvPr id="5140" name="AutoShape 20"/>
            <p:cNvSpPr>
              <a:spLocks noChangeArrowheads="1"/>
            </p:cNvSpPr>
            <p:nvPr/>
          </p:nvSpPr>
          <p:spPr bwMode="auto">
            <a:xfrm>
              <a:off x="2520" y="1552"/>
              <a:ext cx="528" cy="331"/>
            </a:xfrm>
            <a:prstGeom prst="rightArrow">
              <a:avLst>
                <a:gd name="adj1" fmla="val 50000"/>
                <a:gd name="adj2" fmla="val 39879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0" name="AutoShape 10"/>
            <p:cNvSpPr>
              <a:spLocks noChangeArrowheads="1"/>
            </p:cNvSpPr>
            <p:nvPr/>
          </p:nvSpPr>
          <p:spPr bwMode="auto">
            <a:xfrm>
              <a:off x="3072" y="1200"/>
              <a:ext cx="2496" cy="1056"/>
            </a:xfrm>
            <a:prstGeom prst="roundRect">
              <a:avLst>
                <a:gd name="adj" fmla="val 23065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More Use of Other Marketing Communications Functions</a:t>
              </a:r>
            </a:p>
          </p:txBody>
        </p:sp>
      </p:grpSp>
      <p:sp>
        <p:nvSpPr>
          <p:cNvPr id="5131" name="AutoShape 11"/>
          <p:cNvSpPr>
            <a:spLocks noChangeArrowheads="1"/>
          </p:cNvSpPr>
          <p:nvPr/>
        </p:nvSpPr>
        <p:spPr bwMode="auto">
          <a:xfrm>
            <a:off x="304800" y="2209800"/>
            <a:ext cx="3957638" cy="16764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B610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>
                <a:latin typeface="Arial" charset="0"/>
              </a:rPr>
              <a:t>Marketing Communications Dominated by Advertising Agencies</a:t>
            </a:r>
          </a:p>
        </p:txBody>
      </p:sp>
      <p:sp>
        <p:nvSpPr>
          <p:cNvPr id="5143" name="AutoShape 23"/>
          <p:cNvSpPr>
            <a:spLocks noChangeArrowheads="1"/>
          </p:cNvSpPr>
          <p:nvPr/>
        </p:nvSpPr>
        <p:spPr bwMode="auto">
          <a:xfrm>
            <a:off x="4876800" y="2209800"/>
            <a:ext cx="3962400" cy="1676400"/>
          </a:xfrm>
          <a:prstGeom prst="roundRect">
            <a:avLst>
              <a:gd name="adj" fmla="val 23065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>
                <a:latin typeface="Arial" charset="0"/>
              </a:rPr>
              <a:t>More Use of Other Marketing Communications Functions</a:t>
            </a:r>
          </a:p>
        </p:txBody>
      </p:sp>
      <p:sp>
        <p:nvSpPr>
          <p:cNvPr id="5144" name="AutoShape 24"/>
          <p:cNvSpPr>
            <a:spLocks noChangeArrowheads="1"/>
          </p:cNvSpPr>
          <p:nvPr/>
        </p:nvSpPr>
        <p:spPr bwMode="auto">
          <a:xfrm>
            <a:off x="304800" y="2209800"/>
            <a:ext cx="3957638" cy="16764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>
                <a:latin typeface="Arial" charset="0"/>
              </a:rPr>
              <a:t>Marketing Communications Dominated by Advertising Agencies</a:t>
            </a:r>
          </a:p>
        </p:txBody>
      </p:sp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-254000" y="203200"/>
            <a:ext cx="75692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239713"/>
            <a:ext cx="7772400" cy="635000"/>
          </a:xfrm>
        </p:spPr>
        <p:txBody>
          <a:bodyPr/>
          <a:lstStyle/>
          <a:p>
            <a:r>
              <a:rPr lang="en-US" sz="3000" b="1"/>
              <a:t>Chapter Perspective: </a:t>
            </a:r>
            <a:r>
              <a:rPr lang="en-US" sz="3000"/>
              <a:t>Changing World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343025" y="1524000"/>
            <a:ext cx="1881188" cy="5191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630C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Old World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5846763" y="1524000"/>
            <a:ext cx="2020887" cy="5191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630C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New World</a:t>
            </a:r>
          </a:p>
        </p:txBody>
      </p:sp>
      <p:grpSp>
        <p:nvGrpSpPr>
          <p:cNvPr id="5149" name="Group 29"/>
          <p:cNvGrpSpPr>
            <a:grpSpLocks/>
          </p:cNvGrpSpPr>
          <p:nvPr/>
        </p:nvGrpSpPr>
        <p:grpSpPr bwMode="auto">
          <a:xfrm>
            <a:off x="4000500" y="4343400"/>
            <a:ext cx="4838700" cy="1371600"/>
            <a:chOff x="2520" y="2064"/>
            <a:chExt cx="3048" cy="672"/>
          </a:xfrm>
        </p:grpSpPr>
        <p:sp>
          <p:nvSpPr>
            <p:cNvPr id="5141" name="AutoShape 21"/>
            <p:cNvSpPr>
              <a:spLocks noChangeArrowheads="1"/>
            </p:cNvSpPr>
            <p:nvPr/>
          </p:nvSpPr>
          <p:spPr bwMode="auto">
            <a:xfrm>
              <a:off x="2520" y="2272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2" name="AutoShape 12"/>
            <p:cNvSpPr>
              <a:spLocks noChangeArrowheads="1"/>
            </p:cNvSpPr>
            <p:nvPr/>
          </p:nvSpPr>
          <p:spPr bwMode="auto">
            <a:xfrm>
              <a:off x="3072" y="2064"/>
              <a:ext cx="2496" cy="672"/>
            </a:xfrm>
            <a:prstGeom prst="roundRect">
              <a:avLst>
                <a:gd name="adj" fmla="val 23065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Willingness to consider other media to reach consumers</a:t>
              </a:r>
            </a:p>
          </p:txBody>
        </p:sp>
      </p:grpSp>
      <p:sp>
        <p:nvSpPr>
          <p:cNvPr id="5133" name="AutoShape 13"/>
          <p:cNvSpPr>
            <a:spLocks noChangeArrowheads="1"/>
          </p:cNvSpPr>
          <p:nvPr/>
        </p:nvSpPr>
        <p:spPr bwMode="auto">
          <a:xfrm>
            <a:off x="304800" y="4343400"/>
            <a:ext cx="3957638" cy="13716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B610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>
                <a:latin typeface="Arial" charset="0"/>
              </a:rPr>
              <a:t>Focus on mass media</a:t>
            </a:r>
          </a:p>
        </p:txBody>
      </p:sp>
      <p:sp>
        <p:nvSpPr>
          <p:cNvPr id="5154" name="AutoShape 34"/>
          <p:cNvSpPr>
            <a:spLocks noChangeArrowheads="1"/>
          </p:cNvSpPr>
          <p:nvPr/>
        </p:nvSpPr>
        <p:spPr bwMode="auto">
          <a:xfrm>
            <a:off x="304800" y="4343400"/>
            <a:ext cx="3957638" cy="1371600"/>
          </a:xfrm>
          <a:prstGeom prst="roundRect">
            <a:avLst>
              <a:gd name="adj" fmla="val 23065"/>
            </a:avLst>
          </a:prstGeom>
          <a:solidFill>
            <a:srgbClr val="FFEFD6"/>
          </a:solidFill>
          <a:ln w="38100">
            <a:solidFill>
              <a:srgbClr val="FFEFD2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>
                <a:latin typeface="Arial" charset="0"/>
              </a:rPr>
              <a:t>Focus on mass media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 animBg="1" autoUpdateAnimBg="0"/>
      <p:bldP spid="5143" grpId="0" animBg="1" autoUpdateAnimBg="0"/>
      <p:bldP spid="5144" grpId="0" animBg="1" autoUpdateAnimBg="0"/>
      <p:bldP spid="5133" grpId="0" animBg="1" autoUpdateAnimBg="0"/>
      <p:bldP spid="5154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AutoShape 15"/>
          <p:cNvSpPr>
            <a:spLocks noChangeArrowheads="1"/>
          </p:cNvSpPr>
          <p:nvPr/>
        </p:nvSpPr>
        <p:spPr bwMode="auto">
          <a:xfrm>
            <a:off x="-254000" y="227013"/>
            <a:ext cx="62738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7772400" cy="635000"/>
          </a:xfrm>
        </p:spPr>
        <p:txBody>
          <a:bodyPr/>
          <a:lstStyle/>
          <a:p>
            <a:r>
              <a:rPr lang="en-US" sz="3200" b="1"/>
              <a:t>Opening Case:</a:t>
            </a:r>
            <a:r>
              <a:rPr lang="en-US" sz="3200"/>
              <a:t> Phelps Group</a:t>
            </a:r>
          </a:p>
        </p:txBody>
      </p:sp>
      <p:pic>
        <p:nvPicPr>
          <p:cNvPr id="3092" name="Picture 20" descr="C:\Documents and Settings\John Gayle\My Documents\3Blox\30801 MHHE-Duncan PPT\Chapter02\Work Files\Phelp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323975"/>
            <a:ext cx="7620000" cy="5076825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</p:spTree>
  </p:cSld>
  <p:clrMapOvr>
    <a:masterClrMapping/>
  </p:clrMapOvr>
  <p:transition spd="med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79" name="Group 35"/>
          <p:cNvGrpSpPr>
            <a:grpSpLocks/>
          </p:cNvGrpSpPr>
          <p:nvPr/>
        </p:nvGrpSpPr>
        <p:grpSpPr bwMode="auto">
          <a:xfrm>
            <a:off x="2286000" y="2209800"/>
            <a:ext cx="6477000" cy="2209800"/>
            <a:chOff x="1440" y="1488"/>
            <a:chExt cx="4080" cy="1392"/>
          </a:xfrm>
        </p:grpSpPr>
        <p:sp>
          <p:nvSpPr>
            <p:cNvPr id="6168" name="AutoShape 24"/>
            <p:cNvSpPr>
              <a:spLocks noChangeArrowheads="1"/>
            </p:cNvSpPr>
            <p:nvPr/>
          </p:nvSpPr>
          <p:spPr bwMode="auto">
            <a:xfrm>
              <a:off x="1440" y="1999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9" name="AutoShape 25"/>
            <p:cNvSpPr>
              <a:spLocks noChangeArrowheads="1"/>
            </p:cNvSpPr>
            <p:nvPr/>
          </p:nvSpPr>
          <p:spPr bwMode="auto">
            <a:xfrm>
              <a:off x="2016" y="1488"/>
              <a:ext cx="3504" cy="1392"/>
            </a:xfrm>
            <a:prstGeom prst="roundRect">
              <a:avLst>
                <a:gd name="adj" fmla="val 9199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“The Wall” of ideas</a:t>
              </a:r>
            </a:p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Surveys of clients, suppliers, and employees</a:t>
              </a:r>
            </a:p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“Wallbangers” and “BrainBanger’s Balls”</a:t>
              </a:r>
            </a:p>
          </p:txBody>
        </p:sp>
      </p:grpSp>
      <p:grpSp>
        <p:nvGrpSpPr>
          <p:cNvPr id="6178" name="Group 34"/>
          <p:cNvGrpSpPr>
            <a:grpSpLocks/>
          </p:cNvGrpSpPr>
          <p:nvPr/>
        </p:nvGrpSpPr>
        <p:grpSpPr bwMode="auto">
          <a:xfrm>
            <a:off x="2286000" y="1295400"/>
            <a:ext cx="6477000" cy="635000"/>
            <a:chOff x="1440" y="816"/>
            <a:chExt cx="4080" cy="400"/>
          </a:xfrm>
        </p:grpSpPr>
        <p:sp>
          <p:nvSpPr>
            <p:cNvPr id="6154" name="AutoShape 10"/>
            <p:cNvSpPr>
              <a:spLocks noChangeArrowheads="1"/>
            </p:cNvSpPr>
            <p:nvPr/>
          </p:nvSpPr>
          <p:spPr bwMode="auto">
            <a:xfrm>
              <a:off x="2016" y="816"/>
              <a:ext cx="3504" cy="400"/>
            </a:xfrm>
            <a:prstGeom prst="roundRect">
              <a:avLst>
                <a:gd name="adj" fmla="val 29375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lnSpc>
                  <a:spcPct val="85000"/>
                </a:lnSpc>
                <a:spcBef>
                  <a:spcPct val="20000"/>
                </a:spcBef>
              </a:pPr>
              <a:r>
                <a:rPr lang="en-US">
                  <a:latin typeface="Arial" charset="0"/>
                </a:rPr>
                <a:t>Get feedback for the agency’s work</a:t>
              </a:r>
            </a:p>
          </p:txBody>
        </p:sp>
        <p:sp>
          <p:nvSpPr>
            <p:cNvPr id="6153" name="AutoShape 9"/>
            <p:cNvSpPr>
              <a:spLocks noChangeArrowheads="1"/>
            </p:cNvSpPr>
            <p:nvPr/>
          </p:nvSpPr>
          <p:spPr bwMode="auto">
            <a:xfrm>
              <a:off x="1440" y="896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176" name="AutoShape 32"/>
          <p:cNvSpPr>
            <a:spLocks noChangeArrowheads="1"/>
          </p:cNvSpPr>
          <p:nvPr/>
        </p:nvSpPr>
        <p:spPr bwMode="auto">
          <a:xfrm>
            <a:off x="3200400" y="2209800"/>
            <a:ext cx="5562600" cy="2209800"/>
          </a:xfrm>
          <a:prstGeom prst="roundRect">
            <a:avLst>
              <a:gd name="adj" fmla="val 9199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marL="174625" indent="-174625" algn="l">
              <a:spcBef>
                <a:spcPct val="20000"/>
              </a:spcBef>
              <a:buFontTx/>
              <a:buChar char="•"/>
            </a:pPr>
            <a:r>
              <a:rPr lang="en-US">
                <a:latin typeface="Arial" charset="0"/>
              </a:rPr>
              <a:t>“The Wall” of ideas</a:t>
            </a:r>
          </a:p>
          <a:p>
            <a:pPr marL="174625" indent="-174625" algn="l">
              <a:spcBef>
                <a:spcPct val="20000"/>
              </a:spcBef>
              <a:buFontTx/>
              <a:buChar char="•"/>
            </a:pPr>
            <a:r>
              <a:rPr lang="en-US">
                <a:latin typeface="Arial" charset="0"/>
              </a:rPr>
              <a:t>Surveys of clients, suppliers, and employees</a:t>
            </a:r>
          </a:p>
          <a:p>
            <a:pPr marL="174625" indent="-174625" algn="l">
              <a:spcBef>
                <a:spcPct val="20000"/>
              </a:spcBef>
              <a:buFontTx/>
              <a:buChar char="•"/>
            </a:pPr>
            <a:r>
              <a:rPr lang="en-US">
                <a:latin typeface="Arial" charset="0"/>
              </a:rPr>
              <a:t>“Wallbangers” and “BrainBanger’s Balls”</a:t>
            </a:r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3200400" y="1295400"/>
            <a:ext cx="5562600" cy="635000"/>
          </a:xfrm>
          <a:prstGeom prst="roundRect">
            <a:avLst>
              <a:gd name="adj" fmla="val 29375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>
              <a:lnSpc>
                <a:spcPct val="85000"/>
              </a:lnSpc>
              <a:spcBef>
                <a:spcPct val="20000"/>
              </a:spcBef>
            </a:pPr>
            <a:r>
              <a:rPr lang="en-US">
                <a:latin typeface="Arial" charset="0"/>
              </a:rPr>
              <a:t>Get feedback for the agency’s work</a:t>
            </a:r>
          </a:p>
        </p:txBody>
      </p:sp>
      <p:grpSp>
        <p:nvGrpSpPr>
          <p:cNvPr id="6184" name="Group 40"/>
          <p:cNvGrpSpPr>
            <a:grpSpLocks/>
          </p:cNvGrpSpPr>
          <p:nvPr/>
        </p:nvGrpSpPr>
        <p:grpSpPr bwMode="auto">
          <a:xfrm>
            <a:off x="2286000" y="4724400"/>
            <a:ext cx="6477000" cy="1752600"/>
            <a:chOff x="1440" y="2976"/>
            <a:chExt cx="4080" cy="1104"/>
          </a:xfrm>
        </p:grpSpPr>
        <p:sp>
          <p:nvSpPr>
            <p:cNvPr id="6172" name="AutoShape 28"/>
            <p:cNvSpPr>
              <a:spLocks noChangeArrowheads="1"/>
            </p:cNvSpPr>
            <p:nvPr/>
          </p:nvSpPr>
          <p:spPr bwMode="auto">
            <a:xfrm>
              <a:off x="1440" y="3391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3" name="AutoShape 29"/>
            <p:cNvSpPr>
              <a:spLocks noChangeArrowheads="1"/>
            </p:cNvSpPr>
            <p:nvPr/>
          </p:nvSpPr>
          <p:spPr bwMode="auto">
            <a:xfrm>
              <a:off x="2016" y="2976"/>
              <a:ext cx="3504" cy="1104"/>
            </a:xfrm>
            <a:prstGeom prst="roundRect">
              <a:avLst>
                <a:gd name="adj" fmla="val 18519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Recognized as a very creative agency</a:t>
              </a:r>
            </a:p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>
                  <a:latin typeface="Arial" charset="0"/>
                </a:rPr>
                <a:t>Impressive client list: Petco, Whole Foods, Panasonic</a:t>
              </a:r>
            </a:p>
          </p:txBody>
        </p:sp>
      </p:grpSp>
      <p:sp>
        <p:nvSpPr>
          <p:cNvPr id="6157" name="AutoShape 13"/>
          <p:cNvSpPr>
            <a:spLocks noChangeArrowheads="1"/>
          </p:cNvSpPr>
          <p:nvPr/>
        </p:nvSpPr>
        <p:spPr bwMode="auto">
          <a:xfrm>
            <a:off x="-254000" y="203200"/>
            <a:ext cx="62738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6158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Opening Case:</a:t>
            </a:r>
            <a:r>
              <a:rPr lang="en-US" sz="3200"/>
              <a:t> Phelps Group</a:t>
            </a:r>
          </a:p>
        </p:txBody>
      </p:sp>
      <p:grpSp>
        <p:nvGrpSpPr>
          <p:cNvPr id="6183" name="Group 39"/>
          <p:cNvGrpSpPr>
            <a:grpSpLocks/>
          </p:cNvGrpSpPr>
          <p:nvPr/>
        </p:nvGrpSpPr>
        <p:grpSpPr bwMode="auto">
          <a:xfrm>
            <a:off x="457200" y="1295400"/>
            <a:ext cx="2133600" cy="5105400"/>
            <a:chOff x="288" y="816"/>
            <a:chExt cx="1344" cy="3216"/>
          </a:xfrm>
        </p:grpSpPr>
        <p:sp>
          <p:nvSpPr>
            <p:cNvPr id="6161" name="AutoShape 17"/>
            <p:cNvSpPr>
              <a:spLocks noChangeArrowheads="1"/>
            </p:cNvSpPr>
            <p:nvPr/>
          </p:nvSpPr>
          <p:spPr bwMode="auto">
            <a:xfrm>
              <a:off x="288" y="816"/>
              <a:ext cx="1344" cy="3216"/>
            </a:xfrm>
            <a:prstGeom prst="roundRect">
              <a:avLst>
                <a:gd name="adj" fmla="val 6417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endParaRPr lang="en-US">
                <a:latin typeface="Arial" charset="0"/>
              </a:endParaRPr>
            </a:p>
          </p:txBody>
        </p:sp>
        <p:sp>
          <p:nvSpPr>
            <p:cNvPr id="6159" name="Text Box 15"/>
            <p:cNvSpPr txBox="1">
              <a:spLocks noChangeArrowheads="1"/>
            </p:cNvSpPr>
            <p:nvPr/>
          </p:nvSpPr>
          <p:spPr bwMode="auto">
            <a:xfrm>
              <a:off x="336" y="848"/>
              <a:ext cx="1263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Challenge:</a:t>
              </a:r>
            </a:p>
          </p:txBody>
        </p:sp>
        <p:sp>
          <p:nvSpPr>
            <p:cNvPr id="6174" name="Text Box 30"/>
            <p:cNvSpPr txBox="1">
              <a:spLocks noChangeArrowheads="1"/>
            </p:cNvSpPr>
            <p:nvPr/>
          </p:nvSpPr>
          <p:spPr bwMode="auto">
            <a:xfrm>
              <a:off x="598" y="1824"/>
              <a:ext cx="1001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Answer:</a:t>
              </a:r>
            </a:p>
          </p:txBody>
        </p:sp>
        <p:sp>
          <p:nvSpPr>
            <p:cNvPr id="6175" name="Text Box 31"/>
            <p:cNvSpPr txBox="1">
              <a:spLocks noChangeArrowheads="1"/>
            </p:cNvSpPr>
            <p:nvPr/>
          </p:nvSpPr>
          <p:spPr bwMode="auto">
            <a:xfrm>
              <a:off x="597" y="3336"/>
              <a:ext cx="1002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Results:</a:t>
              </a: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6" grpId="0" animBg="1" autoUpdateAnimBg="0"/>
      <p:bldP spid="6177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1" name="AutoShape 13"/>
          <p:cNvSpPr>
            <a:spLocks noChangeArrowheads="1"/>
          </p:cNvSpPr>
          <p:nvPr/>
        </p:nvSpPr>
        <p:spPr bwMode="auto">
          <a:xfrm>
            <a:off x="-254000" y="203200"/>
            <a:ext cx="74168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/>
              <a:t>Three Players in the Golden Triangle</a:t>
            </a:r>
          </a:p>
        </p:txBody>
      </p:sp>
      <p:pic>
        <p:nvPicPr>
          <p:cNvPr id="7197" name="Picture 29" descr="C:\Documents and Settings\John Gayle\My Documents\3Blox\30801 MHHE-Duncan PPT\Chapter02\Work Files\Fig2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66850"/>
            <a:ext cx="8686800" cy="44005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1527175" cy="6858000"/>
          </a:xfrm>
          <a:prstGeom prst="rect">
            <a:avLst/>
          </a:prstGeom>
          <a:solidFill>
            <a:srgbClr val="001C52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15" name="AutoShape 3"/>
          <p:cNvSpPr>
            <a:spLocks noChangeArrowheads="1"/>
          </p:cNvSpPr>
          <p:nvPr/>
        </p:nvSpPr>
        <p:spPr bwMode="auto">
          <a:xfrm>
            <a:off x="-254000" y="227013"/>
            <a:ext cx="6578600" cy="685800"/>
          </a:xfrm>
          <a:prstGeom prst="roundRect">
            <a:avLst>
              <a:gd name="adj" fmla="val 30625"/>
            </a:avLst>
          </a:prstGeom>
          <a:solidFill>
            <a:schemeClr val="bg1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3E499A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title"/>
          </p:nvPr>
        </p:nvSpPr>
        <p:spPr>
          <a:xfrm>
            <a:off x="227013" y="241300"/>
            <a:ext cx="7772400" cy="635000"/>
          </a:xfrm>
        </p:spPr>
        <p:txBody>
          <a:bodyPr/>
          <a:lstStyle/>
          <a:p>
            <a:r>
              <a:rPr lang="en-US" sz="3200" b="1"/>
              <a:t>IMC in Action:</a:t>
            </a:r>
            <a:r>
              <a:rPr lang="en-US" sz="3200"/>
              <a:t> Mall of America</a:t>
            </a:r>
          </a:p>
        </p:txBody>
      </p:sp>
      <p:pic>
        <p:nvPicPr>
          <p:cNvPr id="38918" name="Picture 6" descr="M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7467600" cy="5172075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</p:spTree>
  </p:cSld>
  <p:clrMapOvr>
    <a:masterClrMapping/>
  </p:clrMapOvr>
  <p:transition spd="med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04" name="Group 1044"/>
          <p:cNvGrpSpPr>
            <a:grpSpLocks/>
          </p:cNvGrpSpPr>
          <p:nvPr/>
        </p:nvGrpSpPr>
        <p:grpSpPr bwMode="auto">
          <a:xfrm>
            <a:off x="2286000" y="1295400"/>
            <a:ext cx="6477000" cy="838200"/>
            <a:chOff x="1440" y="816"/>
            <a:chExt cx="4080" cy="528"/>
          </a:xfrm>
        </p:grpSpPr>
        <p:sp>
          <p:nvSpPr>
            <p:cNvPr id="16393" name="AutoShape 1033"/>
            <p:cNvSpPr>
              <a:spLocks noChangeArrowheads="1"/>
            </p:cNvSpPr>
            <p:nvPr/>
          </p:nvSpPr>
          <p:spPr bwMode="auto">
            <a:xfrm>
              <a:off x="2016" y="816"/>
              <a:ext cx="3504" cy="528"/>
            </a:xfrm>
            <a:prstGeom prst="roundRect">
              <a:avLst>
                <a:gd name="adj" fmla="val 29375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algn="l">
                <a:spcBef>
                  <a:spcPct val="20000"/>
                </a:spcBef>
              </a:pPr>
              <a:r>
                <a:rPr lang="en-US" sz="2200">
                  <a:latin typeface="Arial" charset="0"/>
                </a:rPr>
                <a:t>Promote Mall of America’s 10</a:t>
              </a:r>
              <a:r>
                <a:rPr lang="en-US" sz="2200" baseline="30000">
                  <a:latin typeface="Arial" charset="0"/>
                </a:rPr>
                <a:t>th</a:t>
              </a:r>
              <a:r>
                <a:rPr lang="en-US" sz="2200">
                  <a:latin typeface="Arial" charset="0"/>
                </a:rPr>
                <a:t> anniversary</a:t>
              </a:r>
            </a:p>
          </p:txBody>
        </p:sp>
        <p:sp>
          <p:nvSpPr>
            <p:cNvPr id="16394" name="AutoShape 1034"/>
            <p:cNvSpPr>
              <a:spLocks noChangeArrowheads="1"/>
            </p:cNvSpPr>
            <p:nvPr/>
          </p:nvSpPr>
          <p:spPr bwMode="auto">
            <a:xfrm>
              <a:off x="1440" y="896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6389" name="Group 1029"/>
          <p:cNvGrpSpPr>
            <a:grpSpLocks/>
          </p:cNvGrpSpPr>
          <p:nvPr/>
        </p:nvGrpSpPr>
        <p:grpSpPr bwMode="auto">
          <a:xfrm>
            <a:off x="2286000" y="2362200"/>
            <a:ext cx="6477000" cy="2209800"/>
            <a:chOff x="1440" y="1488"/>
            <a:chExt cx="4080" cy="1392"/>
          </a:xfrm>
        </p:grpSpPr>
        <p:sp>
          <p:nvSpPr>
            <p:cNvPr id="16390" name="AutoShape 1030"/>
            <p:cNvSpPr>
              <a:spLocks noChangeArrowheads="1"/>
            </p:cNvSpPr>
            <p:nvPr/>
          </p:nvSpPr>
          <p:spPr bwMode="auto">
            <a:xfrm>
              <a:off x="1440" y="1999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1" name="AutoShape 1031"/>
            <p:cNvSpPr>
              <a:spLocks noChangeArrowheads="1"/>
            </p:cNvSpPr>
            <p:nvPr/>
          </p:nvSpPr>
          <p:spPr bwMode="auto">
            <a:xfrm>
              <a:off x="2016" y="1488"/>
              <a:ext cx="3504" cy="1392"/>
            </a:xfrm>
            <a:prstGeom prst="roundRect">
              <a:avLst>
                <a:gd name="adj" fmla="val 9199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 marL="174625" indent="-174625" algn="l">
                <a:spcBef>
                  <a:spcPct val="20000"/>
                </a:spcBef>
              </a:pPr>
              <a:r>
                <a:rPr lang="en-US" sz="2200">
                  <a:latin typeface="Arial" charset="0"/>
                </a:rPr>
                <a:t>An IMC campaign featuring:</a:t>
              </a:r>
            </a:p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The theme: “Celebrating a decade of fun”</a:t>
              </a:r>
            </a:p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Effort to involve as many media partners as possible</a:t>
              </a:r>
            </a:p>
          </p:txBody>
        </p:sp>
      </p:grpSp>
      <p:sp>
        <p:nvSpPr>
          <p:cNvPr id="16395" name="AutoShape 1035"/>
          <p:cNvSpPr>
            <a:spLocks noChangeArrowheads="1"/>
          </p:cNvSpPr>
          <p:nvPr/>
        </p:nvSpPr>
        <p:spPr bwMode="auto">
          <a:xfrm>
            <a:off x="3200400" y="1295400"/>
            <a:ext cx="5562600" cy="838200"/>
          </a:xfrm>
          <a:prstGeom prst="roundRect">
            <a:avLst>
              <a:gd name="adj" fmla="val 29375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algn="l">
              <a:spcBef>
                <a:spcPct val="20000"/>
              </a:spcBef>
            </a:pPr>
            <a:r>
              <a:rPr lang="en-US" sz="2200">
                <a:latin typeface="Arial" charset="0"/>
              </a:rPr>
              <a:t>Promote Mall of America’s 10</a:t>
            </a:r>
            <a:r>
              <a:rPr lang="en-US" sz="2200" baseline="30000">
                <a:latin typeface="Arial" charset="0"/>
              </a:rPr>
              <a:t>th</a:t>
            </a:r>
            <a:r>
              <a:rPr lang="en-US" sz="2200">
                <a:latin typeface="Arial" charset="0"/>
              </a:rPr>
              <a:t> anniversary</a:t>
            </a:r>
          </a:p>
        </p:txBody>
      </p:sp>
      <p:sp>
        <p:nvSpPr>
          <p:cNvPr id="16396" name="AutoShape 1036"/>
          <p:cNvSpPr>
            <a:spLocks noChangeArrowheads="1"/>
          </p:cNvSpPr>
          <p:nvPr/>
        </p:nvSpPr>
        <p:spPr bwMode="auto">
          <a:xfrm>
            <a:off x="3200400" y="2362200"/>
            <a:ext cx="5562600" cy="2209800"/>
          </a:xfrm>
          <a:prstGeom prst="roundRect">
            <a:avLst>
              <a:gd name="adj" fmla="val 9199"/>
            </a:avLst>
          </a:prstGeom>
          <a:solidFill>
            <a:srgbClr val="84A2D6"/>
          </a:solidFill>
          <a:ln w="38100">
            <a:solidFill>
              <a:srgbClr val="84A2D6"/>
            </a:solidFill>
            <a:round/>
            <a:headEnd/>
            <a:tailEnd/>
          </a:ln>
          <a:effectLst>
            <a:outerShdw dist="71842" dir="2700000" algn="ctr" rotWithShape="0">
              <a:srgbClr val="707070"/>
            </a:outerShdw>
          </a:effectLst>
        </p:spPr>
        <p:txBody>
          <a:bodyPr anchor="ctr"/>
          <a:lstStyle/>
          <a:p>
            <a:pPr marL="174625" indent="-174625" algn="l">
              <a:spcBef>
                <a:spcPct val="20000"/>
              </a:spcBef>
            </a:pPr>
            <a:r>
              <a:rPr lang="en-US" sz="2200">
                <a:latin typeface="Arial" charset="0"/>
              </a:rPr>
              <a:t>An IMC campaign featuring:</a:t>
            </a:r>
          </a:p>
          <a:p>
            <a:pPr marL="174625" indent="-174625" algn="l">
              <a:spcBef>
                <a:spcPct val="20000"/>
              </a:spcBef>
              <a:buFontTx/>
              <a:buChar char="•"/>
            </a:pPr>
            <a:r>
              <a:rPr lang="en-US" sz="2200">
                <a:latin typeface="Arial" charset="0"/>
              </a:rPr>
              <a:t>The theme: “Celebrating a decade of fun”</a:t>
            </a:r>
          </a:p>
          <a:p>
            <a:pPr marL="174625" indent="-174625" algn="l">
              <a:spcBef>
                <a:spcPct val="20000"/>
              </a:spcBef>
              <a:buFontTx/>
              <a:buChar char="•"/>
            </a:pPr>
            <a:r>
              <a:rPr lang="en-US" sz="2200">
                <a:latin typeface="Arial" charset="0"/>
              </a:rPr>
              <a:t>Effort to involve as many media partners as possible</a:t>
            </a:r>
          </a:p>
        </p:txBody>
      </p:sp>
      <p:grpSp>
        <p:nvGrpSpPr>
          <p:cNvPr id="16386" name="Group 1026"/>
          <p:cNvGrpSpPr>
            <a:grpSpLocks/>
          </p:cNvGrpSpPr>
          <p:nvPr/>
        </p:nvGrpSpPr>
        <p:grpSpPr bwMode="auto">
          <a:xfrm>
            <a:off x="2286000" y="5029200"/>
            <a:ext cx="6477000" cy="1371600"/>
            <a:chOff x="1440" y="3168"/>
            <a:chExt cx="4080" cy="864"/>
          </a:xfrm>
        </p:grpSpPr>
        <p:sp>
          <p:nvSpPr>
            <p:cNvPr id="16387" name="AutoShape 1027"/>
            <p:cNvSpPr>
              <a:spLocks noChangeArrowheads="1"/>
            </p:cNvSpPr>
            <p:nvPr/>
          </p:nvSpPr>
          <p:spPr bwMode="auto">
            <a:xfrm>
              <a:off x="1440" y="3367"/>
              <a:ext cx="528" cy="263"/>
            </a:xfrm>
            <a:prstGeom prst="rightArrow">
              <a:avLst>
                <a:gd name="adj1" fmla="val 50000"/>
                <a:gd name="adj2" fmla="val 50190"/>
              </a:avLst>
            </a:prstGeom>
            <a:solidFill>
              <a:srgbClr val="CC3300"/>
            </a:solidFill>
            <a:ln w="38100">
              <a:solidFill>
                <a:srgbClr val="630C21"/>
              </a:solidFill>
              <a:miter lim="800000"/>
              <a:headEnd/>
              <a:tailEnd/>
            </a:ln>
            <a:effectLst/>
          </p:spPr>
          <p:txBody>
            <a:bodyPr wrap="none" rIns="0" anchor="ctr"/>
            <a:lstStyle/>
            <a:p>
              <a:endParaRPr lang="en-US"/>
            </a:p>
          </p:txBody>
        </p:sp>
        <p:sp>
          <p:nvSpPr>
            <p:cNvPr id="16388" name="AutoShape 1028"/>
            <p:cNvSpPr>
              <a:spLocks noChangeArrowheads="1"/>
            </p:cNvSpPr>
            <p:nvPr/>
          </p:nvSpPr>
          <p:spPr bwMode="auto">
            <a:xfrm>
              <a:off x="2016" y="3168"/>
              <a:ext cx="3504" cy="864"/>
            </a:xfrm>
            <a:prstGeom prst="roundRect">
              <a:avLst>
                <a:gd name="adj" fmla="val 18519"/>
              </a:avLst>
            </a:prstGeom>
            <a:solidFill>
              <a:srgbClr val="84A2D6"/>
            </a:solidFill>
            <a:ln w="38100">
              <a:solidFill>
                <a:srgbClr val="001C52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wrap="none" rIns="0" anchor="ctr"/>
            <a:lstStyle/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USA Today front page story</a:t>
              </a:r>
            </a:p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CBS Sunday Morning piece</a:t>
              </a:r>
            </a:p>
            <a:p>
              <a:pPr marL="174625" indent="-174625" algn="l">
                <a:spcBef>
                  <a:spcPct val="20000"/>
                </a:spcBef>
                <a:buFontTx/>
                <a:buChar char="•"/>
              </a:pPr>
              <a:r>
                <a:rPr lang="en-US" sz="2200">
                  <a:latin typeface="Arial" charset="0"/>
                </a:rPr>
                <a:t>AP story carried by 30 newspapers</a:t>
              </a:r>
            </a:p>
          </p:txBody>
        </p:sp>
      </p:grpSp>
      <p:sp>
        <p:nvSpPr>
          <p:cNvPr id="16397" name="AutoShape 1037"/>
          <p:cNvSpPr>
            <a:spLocks noChangeArrowheads="1"/>
          </p:cNvSpPr>
          <p:nvPr/>
        </p:nvSpPr>
        <p:spPr bwMode="auto">
          <a:xfrm>
            <a:off x="-254000" y="203200"/>
            <a:ext cx="65024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8" name="Rectangle 1038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IMC In Action:</a:t>
            </a:r>
            <a:r>
              <a:rPr lang="en-US" sz="3200"/>
              <a:t> Mall of America</a:t>
            </a:r>
          </a:p>
        </p:txBody>
      </p:sp>
      <p:grpSp>
        <p:nvGrpSpPr>
          <p:cNvPr id="16399" name="Group 1039"/>
          <p:cNvGrpSpPr>
            <a:grpSpLocks/>
          </p:cNvGrpSpPr>
          <p:nvPr/>
        </p:nvGrpSpPr>
        <p:grpSpPr bwMode="auto">
          <a:xfrm>
            <a:off x="457200" y="1295400"/>
            <a:ext cx="2133600" cy="5105400"/>
            <a:chOff x="288" y="816"/>
            <a:chExt cx="1344" cy="3216"/>
          </a:xfrm>
        </p:grpSpPr>
        <p:sp>
          <p:nvSpPr>
            <p:cNvPr id="16400" name="AutoShape 1040"/>
            <p:cNvSpPr>
              <a:spLocks noChangeArrowheads="1"/>
            </p:cNvSpPr>
            <p:nvPr/>
          </p:nvSpPr>
          <p:spPr bwMode="auto">
            <a:xfrm>
              <a:off x="288" y="816"/>
              <a:ext cx="1344" cy="3216"/>
            </a:xfrm>
            <a:prstGeom prst="roundRect">
              <a:avLst>
                <a:gd name="adj" fmla="val 6417"/>
              </a:avLst>
            </a:prstGeom>
            <a:solidFill>
              <a:srgbClr val="FFEFD6"/>
            </a:solidFill>
            <a:ln w="38100">
              <a:solidFill>
                <a:srgbClr val="FFB610"/>
              </a:solidFill>
              <a:round/>
              <a:headEnd/>
              <a:tailEnd/>
            </a:ln>
            <a:effectLst>
              <a:outerShdw dist="71842" dir="2700000" algn="ctr" rotWithShape="0">
                <a:srgbClr val="707070"/>
              </a:outerShdw>
            </a:effec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endParaRPr lang="en-US">
                <a:latin typeface="Arial" charset="0"/>
              </a:endParaRPr>
            </a:p>
          </p:txBody>
        </p:sp>
        <p:sp>
          <p:nvSpPr>
            <p:cNvPr id="16401" name="Text Box 1041"/>
            <p:cNvSpPr txBox="1">
              <a:spLocks noChangeArrowheads="1"/>
            </p:cNvSpPr>
            <p:nvPr/>
          </p:nvSpPr>
          <p:spPr bwMode="auto">
            <a:xfrm>
              <a:off x="336" y="848"/>
              <a:ext cx="1263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Challenge:</a:t>
              </a:r>
            </a:p>
          </p:txBody>
        </p:sp>
        <p:sp>
          <p:nvSpPr>
            <p:cNvPr id="16402" name="Text Box 1042"/>
            <p:cNvSpPr txBox="1">
              <a:spLocks noChangeArrowheads="1"/>
            </p:cNvSpPr>
            <p:nvPr/>
          </p:nvSpPr>
          <p:spPr bwMode="auto">
            <a:xfrm>
              <a:off x="598" y="1920"/>
              <a:ext cx="1001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Answer:</a:t>
              </a:r>
            </a:p>
          </p:txBody>
        </p:sp>
        <p:sp>
          <p:nvSpPr>
            <p:cNvPr id="16403" name="Text Box 1043"/>
            <p:cNvSpPr txBox="1">
              <a:spLocks noChangeArrowheads="1"/>
            </p:cNvSpPr>
            <p:nvPr/>
          </p:nvSpPr>
          <p:spPr bwMode="auto">
            <a:xfrm>
              <a:off x="597" y="3312"/>
              <a:ext cx="1002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US" sz="2800" b="1">
                  <a:solidFill>
                    <a:srgbClr val="630C2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Results:</a:t>
              </a:r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 animBg="1" autoUpdateAnimBg="0"/>
      <p:bldP spid="16396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ChangeArrowheads="1"/>
          </p:cNvSpPr>
          <p:nvPr/>
        </p:nvSpPr>
        <p:spPr bwMode="auto">
          <a:xfrm>
            <a:off x="-254000" y="203200"/>
            <a:ext cx="8331200" cy="685800"/>
          </a:xfrm>
          <a:prstGeom prst="roundRect">
            <a:avLst>
              <a:gd name="adj" fmla="val 30625"/>
            </a:avLst>
          </a:prstGeom>
          <a:solidFill>
            <a:srgbClr val="CEBEA5"/>
          </a:solidFill>
          <a:ln w="38100">
            <a:solidFill>
              <a:srgbClr val="630C21"/>
            </a:solidFill>
            <a:round/>
            <a:headEnd/>
            <a:tailEnd/>
          </a:ln>
          <a:effectLst>
            <a:outerShdw dist="71842" dir="2700000" algn="ctr" rotWithShape="0">
              <a:srgbClr val="7C6744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39713"/>
            <a:ext cx="7772400" cy="635000"/>
          </a:xfrm>
        </p:spPr>
        <p:txBody>
          <a:bodyPr/>
          <a:lstStyle/>
          <a:p>
            <a:r>
              <a:rPr lang="en-US" sz="3200" b="1"/>
              <a:t>1</a:t>
            </a:r>
            <a:r>
              <a:rPr lang="en-US" sz="3200" b="1" baseline="30000"/>
              <a:t>st</a:t>
            </a:r>
            <a:r>
              <a:rPr lang="en-US" sz="3200" b="1"/>
              <a:t> Part of Golden Triangle:</a:t>
            </a:r>
            <a:r>
              <a:rPr lang="en-US" sz="3200"/>
              <a:t> The Agency</a:t>
            </a:r>
          </a:p>
        </p:txBody>
      </p:sp>
      <p:pic>
        <p:nvPicPr>
          <p:cNvPr id="31749" name="Picture 5" descr="C:\Documents and Settings\John Gayle\My Documents\3Blox\30801 MHHE-Duncan PPT\Chapter02\Work Files\triangle_agencie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63675"/>
            <a:ext cx="8839200" cy="447992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B610"/>
        </a:solidFill>
        <a:ln w="38100" cap="flat" cmpd="sng" algn="ctr">
          <a:solidFill>
            <a:srgbClr val="84A2D6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B610"/>
        </a:solidFill>
        <a:ln w="38100" cap="flat" cmpd="sng" algn="ctr">
          <a:solidFill>
            <a:srgbClr val="84A2D6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2315</TotalTime>
  <Words>803</Words>
  <Application>Microsoft Office PowerPoint</Application>
  <PresentationFormat>On-screen Show (4:3)</PresentationFormat>
  <Paragraphs>148</Paragraphs>
  <Slides>25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Times New Roman</vt:lpstr>
      <vt:lpstr>Arial</vt:lpstr>
      <vt:lpstr>Wingdings</vt:lpstr>
      <vt:lpstr>Default Design</vt:lpstr>
      <vt:lpstr>IMC Partners &amp; Industry Organization</vt:lpstr>
      <vt:lpstr>Chapter Outline</vt:lpstr>
      <vt:lpstr>Chapter Perspective: Changing World</vt:lpstr>
      <vt:lpstr>Opening Case: Phelps Group</vt:lpstr>
      <vt:lpstr>Opening Case: Phelps Group</vt:lpstr>
      <vt:lpstr>Three Players in the Golden Triangle</vt:lpstr>
      <vt:lpstr>IMC in Action: Mall of America</vt:lpstr>
      <vt:lpstr>IMC In Action: Mall of America</vt:lpstr>
      <vt:lpstr>1st Part of Golden Triangle: The Agency</vt:lpstr>
      <vt:lpstr>Most Common Types of Agencies</vt:lpstr>
      <vt:lpstr>Tales From the Real World</vt:lpstr>
      <vt:lpstr>Think About It</vt:lpstr>
      <vt:lpstr>2nd Part of Golden Triangle: The Media</vt:lpstr>
      <vt:lpstr>Media Depend on Outside Sources</vt:lpstr>
      <vt:lpstr>Ultimate form of integration: Disney</vt:lpstr>
      <vt:lpstr>3rd Part of Golden Triangle: Companies</vt:lpstr>
      <vt:lpstr>Two Types of Marketing Efforts </vt:lpstr>
      <vt:lpstr>Some Firms Do Both: Nike</vt:lpstr>
      <vt:lpstr>Figure 2-3: Example of Centralized Control</vt:lpstr>
      <vt:lpstr>Figure 2-4: Example of Decentralized Control</vt:lpstr>
      <vt:lpstr>IMC In Action: Selling America</vt:lpstr>
      <vt:lpstr>IMC in Action: Selling America</vt:lpstr>
      <vt:lpstr>Agency/Media/Company Compensation</vt:lpstr>
      <vt:lpstr>Insight: Cross-Functional IMC Teams</vt:lpstr>
      <vt:lpstr>Final Note:</vt:lpstr>
    </vt:vector>
  </TitlesOfParts>
  <Company>3BLOX</Company>
  <LinksUpToDate>false</LinksUpToDate>
  <SharedDoc>false</SharedDoc>
  <HyperlinkBase>assets/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Advertising and Promotion to Build Brands</dc:title>
  <dc:creator>John Gayle</dc:creator>
  <cp:lastModifiedBy>Dr. Jamie Pleasant</cp:lastModifiedBy>
  <cp:revision>241</cp:revision>
  <dcterms:created xsi:type="dcterms:W3CDTF">2003-09-17T19:02:54Z</dcterms:created>
  <dcterms:modified xsi:type="dcterms:W3CDTF">2009-08-10T23:08:59Z</dcterms:modified>
</cp:coreProperties>
</file>