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8" r:id="rId3"/>
    <p:sldId id="259" r:id="rId4"/>
    <p:sldId id="257" r:id="rId5"/>
    <p:sldId id="260" r:id="rId6"/>
    <p:sldId id="280" r:id="rId7"/>
    <p:sldId id="275" r:id="rId8"/>
    <p:sldId id="287" r:id="rId9"/>
    <p:sldId id="264" r:id="rId10"/>
    <p:sldId id="263" r:id="rId11"/>
    <p:sldId id="289" r:id="rId12"/>
    <p:sldId id="261" r:id="rId13"/>
    <p:sldId id="290" r:id="rId14"/>
    <p:sldId id="291" r:id="rId15"/>
    <p:sldId id="292" r:id="rId16"/>
    <p:sldId id="286" r:id="rId17"/>
    <p:sldId id="269" r:id="rId18"/>
    <p:sldId id="293" r:id="rId19"/>
    <p:sldId id="294" r:id="rId20"/>
    <p:sldId id="295" r:id="rId21"/>
    <p:sldId id="296" r:id="rId22"/>
    <p:sldId id="277" r:id="rId23"/>
    <p:sldId id="266" r:id="rId24"/>
    <p:sldId id="299" r:id="rId25"/>
    <p:sldId id="279" r:id="rId26"/>
    <p:sldId id="297" r:id="rId27"/>
    <p:sldId id="265" r:id="rId28"/>
    <p:sldId id="298" r:id="rId29"/>
    <p:sldId id="278" r:id="rId30"/>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Times New Roman" charset="0"/>
        <a:ea typeface="+mn-ea"/>
        <a:cs typeface="+mn-cs"/>
      </a:defRPr>
    </a:lvl1pPr>
    <a:lvl2pPr marL="457200" algn="ctr" rtl="0" fontAlgn="base">
      <a:spcBef>
        <a:spcPct val="0"/>
      </a:spcBef>
      <a:spcAft>
        <a:spcPct val="0"/>
      </a:spcAft>
      <a:defRPr sz="2400" kern="1200">
        <a:solidFill>
          <a:schemeClr val="tx1"/>
        </a:solidFill>
        <a:latin typeface="Times New Roman" charset="0"/>
        <a:ea typeface="+mn-ea"/>
        <a:cs typeface="+mn-cs"/>
      </a:defRPr>
    </a:lvl2pPr>
    <a:lvl3pPr marL="914400" algn="ctr" rtl="0" fontAlgn="base">
      <a:spcBef>
        <a:spcPct val="0"/>
      </a:spcBef>
      <a:spcAft>
        <a:spcPct val="0"/>
      </a:spcAft>
      <a:defRPr sz="2400" kern="1200">
        <a:solidFill>
          <a:schemeClr val="tx1"/>
        </a:solidFill>
        <a:latin typeface="Times New Roman" charset="0"/>
        <a:ea typeface="+mn-ea"/>
        <a:cs typeface="+mn-cs"/>
      </a:defRPr>
    </a:lvl3pPr>
    <a:lvl4pPr marL="1371600" algn="ctr" rtl="0" fontAlgn="base">
      <a:spcBef>
        <a:spcPct val="0"/>
      </a:spcBef>
      <a:spcAft>
        <a:spcPct val="0"/>
      </a:spcAft>
      <a:defRPr sz="2400" kern="1200">
        <a:solidFill>
          <a:schemeClr val="tx1"/>
        </a:solidFill>
        <a:latin typeface="Times New Roman" charset="0"/>
        <a:ea typeface="+mn-ea"/>
        <a:cs typeface="+mn-cs"/>
      </a:defRPr>
    </a:lvl4pPr>
    <a:lvl5pPr marL="1828800" algn="ctr"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6868"/>
    <a:srgbClr val="000000"/>
    <a:srgbClr val="8A5F00"/>
    <a:srgbClr val="CC0000"/>
    <a:srgbClr val="FFEFD2"/>
    <a:srgbClr val="FFF9EF"/>
    <a:srgbClr val="FFB610"/>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50" d="100"/>
          <a:sy n="50" d="100"/>
        </p:scale>
        <p:origin x="-494" y="-110"/>
      </p:cViewPr>
      <p:guideLst>
        <p:guide orient="horz" pos="244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286"/>
    </p:cViewPr>
  </p:sorterViewPr>
  <p:notesViewPr>
    <p:cSldViewPr>
      <p:cViewPr varScale="1">
        <p:scale>
          <a:sx n="54" d="100"/>
          <a:sy n="54" d="100"/>
        </p:scale>
        <p:origin x="-1770"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2662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6628" name="Rectangle 4"/>
          <p:cNvSpPr>
            <a:spLocks noChangeArrowheads="1" noTextEdit="1"/>
          </p:cNvSpPr>
          <p:nvPr>
            <p:ph type="sldImg" idx="2"/>
          </p:nvPr>
        </p:nvSpPr>
        <p:spPr bwMode="auto">
          <a:xfrm>
            <a:off x="685800" y="685800"/>
            <a:ext cx="2286000" cy="1714500"/>
          </a:xfrm>
          <a:prstGeom prst="rect">
            <a:avLst/>
          </a:prstGeom>
          <a:noFill/>
          <a:ln w="9525">
            <a:solidFill>
              <a:srgbClr val="000000"/>
            </a:solidFill>
            <a:miter lim="800000"/>
            <a:headEnd/>
            <a:tailEnd/>
          </a:ln>
          <a:effectLst/>
        </p:spPr>
      </p:sp>
      <p:sp>
        <p:nvSpPr>
          <p:cNvPr id="26629" name="Rectangle 5"/>
          <p:cNvSpPr>
            <a:spLocks noGrp="1" noChangeArrowheads="1"/>
          </p:cNvSpPr>
          <p:nvPr>
            <p:ph type="body" sz="quarter" idx="3"/>
          </p:nvPr>
        </p:nvSpPr>
        <p:spPr bwMode="auto">
          <a:xfrm>
            <a:off x="609600" y="2590800"/>
            <a:ext cx="5562600" cy="6096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0C4389E-7D0C-4EC6-8867-B8AF8736488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Times New Roman" charset="0"/>
        <a:ea typeface="+mn-ea"/>
        <a:cs typeface="+mn-cs"/>
      </a:defRPr>
    </a:lvl1pPr>
    <a:lvl2pPr marL="285750" indent="-114300" algn="l" rtl="0" fontAlgn="base">
      <a:spcBef>
        <a:spcPct val="30000"/>
      </a:spcBef>
      <a:spcAft>
        <a:spcPct val="0"/>
      </a:spcAft>
      <a:buChar char="•"/>
      <a:defRPr sz="1400" kern="1200">
        <a:solidFill>
          <a:schemeClr val="tx1"/>
        </a:solidFill>
        <a:latin typeface="Times New Roman" charset="0"/>
        <a:ea typeface="+mn-ea"/>
        <a:cs typeface="+mn-cs"/>
      </a:defRPr>
    </a:lvl2pPr>
    <a:lvl3pPr marL="514350" indent="-114300" algn="l" rtl="0" fontAlgn="base">
      <a:spcBef>
        <a:spcPct val="30000"/>
      </a:spcBef>
      <a:spcAft>
        <a:spcPct val="0"/>
      </a:spcAft>
      <a:buChar char="•"/>
      <a:defRPr sz="1400" kern="1200">
        <a:solidFill>
          <a:schemeClr val="tx1"/>
        </a:solidFill>
        <a:latin typeface="Times New Roman" charset="0"/>
        <a:ea typeface="+mn-ea"/>
        <a:cs typeface="+mn-cs"/>
      </a:defRPr>
    </a:lvl3pPr>
    <a:lvl4pPr marL="742950" indent="-114300" algn="l" rtl="0" fontAlgn="base">
      <a:spcBef>
        <a:spcPct val="30000"/>
      </a:spcBef>
      <a:spcAft>
        <a:spcPct val="0"/>
      </a:spcAft>
      <a:buChar char="•"/>
      <a:defRPr sz="1400" kern="1200">
        <a:solidFill>
          <a:schemeClr val="tx1"/>
        </a:solidFill>
        <a:latin typeface="Times New Roman" charset="0"/>
        <a:ea typeface="+mn-ea"/>
        <a:cs typeface="+mn-cs"/>
      </a:defRPr>
    </a:lvl4pPr>
    <a:lvl5pPr marL="971550" indent="-114300" algn="l" rtl="0" fontAlgn="base">
      <a:spcBef>
        <a:spcPct val="30000"/>
      </a:spcBef>
      <a:spcAft>
        <a:spcPct val="0"/>
      </a:spcAft>
      <a:buChar char="•"/>
      <a:defRPr sz="14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24E9BBB8-5171-4955-A1B4-7DC1335EC559}" type="slidenum">
              <a:rPr lang="en-US"/>
              <a:pPr/>
              <a:t>1</a:t>
            </a:fld>
            <a:endParaRPr lang="en-US"/>
          </a:p>
        </p:txBody>
      </p:sp>
      <p:sp>
        <p:nvSpPr>
          <p:cNvPr id="28674" name="Rectangle 2"/>
          <p:cNvSpPr>
            <a:spLocks noChangeArrowheads="1" noTextEdit="1"/>
          </p:cNvSpPr>
          <p:nvPr>
            <p:ph type="sldImg"/>
          </p:nvPr>
        </p:nvSpPr>
        <p:spPr>
          <a:xfrm>
            <a:off x="1143000" y="3581400"/>
            <a:ext cx="4572000" cy="3429000"/>
          </a:xfrm>
          <a:ln/>
        </p:spPr>
      </p:sp>
      <p:sp>
        <p:nvSpPr>
          <p:cNvPr id="28675" name="Rectangle 3"/>
          <p:cNvSpPr>
            <a:spLocks noGrp="1" noChangeArrowheads="1"/>
          </p:cNvSpPr>
          <p:nvPr>
            <p:ph type="body" idx="1"/>
          </p:nvPr>
        </p:nvSpPr>
        <p:spPr>
          <a:xfrm>
            <a:off x="914400" y="1447800"/>
            <a:ext cx="5029200" cy="1981200"/>
          </a:xfrm>
        </p:spPr>
        <p:txBody>
          <a:bodyPr/>
          <a:lstStyle/>
          <a:p>
            <a:pPr algn="ctr">
              <a:spcBef>
                <a:spcPct val="50000"/>
              </a:spcBef>
            </a:pPr>
            <a:r>
              <a:rPr lang="en-US" sz="3600" b="1">
                <a:effectLst>
                  <a:outerShdw blurRad="38100" dist="38100" dir="2700000" algn="tl">
                    <a:srgbClr val="C0C0C0"/>
                  </a:outerShdw>
                </a:effectLst>
                <a:latin typeface="Arial" charset="0"/>
              </a:rPr>
              <a:t>Chapter 1</a:t>
            </a:r>
          </a:p>
          <a:p>
            <a:pPr algn="ctr">
              <a:spcBef>
                <a:spcPct val="50000"/>
              </a:spcBef>
            </a:pPr>
            <a:r>
              <a:rPr lang="en-US" sz="2800">
                <a:effectLst>
                  <a:outerShdw blurRad="38100" dist="38100" dir="2700000" algn="tl">
                    <a:srgbClr val="C0C0C0"/>
                  </a:outerShdw>
                </a:effectLst>
                <a:latin typeface="Arial" charset="0"/>
              </a:rPr>
              <a:t>Using Advertising and Promotion to Build Brands</a:t>
            </a:r>
          </a:p>
          <a:p>
            <a:endParaRPr lang="en-US"/>
          </a:p>
        </p:txBody>
      </p:sp>
      <p:sp>
        <p:nvSpPr>
          <p:cNvPr id="28676" name="Text Box 4"/>
          <p:cNvSpPr txBox="1">
            <a:spLocks noChangeArrowheads="1"/>
          </p:cNvSpPr>
          <p:nvPr/>
        </p:nvSpPr>
        <p:spPr bwMode="auto">
          <a:xfrm>
            <a:off x="685800" y="8458200"/>
            <a:ext cx="5486400" cy="260350"/>
          </a:xfrm>
          <a:prstGeom prst="rect">
            <a:avLst/>
          </a:prstGeom>
          <a:noFill/>
          <a:ln w="38100">
            <a:noFill/>
            <a:miter lim="800000"/>
            <a:headEnd/>
            <a:tailEnd/>
          </a:ln>
          <a:effectLst/>
        </p:spPr>
        <p:txBody>
          <a:bodyPr>
            <a:spAutoFit/>
          </a:bodyPr>
          <a:lstStyle/>
          <a:p>
            <a:pPr>
              <a:spcBef>
                <a:spcPct val="50000"/>
              </a:spcBef>
            </a:pPr>
            <a:r>
              <a:rPr lang="en-US" sz="1100"/>
              <a:t>For use only with Duncan texts. © 2005 McGraw-Hill Companies, Inc. McGraw-Hill/Irwin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0FB464-AA44-4239-BC31-B60DDE3F019D}" type="slidenum">
              <a:rPr lang="en-US"/>
              <a:pPr/>
              <a:t>2</a:t>
            </a:fld>
            <a:endParaRPr lang="en-US"/>
          </a:p>
        </p:txBody>
      </p:sp>
      <p:sp>
        <p:nvSpPr>
          <p:cNvPr id="29698" name="Rectangle 2"/>
          <p:cNvSpPr>
            <a:spLocks noChangeArrowheads="1" noTextEdit="1"/>
          </p:cNvSpPr>
          <p:nvPr>
            <p:ph type="sldImg"/>
          </p:nvPr>
        </p:nvSpPr>
        <p:spPr>
          <a:ln/>
        </p:spPr>
      </p:sp>
      <p:sp>
        <p:nvSpPr>
          <p:cNvPr id="29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212AF2-26D5-43DF-A65C-4CAB53D05A31}" type="slidenum">
              <a:rPr lang="en-US"/>
              <a:pPr/>
              <a:t>3</a:t>
            </a:fld>
            <a:endParaRPr lang="en-US"/>
          </a:p>
        </p:txBody>
      </p:sp>
      <p:sp>
        <p:nvSpPr>
          <p:cNvPr id="30722" name="Rectangle 2"/>
          <p:cNvSpPr>
            <a:spLocks noChangeArrowheads="1" noTextEdit="1"/>
          </p:cNvSpPr>
          <p:nvPr>
            <p:ph type="sldImg"/>
          </p:nvPr>
        </p:nvSpPr>
        <p:spPr>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333AB3-B297-4E07-B616-551F9945246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B047907-0D05-4464-8B71-3F574029647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62700" y="215900"/>
            <a:ext cx="2095500" cy="5880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215900"/>
            <a:ext cx="6134100" cy="5880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78A20D6-2B58-4445-8338-1123C76AD1D2}"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62106F3-49FB-47DA-BBE2-68CC3827F65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1BDC886-D5E1-4385-8C1E-E70ABAB92F2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414DBED-A3E2-4A25-B6CE-71EA1B5652F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F76B24C-E6C3-43A1-A732-E37A69188C66}"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EFE13B0-D0E7-45D8-87D1-3BE5E0D8FA4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2F17887-EEEB-49A4-827A-35D9045F1F5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20ECE7D-7D56-49C3-8D4A-D6419A044B0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93DA8D8-C474-4D52-9680-00969A9F4541}"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566ACF8-821F-4EEB-A5B2-33FA065E6AF1}" type="slidenum">
              <a:rPr lang="en-US"/>
              <a:pPr/>
              <a:t>‹#›</a:t>
            </a:fld>
            <a:endParaRPr lang="en-US"/>
          </a:p>
        </p:txBody>
      </p:sp>
      <p:sp>
        <p:nvSpPr>
          <p:cNvPr id="1026" name="Rectangle 2"/>
          <p:cNvSpPr>
            <a:spLocks noGrp="1" noChangeArrowheads="1"/>
          </p:cNvSpPr>
          <p:nvPr>
            <p:ph type="title"/>
          </p:nvPr>
        </p:nvSpPr>
        <p:spPr bwMode="auto">
          <a:xfrm>
            <a:off x="76200" y="215900"/>
            <a:ext cx="7772400" cy="635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2" name="Text Box 8"/>
          <p:cNvSpPr txBox="1">
            <a:spLocks noChangeArrowheads="1"/>
          </p:cNvSpPr>
          <p:nvPr userDrawn="1"/>
        </p:nvSpPr>
        <p:spPr bwMode="auto">
          <a:xfrm>
            <a:off x="0" y="659130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4000">
          <a:solidFill>
            <a:schemeClr val="tx1"/>
          </a:solidFill>
          <a:latin typeface="+mj-lt"/>
          <a:ea typeface="+mj-ea"/>
          <a:cs typeface="+mj-cs"/>
        </a:defRPr>
      </a:lvl1pPr>
      <a:lvl2pPr algn="l" rtl="0" fontAlgn="base">
        <a:spcBef>
          <a:spcPct val="0"/>
        </a:spcBef>
        <a:spcAft>
          <a:spcPct val="0"/>
        </a:spcAft>
        <a:defRPr sz="4000">
          <a:solidFill>
            <a:schemeClr val="tx1"/>
          </a:solidFill>
          <a:latin typeface="Arial" charset="0"/>
        </a:defRPr>
      </a:lvl2pPr>
      <a:lvl3pPr algn="l" rtl="0" fontAlgn="base">
        <a:spcBef>
          <a:spcPct val="0"/>
        </a:spcBef>
        <a:spcAft>
          <a:spcPct val="0"/>
        </a:spcAft>
        <a:defRPr sz="4000">
          <a:solidFill>
            <a:schemeClr val="tx1"/>
          </a:solidFill>
          <a:latin typeface="Arial" charset="0"/>
        </a:defRPr>
      </a:lvl3pPr>
      <a:lvl4pPr algn="l" rtl="0" fontAlgn="base">
        <a:spcBef>
          <a:spcPct val="0"/>
        </a:spcBef>
        <a:spcAft>
          <a:spcPct val="0"/>
        </a:spcAft>
        <a:defRPr sz="4000">
          <a:solidFill>
            <a:schemeClr val="tx1"/>
          </a:solidFill>
          <a:latin typeface="Arial" charset="0"/>
        </a:defRPr>
      </a:lvl4pPr>
      <a:lvl5pPr algn="l" rtl="0" fontAlgn="base">
        <a:spcBef>
          <a:spcPct val="0"/>
        </a:spcBef>
        <a:spcAft>
          <a:spcPct val="0"/>
        </a:spcAft>
        <a:defRPr sz="4000">
          <a:solidFill>
            <a:schemeClr val="tx1"/>
          </a:solidFill>
          <a:latin typeface="Arial" charset="0"/>
        </a:defRPr>
      </a:lvl5pPr>
      <a:lvl6pPr marL="457200" algn="l" rtl="0" fontAlgn="base">
        <a:spcBef>
          <a:spcPct val="0"/>
        </a:spcBef>
        <a:spcAft>
          <a:spcPct val="0"/>
        </a:spcAft>
        <a:defRPr sz="4000">
          <a:solidFill>
            <a:schemeClr val="tx1"/>
          </a:solidFill>
          <a:latin typeface="Arial" charset="0"/>
        </a:defRPr>
      </a:lvl6pPr>
      <a:lvl7pPr marL="914400" algn="l" rtl="0" fontAlgn="base">
        <a:spcBef>
          <a:spcPct val="0"/>
        </a:spcBef>
        <a:spcAft>
          <a:spcPct val="0"/>
        </a:spcAft>
        <a:defRPr sz="4000">
          <a:solidFill>
            <a:schemeClr val="tx1"/>
          </a:solidFill>
          <a:latin typeface="Arial" charset="0"/>
        </a:defRPr>
      </a:lvl7pPr>
      <a:lvl8pPr marL="1371600" algn="l" rtl="0" fontAlgn="base">
        <a:spcBef>
          <a:spcPct val="0"/>
        </a:spcBef>
        <a:spcAft>
          <a:spcPct val="0"/>
        </a:spcAft>
        <a:defRPr sz="4000">
          <a:solidFill>
            <a:schemeClr val="tx1"/>
          </a:solidFill>
          <a:latin typeface="Arial" charset="0"/>
        </a:defRPr>
      </a:lvl8pPr>
      <a:lvl9pPr marL="1828800" algn="l" rtl="0" fontAlgn="base">
        <a:spcBef>
          <a:spcPct val="0"/>
        </a:spcBef>
        <a:spcAft>
          <a:spcPct val="0"/>
        </a:spcAft>
        <a:defRPr sz="4000">
          <a:solidFill>
            <a:schemeClr val="tx1"/>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hyperlink" Target="Figure3-5.exe" TargetMode="External"/><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0" y="0"/>
            <a:ext cx="9144000" cy="6858000"/>
          </a:xfrm>
          <a:prstGeom prst="rect">
            <a:avLst/>
          </a:prstGeom>
          <a:solidFill>
            <a:srgbClr val="001C52"/>
          </a:solidFill>
          <a:ln w="9525">
            <a:solidFill>
              <a:schemeClr val="tx1"/>
            </a:solidFill>
            <a:miter lim="800000"/>
            <a:headEnd/>
            <a:tailEnd/>
          </a:ln>
          <a:effectLst/>
        </p:spPr>
        <p:txBody>
          <a:bodyPr wrap="none" anchor="ctr"/>
          <a:lstStyle/>
          <a:p>
            <a:endParaRPr lang="en-US"/>
          </a:p>
        </p:txBody>
      </p:sp>
      <p:sp>
        <p:nvSpPr>
          <p:cNvPr id="2052" name="Rectangle 4"/>
          <p:cNvSpPr>
            <a:spLocks noChangeArrowheads="1"/>
          </p:cNvSpPr>
          <p:nvPr/>
        </p:nvSpPr>
        <p:spPr bwMode="auto">
          <a:xfrm>
            <a:off x="0" y="5943600"/>
            <a:ext cx="9144000" cy="914400"/>
          </a:xfrm>
          <a:prstGeom prst="rect">
            <a:avLst/>
          </a:prstGeom>
          <a:solidFill>
            <a:srgbClr val="CEBEA5"/>
          </a:solidFill>
          <a:ln w="9525">
            <a:solidFill>
              <a:schemeClr val="tx1"/>
            </a:solidFill>
            <a:miter lim="800000"/>
            <a:headEnd/>
            <a:tailEnd/>
          </a:ln>
          <a:effectLst/>
        </p:spPr>
        <p:txBody>
          <a:bodyPr wrap="none" anchor="ctr"/>
          <a:lstStyle/>
          <a:p>
            <a:endParaRPr lang="en-US"/>
          </a:p>
        </p:txBody>
      </p:sp>
      <p:sp>
        <p:nvSpPr>
          <p:cNvPr id="2053" name="Line 5"/>
          <p:cNvSpPr>
            <a:spLocks noChangeShapeType="1"/>
          </p:cNvSpPr>
          <p:nvPr/>
        </p:nvSpPr>
        <p:spPr bwMode="auto">
          <a:xfrm>
            <a:off x="0" y="5943600"/>
            <a:ext cx="9144000" cy="0"/>
          </a:xfrm>
          <a:prstGeom prst="line">
            <a:avLst/>
          </a:prstGeom>
          <a:noFill/>
          <a:ln w="57150">
            <a:solidFill>
              <a:srgbClr val="84A2D6"/>
            </a:solidFill>
            <a:round/>
            <a:headEnd/>
            <a:tailEnd/>
          </a:ln>
          <a:effectLst/>
        </p:spPr>
        <p:txBody>
          <a:bodyPr/>
          <a:lstStyle/>
          <a:p>
            <a:endParaRPr lang="en-US"/>
          </a:p>
        </p:txBody>
      </p:sp>
      <p:sp>
        <p:nvSpPr>
          <p:cNvPr id="2063" name="Text Box 15"/>
          <p:cNvSpPr txBox="1">
            <a:spLocks noChangeArrowheads="1"/>
          </p:cNvSpPr>
          <p:nvPr/>
        </p:nvSpPr>
        <p:spPr bwMode="auto">
          <a:xfrm>
            <a:off x="0" y="6597650"/>
            <a:ext cx="9144000" cy="260350"/>
          </a:xfrm>
          <a:prstGeom prst="rect">
            <a:avLst/>
          </a:prstGeom>
          <a:noFill/>
          <a:ln w="38100">
            <a:noFill/>
            <a:miter lim="800000"/>
            <a:headEnd/>
            <a:tailEnd/>
          </a:ln>
          <a:effectLst/>
        </p:spPr>
        <p:txBody>
          <a:bodyPr>
            <a:spAutoFit/>
          </a:bodyPr>
          <a:lstStyle/>
          <a:p>
            <a:pPr>
              <a:spcBef>
                <a:spcPct val="50000"/>
              </a:spcBef>
            </a:pPr>
            <a:r>
              <a:rPr lang="en-US" sz="1100">
                <a:solidFill>
                  <a:srgbClr val="5F5F5F"/>
                </a:solidFill>
              </a:rPr>
              <a:t>For use only with Duncan texts. © 2005 McGraw-Hill Companies, Inc. McGraw-Hill/Irwin</a:t>
            </a:r>
          </a:p>
        </p:txBody>
      </p:sp>
      <p:pic>
        <p:nvPicPr>
          <p:cNvPr id="2075" name="Picture 27" descr="Opener"/>
          <p:cNvPicPr>
            <a:picLocks noChangeAspect="1" noChangeArrowheads="1"/>
          </p:cNvPicPr>
          <p:nvPr/>
        </p:nvPicPr>
        <p:blipFill>
          <a:blip r:embed="rId3" cstate="print"/>
          <a:srcRect/>
          <a:stretch>
            <a:fillRect/>
          </a:stretch>
        </p:blipFill>
        <p:spPr bwMode="auto">
          <a:xfrm>
            <a:off x="3479800" y="393700"/>
            <a:ext cx="5256213" cy="6007100"/>
          </a:xfrm>
          <a:prstGeom prst="rect">
            <a:avLst/>
          </a:prstGeom>
          <a:noFill/>
        </p:spPr>
      </p:pic>
      <p:sp>
        <p:nvSpPr>
          <p:cNvPr id="2062" name="AutoShape 14"/>
          <p:cNvSpPr>
            <a:spLocks noChangeArrowheads="1"/>
          </p:cNvSpPr>
          <p:nvPr/>
        </p:nvSpPr>
        <p:spPr bwMode="auto">
          <a:xfrm>
            <a:off x="3492500" y="381000"/>
            <a:ext cx="5237163" cy="6019800"/>
          </a:xfrm>
          <a:prstGeom prst="roundRect">
            <a:avLst>
              <a:gd name="adj" fmla="val 4407"/>
            </a:avLst>
          </a:prstGeom>
          <a:noFill/>
          <a:ln w="38100">
            <a:solidFill>
              <a:srgbClr val="630C21"/>
            </a:solidFill>
            <a:round/>
            <a:headEnd/>
            <a:tailEnd/>
          </a:ln>
          <a:effectLst/>
        </p:spPr>
        <p:txBody>
          <a:bodyPr wrap="none" anchor="ctr"/>
          <a:lstStyle/>
          <a:p>
            <a:endParaRPr lang="en-US"/>
          </a:p>
        </p:txBody>
      </p:sp>
      <p:sp>
        <p:nvSpPr>
          <p:cNvPr id="2055" name="AutoShape 7"/>
          <p:cNvSpPr>
            <a:spLocks noChangeArrowheads="1"/>
          </p:cNvSpPr>
          <p:nvPr/>
        </p:nvSpPr>
        <p:spPr bwMode="auto">
          <a:xfrm>
            <a:off x="381000" y="990600"/>
            <a:ext cx="9067800" cy="990600"/>
          </a:xfrm>
          <a:prstGeom prst="roundRect">
            <a:avLst>
              <a:gd name="adj" fmla="val 18352"/>
            </a:avLst>
          </a:prstGeom>
          <a:solidFill>
            <a:schemeClr val="bg1"/>
          </a:solidFill>
          <a:ln w="38100">
            <a:solidFill>
              <a:srgbClr val="84A2D6"/>
            </a:solidFill>
            <a:round/>
            <a:headEnd/>
            <a:tailEnd/>
          </a:ln>
          <a:effectLst/>
        </p:spPr>
        <p:txBody>
          <a:bodyPr wrap="none" anchor="ctr"/>
          <a:lstStyle/>
          <a:p>
            <a:endParaRPr lang="en-US"/>
          </a:p>
        </p:txBody>
      </p:sp>
      <p:sp>
        <p:nvSpPr>
          <p:cNvPr id="2050" name="Rectangle 2"/>
          <p:cNvSpPr>
            <a:spLocks noGrp="1" noChangeArrowheads="1"/>
          </p:cNvSpPr>
          <p:nvPr>
            <p:ph type="title"/>
          </p:nvPr>
        </p:nvSpPr>
        <p:spPr>
          <a:xfrm>
            <a:off x="1079500" y="914400"/>
            <a:ext cx="8293100" cy="1143000"/>
          </a:xfrm>
        </p:spPr>
        <p:txBody>
          <a:bodyPr/>
          <a:lstStyle/>
          <a:p>
            <a:pPr>
              <a:lnSpc>
                <a:spcPct val="110000"/>
              </a:lnSpc>
            </a:pPr>
            <a:r>
              <a:rPr lang="en-US" sz="3600"/>
              <a:t>Brands and Stakeholder Relationships</a:t>
            </a:r>
          </a:p>
        </p:txBody>
      </p:sp>
      <p:pic>
        <p:nvPicPr>
          <p:cNvPr id="2074" name="Picture 26" descr="4"/>
          <p:cNvPicPr>
            <a:picLocks noChangeAspect="1" noChangeArrowheads="1"/>
          </p:cNvPicPr>
          <p:nvPr/>
        </p:nvPicPr>
        <p:blipFill>
          <a:blip r:embed="rId4" cstate="print"/>
          <a:srcRect/>
          <a:stretch>
            <a:fillRect/>
          </a:stretch>
        </p:blipFill>
        <p:spPr bwMode="auto">
          <a:xfrm>
            <a:off x="533400" y="1143000"/>
            <a:ext cx="539750" cy="681038"/>
          </a:xfrm>
          <a:prstGeom prst="rect">
            <a:avLst/>
          </a:prstGeom>
          <a:noFill/>
        </p:spPr>
      </p:pic>
      <p:pic>
        <p:nvPicPr>
          <p:cNvPr id="2077" name="Picture 29" descr="left_main"/>
          <p:cNvPicPr>
            <a:picLocks noChangeAspect="1" noChangeArrowheads="1"/>
          </p:cNvPicPr>
          <p:nvPr/>
        </p:nvPicPr>
        <p:blipFill>
          <a:blip r:embed="rId5" cstate="print"/>
          <a:srcRect/>
          <a:stretch>
            <a:fillRect/>
          </a:stretch>
        </p:blipFill>
        <p:spPr bwMode="auto">
          <a:xfrm>
            <a:off x="0" y="2514600"/>
            <a:ext cx="2686050" cy="2752725"/>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7" name="Rectangle 21"/>
          <p:cNvSpPr>
            <a:spLocks noChangeArrowheads="1"/>
          </p:cNvSpPr>
          <p:nvPr/>
        </p:nvSpPr>
        <p:spPr bwMode="auto">
          <a:xfrm>
            <a:off x="0" y="0"/>
            <a:ext cx="9144000" cy="6858000"/>
          </a:xfrm>
          <a:prstGeom prst="rect">
            <a:avLst/>
          </a:prstGeom>
          <a:solidFill>
            <a:srgbClr val="FFEFD2"/>
          </a:solidFill>
          <a:ln w="28575">
            <a:solidFill>
              <a:schemeClr val="tx1"/>
            </a:solidFill>
            <a:miter lim="800000"/>
            <a:headEnd/>
            <a:tailEnd/>
          </a:ln>
          <a:effectLst/>
        </p:spPr>
        <p:txBody>
          <a:bodyPr wrap="none" anchor="ctr"/>
          <a:lstStyle/>
          <a:p>
            <a:endParaRPr lang="en-US"/>
          </a:p>
        </p:txBody>
      </p:sp>
      <p:pic>
        <p:nvPicPr>
          <p:cNvPr id="9238" name="Picture 22" descr="C:\Documents and Settings\John Gayle\My Documents\3Blox\30801 MHHE-Duncan PPT\Work Files\brain_bkgrd.gif"/>
          <p:cNvPicPr>
            <a:picLocks noChangeAspect="1" noChangeArrowheads="1"/>
          </p:cNvPicPr>
          <p:nvPr/>
        </p:nvPicPr>
        <p:blipFill>
          <a:blip r:embed="rId2" cstate="print"/>
          <a:srcRect/>
          <a:stretch>
            <a:fillRect/>
          </a:stretch>
        </p:blipFill>
        <p:spPr bwMode="auto">
          <a:xfrm>
            <a:off x="533400" y="50800"/>
            <a:ext cx="8077200" cy="6781800"/>
          </a:xfrm>
          <a:prstGeom prst="rect">
            <a:avLst/>
          </a:prstGeom>
          <a:noFill/>
        </p:spPr>
      </p:pic>
      <p:sp>
        <p:nvSpPr>
          <p:cNvPr id="9218" name="AutoShape 2"/>
          <p:cNvSpPr>
            <a:spLocks noChangeArrowheads="1"/>
          </p:cNvSpPr>
          <p:nvPr/>
        </p:nvSpPr>
        <p:spPr bwMode="auto">
          <a:xfrm>
            <a:off x="-254000" y="203200"/>
            <a:ext cx="3530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9219" name="Rectangle 3"/>
          <p:cNvSpPr>
            <a:spLocks noGrp="1" noChangeArrowheads="1"/>
          </p:cNvSpPr>
          <p:nvPr>
            <p:ph type="title"/>
          </p:nvPr>
        </p:nvSpPr>
        <p:spPr>
          <a:xfrm>
            <a:off x="228600" y="239713"/>
            <a:ext cx="7772400" cy="635000"/>
          </a:xfrm>
        </p:spPr>
        <p:txBody>
          <a:bodyPr/>
          <a:lstStyle/>
          <a:p>
            <a:r>
              <a:rPr lang="en-US" sz="3200"/>
              <a:t>Think About It</a:t>
            </a:r>
          </a:p>
        </p:txBody>
      </p:sp>
      <p:grpSp>
        <p:nvGrpSpPr>
          <p:cNvPr id="9242" name="Group 26"/>
          <p:cNvGrpSpPr>
            <a:grpSpLocks/>
          </p:cNvGrpSpPr>
          <p:nvPr/>
        </p:nvGrpSpPr>
        <p:grpSpPr bwMode="auto">
          <a:xfrm>
            <a:off x="566738" y="1828800"/>
            <a:ext cx="7815262" cy="3429000"/>
            <a:chOff x="357" y="1152"/>
            <a:chExt cx="4923" cy="2160"/>
          </a:xfrm>
        </p:grpSpPr>
        <p:sp>
          <p:nvSpPr>
            <p:cNvPr id="9220" name="AutoShape 4"/>
            <p:cNvSpPr>
              <a:spLocks noChangeArrowheads="1"/>
            </p:cNvSpPr>
            <p:nvPr/>
          </p:nvSpPr>
          <p:spPr bwMode="auto">
            <a:xfrm>
              <a:off x="624" y="1450"/>
              <a:ext cx="4656" cy="1862"/>
            </a:xfrm>
            <a:prstGeom prst="roundRect">
              <a:avLst>
                <a:gd name="adj" fmla="val 11458"/>
              </a:avLst>
            </a:prstGeom>
            <a:solidFill>
              <a:schemeClr val="bg1"/>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4000" b="1">
                  <a:latin typeface="Arial" charset="0"/>
                </a:rPr>
                <a:t>Brands</a:t>
              </a:r>
            </a:p>
            <a:p>
              <a:pPr>
                <a:spcBef>
                  <a:spcPct val="20000"/>
                </a:spcBef>
              </a:pPr>
              <a:r>
                <a:rPr lang="en-US" sz="2800">
                  <a:latin typeface="Arial" charset="0"/>
                  <a:cs typeface="Arial" charset="0"/>
                </a:rPr>
                <a:t>Should colleges oversee and control the  working conditions under which their licensed apparel is created?</a:t>
              </a:r>
            </a:p>
          </p:txBody>
        </p:sp>
        <p:pic>
          <p:nvPicPr>
            <p:cNvPr id="9241" name="Picture 25" descr="C:\Documents and Settings\John Gayle\My Documents\3Blox\30801 MHHE-Duncan PPT\Work Files\brain.gif"/>
            <p:cNvPicPr>
              <a:picLocks noChangeAspect="1" noChangeArrowheads="1"/>
            </p:cNvPicPr>
            <p:nvPr/>
          </p:nvPicPr>
          <p:blipFill>
            <a:blip r:embed="rId3" cstate="print"/>
            <a:srcRect/>
            <a:stretch>
              <a:fillRect/>
            </a:stretch>
          </p:blipFill>
          <p:spPr bwMode="auto">
            <a:xfrm>
              <a:off x="357" y="1152"/>
              <a:ext cx="795" cy="816"/>
            </a:xfrm>
            <a:prstGeom prst="rect">
              <a:avLst/>
            </a:prstGeom>
            <a:noFill/>
          </p:spPr>
        </p:pic>
      </p:grpSp>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ChangeArrowheads="1"/>
          </p:cNvSpPr>
          <p:nvPr/>
        </p:nvSpPr>
        <p:spPr bwMode="auto">
          <a:xfrm>
            <a:off x="-254000" y="203200"/>
            <a:ext cx="7721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41987" name="Rectangle 3"/>
          <p:cNvSpPr>
            <a:spLocks noGrp="1" noChangeArrowheads="1"/>
          </p:cNvSpPr>
          <p:nvPr>
            <p:ph type="title"/>
          </p:nvPr>
        </p:nvSpPr>
        <p:spPr>
          <a:xfrm>
            <a:off x="228600" y="239713"/>
            <a:ext cx="7772400" cy="635000"/>
          </a:xfrm>
        </p:spPr>
        <p:txBody>
          <a:bodyPr/>
          <a:lstStyle/>
          <a:p>
            <a:r>
              <a:rPr lang="en-US" sz="3200"/>
              <a:t>Brands are often represented by logos</a:t>
            </a:r>
          </a:p>
        </p:txBody>
      </p:sp>
      <p:pic>
        <p:nvPicPr>
          <p:cNvPr id="41988" name="Picture 4"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914400" y="1289050"/>
            <a:ext cx="7620000" cy="5111750"/>
          </a:xfrm>
          <a:prstGeom prst="rect">
            <a:avLst/>
          </a:prstGeom>
          <a:noFill/>
        </p:spPr>
      </p:pic>
      <p:pic>
        <p:nvPicPr>
          <p:cNvPr id="41989" name="Picture 5"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41990" name="Rectangle 6"/>
          <p:cNvSpPr>
            <a:spLocks noChangeArrowheads="1"/>
          </p:cNvSpPr>
          <p:nvPr/>
        </p:nvSpPr>
        <p:spPr bwMode="auto">
          <a:xfrm>
            <a:off x="1295400" y="1676400"/>
            <a:ext cx="5943600" cy="1554163"/>
          </a:xfrm>
          <a:prstGeom prst="rect">
            <a:avLst/>
          </a:prstGeom>
          <a:noFill/>
          <a:ln w="38100">
            <a:noFill/>
            <a:miter lim="800000"/>
            <a:headEnd/>
            <a:tailEnd/>
          </a:ln>
          <a:effectLst/>
        </p:spPr>
        <p:txBody>
          <a:bodyPr>
            <a:spAutoFit/>
          </a:bodyPr>
          <a:lstStyle/>
          <a:p>
            <a:pPr algn="l">
              <a:spcBef>
                <a:spcPct val="20000"/>
              </a:spcBef>
            </a:pPr>
            <a:r>
              <a:rPr lang="en-US" sz="3200" b="1"/>
              <a:t>Logos:</a:t>
            </a:r>
            <a:r>
              <a:rPr lang="en-US" sz="3200"/>
              <a:t> </a:t>
            </a:r>
            <a:r>
              <a:rPr lang="en-US" sz="3200" i="1"/>
              <a:t>Distinctive graphic designs used to communicate a product, company, or organization identity</a:t>
            </a:r>
            <a:r>
              <a:rPr lang="en-US" sz="3200"/>
              <a:t> </a:t>
            </a:r>
          </a:p>
        </p:txBody>
      </p:sp>
      <p:pic>
        <p:nvPicPr>
          <p:cNvPr id="41992" name="Picture 8" descr="C:\Documents and Settings\John Gayle\My Documents\3Blox\30801 MHHE-Duncan PPT\Chapter01\Work Files\nike.gif"/>
          <p:cNvPicPr>
            <a:picLocks noChangeAspect="1" noChangeArrowheads="1"/>
          </p:cNvPicPr>
          <p:nvPr/>
        </p:nvPicPr>
        <p:blipFill>
          <a:blip r:embed="rId4" cstate="print"/>
          <a:srcRect/>
          <a:stretch>
            <a:fillRect/>
          </a:stretch>
        </p:blipFill>
        <p:spPr bwMode="auto">
          <a:xfrm>
            <a:off x="925513" y="3543300"/>
            <a:ext cx="3195637" cy="2400300"/>
          </a:xfrm>
          <a:prstGeom prst="rect">
            <a:avLst/>
          </a:prstGeom>
          <a:noFill/>
        </p:spPr>
      </p:pic>
      <p:pic>
        <p:nvPicPr>
          <p:cNvPr id="41994" name="Picture 10" descr="C:\Documents and Settings\John Gayle\My Documents\3Blox\30801 MHHE-Duncan PPT\Chapter01\Work Files\starbucks.gif"/>
          <p:cNvPicPr>
            <a:picLocks noChangeAspect="1" noChangeArrowheads="1"/>
          </p:cNvPicPr>
          <p:nvPr/>
        </p:nvPicPr>
        <p:blipFill>
          <a:blip r:embed="rId5" cstate="print"/>
          <a:srcRect/>
          <a:stretch>
            <a:fillRect/>
          </a:stretch>
        </p:blipFill>
        <p:spPr bwMode="auto">
          <a:xfrm>
            <a:off x="3957638" y="3971925"/>
            <a:ext cx="1550987" cy="1571625"/>
          </a:xfrm>
          <a:prstGeom prst="rect">
            <a:avLst/>
          </a:prstGeom>
          <a:noFill/>
        </p:spPr>
      </p:pic>
      <p:pic>
        <p:nvPicPr>
          <p:cNvPr id="41995" name="Picture 11" descr="C:\Documents and Settings\John Gayle\My Documents\3Blox\30801 MHHE-Duncan PPT\Chapter01\Work Files\benjerrys.gif"/>
          <p:cNvPicPr>
            <a:picLocks noChangeAspect="1" noChangeArrowheads="1"/>
          </p:cNvPicPr>
          <p:nvPr/>
        </p:nvPicPr>
        <p:blipFill>
          <a:blip r:embed="rId6" cstate="print"/>
          <a:srcRect/>
          <a:stretch>
            <a:fillRect/>
          </a:stretch>
        </p:blipFill>
        <p:spPr bwMode="auto">
          <a:xfrm>
            <a:off x="6213475" y="3886200"/>
            <a:ext cx="1787525" cy="1903413"/>
          </a:xfrm>
          <a:prstGeom prst="rect">
            <a:avLst/>
          </a:prstGeom>
          <a:noFill/>
        </p:spPr>
      </p:pic>
    </p:spTree>
  </p:cSld>
  <p:clrMapOvr>
    <a:masterClrMapping/>
  </p:clrMapOvr>
  <p:transition>
    <p:pull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1" name="AutoShape 13"/>
          <p:cNvSpPr>
            <a:spLocks noChangeArrowheads="1"/>
          </p:cNvSpPr>
          <p:nvPr/>
        </p:nvSpPr>
        <p:spPr bwMode="auto">
          <a:xfrm>
            <a:off x="-254000" y="203200"/>
            <a:ext cx="4826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7182" name="Rectangle 14"/>
          <p:cNvSpPr>
            <a:spLocks noGrp="1" noChangeArrowheads="1"/>
          </p:cNvSpPr>
          <p:nvPr>
            <p:ph type="title"/>
          </p:nvPr>
        </p:nvSpPr>
        <p:spPr>
          <a:xfrm>
            <a:off x="228600" y="239713"/>
            <a:ext cx="7772400" cy="635000"/>
          </a:xfrm>
        </p:spPr>
        <p:txBody>
          <a:bodyPr/>
          <a:lstStyle/>
          <a:p>
            <a:r>
              <a:rPr lang="en-US" sz="3200"/>
              <a:t>The Power of a Brand</a:t>
            </a:r>
          </a:p>
        </p:txBody>
      </p:sp>
      <p:grpSp>
        <p:nvGrpSpPr>
          <p:cNvPr id="7218" name="Group 50"/>
          <p:cNvGrpSpPr>
            <a:grpSpLocks/>
          </p:cNvGrpSpPr>
          <p:nvPr/>
        </p:nvGrpSpPr>
        <p:grpSpPr bwMode="auto">
          <a:xfrm>
            <a:off x="1371600" y="2667000"/>
            <a:ext cx="6477000" cy="914400"/>
            <a:chOff x="864" y="1687"/>
            <a:chExt cx="4080" cy="576"/>
          </a:xfrm>
        </p:grpSpPr>
        <p:sp>
          <p:nvSpPr>
            <p:cNvPr id="7204" name="AutoShape 36"/>
            <p:cNvSpPr>
              <a:spLocks noChangeArrowheads="1"/>
            </p:cNvSpPr>
            <p:nvPr/>
          </p:nvSpPr>
          <p:spPr bwMode="auto">
            <a:xfrm>
              <a:off x="864" y="1687"/>
              <a:ext cx="1440" cy="576"/>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59% Chose Kellogg’s</a:t>
              </a:r>
            </a:p>
          </p:txBody>
        </p:sp>
        <p:sp>
          <p:nvSpPr>
            <p:cNvPr id="7205" name="AutoShape 37"/>
            <p:cNvSpPr>
              <a:spLocks noChangeArrowheads="1"/>
            </p:cNvSpPr>
            <p:nvPr/>
          </p:nvSpPr>
          <p:spPr bwMode="auto">
            <a:xfrm>
              <a:off x="3504" y="1687"/>
              <a:ext cx="1440" cy="576"/>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41% Chose No Brand</a:t>
              </a:r>
            </a:p>
          </p:txBody>
        </p:sp>
      </p:grpSp>
      <p:sp>
        <p:nvSpPr>
          <p:cNvPr id="7209" name="AutoShape 41"/>
          <p:cNvSpPr>
            <a:spLocks noChangeArrowheads="1"/>
          </p:cNvSpPr>
          <p:nvPr/>
        </p:nvSpPr>
        <p:spPr bwMode="auto">
          <a:xfrm>
            <a:off x="914400" y="5726113"/>
            <a:ext cx="7315200" cy="598487"/>
          </a:xfrm>
          <a:prstGeom prst="roundRect">
            <a:avLst>
              <a:gd name="adj" fmla="val 41116"/>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200">
                <a:latin typeface="Arial" charset="0"/>
              </a:rPr>
              <a:t>Consumers willing to pay $75 more for Hitachi than GE</a:t>
            </a:r>
          </a:p>
        </p:txBody>
      </p:sp>
      <p:grpSp>
        <p:nvGrpSpPr>
          <p:cNvPr id="7216" name="Group 48"/>
          <p:cNvGrpSpPr>
            <a:grpSpLocks/>
          </p:cNvGrpSpPr>
          <p:nvPr/>
        </p:nvGrpSpPr>
        <p:grpSpPr bwMode="auto">
          <a:xfrm>
            <a:off x="1203325" y="1219200"/>
            <a:ext cx="6737350" cy="1485900"/>
            <a:chOff x="758" y="816"/>
            <a:chExt cx="4244" cy="936"/>
          </a:xfrm>
        </p:grpSpPr>
        <p:sp>
          <p:nvSpPr>
            <p:cNvPr id="7199" name="Text Box 31"/>
            <p:cNvSpPr txBox="1">
              <a:spLocks noChangeArrowheads="1"/>
            </p:cNvSpPr>
            <p:nvPr/>
          </p:nvSpPr>
          <p:spPr bwMode="auto">
            <a:xfrm>
              <a:off x="758" y="816"/>
              <a:ext cx="4244" cy="327"/>
            </a:xfrm>
            <a:prstGeom prst="rect">
              <a:avLst/>
            </a:prstGeom>
            <a:noFill/>
            <a:ln w="28575">
              <a:noFill/>
              <a:miter lim="800000"/>
              <a:headEnd/>
              <a:tailEnd/>
            </a:ln>
            <a:effectLst/>
          </p:spPr>
          <p:txBody>
            <a:bodyPr wrap="none">
              <a:spAutoFit/>
            </a:bodyPr>
            <a:lstStyle/>
            <a:p>
              <a:pPr>
                <a:spcBef>
                  <a:spcPct val="20000"/>
                </a:spcBef>
              </a:pPr>
              <a:r>
                <a:rPr lang="en-US" sz="2800" b="1">
                  <a:solidFill>
                    <a:srgbClr val="990000"/>
                  </a:solidFill>
                  <a:effectLst>
                    <a:outerShdw blurRad="38100" dist="38100" dir="2700000" algn="tl">
                      <a:srgbClr val="C0C0C0"/>
                    </a:outerShdw>
                  </a:effectLst>
                  <a:latin typeface="Arial" charset="0"/>
                </a:rPr>
                <a:t>Identical cereals tasted by consumers:</a:t>
              </a:r>
            </a:p>
          </p:txBody>
        </p:sp>
        <p:pic>
          <p:nvPicPr>
            <p:cNvPr id="7200" name="Picture 32" descr="kellogs"/>
            <p:cNvPicPr>
              <a:picLocks noChangeAspect="1" noChangeArrowheads="1"/>
            </p:cNvPicPr>
            <p:nvPr/>
          </p:nvPicPr>
          <p:blipFill>
            <a:blip r:embed="rId2" cstate="print"/>
            <a:srcRect/>
            <a:stretch>
              <a:fillRect/>
            </a:stretch>
          </p:blipFill>
          <p:spPr bwMode="auto">
            <a:xfrm>
              <a:off x="1040" y="1255"/>
              <a:ext cx="1145" cy="403"/>
            </a:xfrm>
            <a:prstGeom prst="rect">
              <a:avLst/>
            </a:prstGeom>
            <a:noFill/>
          </p:spPr>
        </p:pic>
        <p:pic>
          <p:nvPicPr>
            <p:cNvPr id="7201" name="Picture 33" descr="nobrand"/>
            <p:cNvPicPr>
              <a:picLocks noChangeAspect="1" noChangeArrowheads="1"/>
            </p:cNvPicPr>
            <p:nvPr/>
          </p:nvPicPr>
          <p:blipFill>
            <a:blip r:embed="rId3" cstate="print"/>
            <a:srcRect/>
            <a:stretch>
              <a:fillRect/>
            </a:stretch>
          </p:blipFill>
          <p:spPr bwMode="auto">
            <a:xfrm>
              <a:off x="3600" y="1303"/>
              <a:ext cx="1248" cy="316"/>
            </a:xfrm>
            <a:prstGeom prst="rect">
              <a:avLst/>
            </a:prstGeom>
            <a:noFill/>
          </p:spPr>
        </p:pic>
        <p:sp>
          <p:nvSpPr>
            <p:cNvPr id="7211" name="Oval 43"/>
            <p:cNvSpPr>
              <a:spLocks noChangeArrowheads="1"/>
            </p:cNvSpPr>
            <p:nvPr/>
          </p:nvSpPr>
          <p:spPr bwMode="auto">
            <a:xfrm>
              <a:off x="2632" y="1248"/>
              <a:ext cx="504" cy="504"/>
            </a:xfrm>
            <a:prstGeom prst="ellipse">
              <a:avLst/>
            </a:prstGeom>
            <a:solidFill>
              <a:srgbClr val="84A2D6"/>
            </a:soli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Vs.</a:t>
              </a:r>
            </a:p>
          </p:txBody>
        </p:sp>
      </p:grpSp>
      <p:grpSp>
        <p:nvGrpSpPr>
          <p:cNvPr id="7217" name="Group 49"/>
          <p:cNvGrpSpPr>
            <a:grpSpLocks/>
          </p:cNvGrpSpPr>
          <p:nvPr/>
        </p:nvGrpSpPr>
        <p:grpSpPr bwMode="auto">
          <a:xfrm>
            <a:off x="889000" y="4114800"/>
            <a:ext cx="7367588" cy="1524000"/>
            <a:chOff x="560" y="2592"/>
            <a:chExt cx="4641" cy="960"/>
          </a:xfrm>
        </p:grpSpPr>
        <p:sp>
          <p:nvSpPr>
            <p:cNvPr id="7206" name="Text Box 38"/>
            <p:cNvSpPr txBox="1">
              <a:spLocks noChangeArrowheads="1"/>
            </p:cNvSpPr>
            <p:nvPr/>
          </p:nvSpPr>
          <p:spPr bwMode="auto">
            <a:xfrm>
              <a:off x="560" y="2592"/>
              <a:ext cx="4641" cy="327"/>
            </a:xfrm>
            <a:prstGeom prst="rect">
              <a:avLst/>
            </a:prstGeom>
            <a:noFill/>
            <a:ln w="28575">
              <a:noFill/>
              <a:miter lim="800000"/>
              <a:headEnd/>
              <a:tailEnd/>
            </a:ln>
            <a:effectLst/>
          </p:spPr>
          <p:txBody>
            <a:bodyPr wrap="none">
              <a:spAutoFit/>
            </a:bodyPr>
            <a:lstStyle/>
            <a:p>
              <a:pPr>
                <a:spcBef>
                  <a:spcPct val="20000"/>
                </a:spcBef>
              </a:pPr>
              <a:r>
                <a:rPr lang="en-US" sz="2800" b="1">
                  <a:solidFill>
                    <a:srgbClr val="990000"/>
                  </a:solidFill>
                  <a:effectLst>
                    <a:outerShdw blurRad="38100" dist="38100" dir="2700000" algn="tl">
                      <a:srgbClr val="C0C0C0"/>
                    </a:outerShdw>
                  </a:effectLst>
                  <a:latin typeface="Arial" charset="0"/>
                </a:rPr>
                <a:t>Identical TV sets examined by consumers:</a:t>
              </a:r>
            </a:p>
          </p:txBody>
        </p:sp>
        <p:sp>
          <p:nvSpPr>
            <p:cNvPr id="7212" name="Oval 44"/>
            <p:cNvSpPr>
              <a:spLocks noChangeArrowheads="1"/>
            </p:cNvSpPr>
            <p:nvPr/>
          </p:nvSpPr>
          <p:spPr bwMode="auto">
            <a:xfrm>
              <a:off x="2880" y="3024"/>
              <a:ext cx="504" cy="504"/>
            </a:xfrm>
            <a:prstGeom prst="ellipse">
              <a:avLst/>
            </a:prstGeom>
            <a:solidFill>
              <a:srgbClr val="84A2D6"/>
            </a:soli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sz="2800" b="1">
                  <a:latin typeface="Arial" charset="0"/>
                </a:rPr>
                <a:t>Vs.</a:t>
              </a:r>
            </a:p>
          </p:txBody>
        </p:sp>
        <p:pic>
          <p:nvPicPr>
            <p:cNvPr id="7214" name="Picture 46" descr="sponsor-ge"/>
            <p:cNvPicPr>
              <a:picLocks noChangeAspect="1" noChangeArrowheads="1"/>
            </p:cNvPicPr>
            <p:nvPr/>
          </p:nvPicPr>
          <p:blipFill>
            <a:blip r:embed="rId4" cstate="print"/>
            <a:srcRect/>
            <a:stretch>
              <a:fillRect/>
            </a:stretch>
          </p:blipFill>
          <p:spPr bwMode="auto">
            <a:xfrm>
              <a:off x="3984" y="3012"/>
              <a:ext cx="540" cy="540"/>
            </a:xfrm>
            <a:prstGeom prst="rect">
              <a:avLst/>
            </a:prstGeom>
            <a:noFill/>
          </p:spPr>
        </p:pic>
        <p:pic>
          <p:nvPicPr>
            <p:cNvPr id="7215" name="Picture 47" descr="hitachi"/>
            <p:cNvPicPr>
              <a:picLocks noChangeAspect="1" noChangeArrowheads="1"/>
            </p:cNvPicPr>
            <p:nvPr/>
          </p:nvPicPr>
          <p:blipFill>
            <a:blip r:embed="rId5" cstate="print"/>
            <a:srcRect/>
            <a:stretch>
              <a:fillRect/>
            </a:stretch>
          </p:blipFill>
          <p:spPr bwMode="auto">
            <a:xfrm>
              <a:off x="864" y="3072"/>
              <a:ext cx="1433" cy="446"/>
            </a:xfrm>
            <a:prstGeom prst="rect">
              <a:avLst/>
            </a:prstGeom>
            <a:noFill/>
          </p:spPr>
        </p:pic>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7216"/>
                                        </p:tgtEl>
                                        <p:attrNameLst>
                                          <p:attrName>style.visibility</p:attrName>
                                        </p:attrNameLst>
                                      </p:cBhvr>
                                      <p:to>
                                        <p:strVal val="visible"/>
                                      </p:to>
                                    </p:set>
                                    <p:animEffect transition="in" filter="box(out)">
                                      <p:cBhvr>
                                        <p:cTn id="7" dur="500"/>
                                        <p:tgtEl>
                                          <p:spTgt spid="72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7218"/>
                                        </p:tgtEl>
                                        <p:attrNameLst>
                                          <p:attrName>style.visibility</p:attrName>
                                        </p:attrNameLst>
                                      </p:cBhvr>
                                      <p:to>
                                        <p:strVal val="visible"/>
                                      </p:to>
                                    </p:set>
                                    <p:animEffect transition="in" filter="box(out)">
                                      <p:cBhvr>
                                        <p:cTn id="12" dur="500"/>
                                        <p:tgtEl>
                                          <p:spTgt spid="721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7217"/>
                                        </p:tgtEl>
                                        <p:attrNameLst>
                                          <p:attrName>style.visibility</p:attrName>
                                        </p:attrNameLst>
                                      </p:cBhvr>
                                      <p:to>
                                        <p:strVal val="visible"/>
                                      </p:to>
                                    </p:set>
                                    <p:animEffect transition="in" filter="box(out)">
                                      <p:cBhvr>
                                        <p:cTn id="17" dur="500"/>
                                        <p:tgtEl>
                                          <p:spTgt spid="721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209"/>
                                        </p:tgtEl>
                                        <p:attrNameLst>
                                          <p:attrName>style.visibility</p:attrName>
                                        </p:attrNameLst>
                                      </p:cBhvr>
                                      <p:to>
                                        <p:strVal val="visible"/>
                                      </p:to>
                                    </p:set>
                                    <p:animEffect transition="in" filter="box(out)">
                                      <p:cBhvr>
                                        <p:cTn id="22" dur="50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9"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AutoShape 2"/>
          <p:cNvSpPr>
            <a:spLocks noChangeArrowheads="1"/>
          </p:cNvSpPr>
          <p:nvPr/>
        </p:nvSpPr>
        <p:spPr bwMode="auto">
          <a:xfrm>
            <a:off x="-254000" y="203200"/>
            <a:ext cx="7797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43011" name="Rectangle 3"/>
          <p:cNvSpPr>
            <a:spLocks noGrp="1" noChangeArrowheads="1"/>
          </p:cNvSpPr>
          <p:nvPr>
            <p:ph type="title"/>
          </p:nvPr>
        </p:nvSpPr>
        <p:spPr>
          <a:xfrm>
            <a:off x="228600" y="239713"/>
            <a:ext cx="7772400" cy="635000"/>
          </a:xfrm>
        </p:spPr>
        <p:txBody>
          <a:bodyPr/>
          <a:lstStyle/>
          <a:p>
            <a:r>
              <a:rPr lang="en-US" sz="3200"/>
              <a:t>Retailers are creating their own brands</a:t>
            </a:r>
          </a:p>
        </p:txBody>
      </p:sp>
      <p:pic>
        <p:nvPicPr>
          <p:cNvPr id="43012" name="Picture 4"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914400" y="1289050"/>
            <a:ext cx="7620000" cy="5111750"/>
          </a:xfrm>
          <a:prstGeom prst="rect">
            <a:avLst/>
          </a:prstGeom>
          <a:noFill/>
        </p:spPr>
      </p:pic>
      <p:pic>
        <p:nvPicPr>
          <p:cNvPr id="43013" name="Picture 5"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43014" name="Rectangle 6"/>
          <p:cNvSpPr>
            <a:spLocks noChangeArrowheads="1"/>
          </p:cNvSpPr>
          <p:nvPr/>
        </p:nvSpPr>
        <p:spPr bwMode="auto">
          <a:xfrm>
            <a:off x="1295400" y="1676400"/>
            <a:ext cx="6096000" cy="3197225"/>
          </a:xfrm>
          <a:prstGeom prst="rect">
            <a:avLst/>
          </a:prstGeom>
          <a:noFill/>
          <a:ln w="38100">
            <a:noFill/>
            <a:miter lim="800000"/>
            <a:headEnd/>
            <a:tailEnd/>
          </a:ln>
          <a:effectLst/>
        </p:spPr>
        <p:txBody>
          <a:bodyPr>
            <a:spAutoFit/>
          </a:bodyPr>
          <a:lstStyle/>
          <a:p>
            <a:pPr algn="l">
              <a:spcBef>
                <a:spcPct val="20000"/>
              </a:spcBef>
            </a:pPr>
            <a:r>
              <a:rPr lang="en-US" sz="3400" b="1"/>
              <a:t>Store Brands (a.k.a. house </a:t>
            </a:r>
            <a:br>
              <a:rPr lang="en-US" sz="3400" b="1"/>
            </a:br>
            <a:r>
              <a:rPr lang="en-US" sz="3400" b="1"/>
              <a:t>brand or private label):</a:t>
            </a:r>
            <a:r>
              <a:rPr lang="en-US" sz="3400"/>
              <a:t> </a:t>
            </a:r>
            <a:br>
              <a:rPr lang="en-US" sz="3400"/>
            </a:br>
            <a:r>
              <a:rPr lang="en-US" sz="3400" i="1"/>
              <a:t>A brand used exclusively by one chain of stores for a line of products made to a store’s specification</a:t>
            </a:r>
          </a:p>
        </p:txBody>
      </p:sp>
    </p:spTree>
  </p:cSld>
  <p:clrMapOvr>
    <a:masterClrMapping/>
  </p:clrMapOvr>
  <p:transition>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1026"/>
          <p:cNvGrpSpPr>
            <a:grpSpLocks/>
          </p:cNvGrpSpPr>
          <p:nvPr/>
        </p:nvGrpSpPr>
        <p:grpSpPr bwMode="auto">
          <a:xfrm>
            <a:off x="2914650" y="1447800"/>
            <a:ext cx="5695950" cy="2324100"/>
            <a:chOff x="1836" y="912"/>
            <a:chExt cx="3588" cy="1464"/>
          </a:xfrm>
        </p:grpSpPr>
        <p:sp>
          <p:nvSpPr>
            <p:cNvPr id="44035" name="AutoShape 1027"/>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600">
                  <a:latin typeface="Arial" charset="0"/>
                </a:rPr>
                <a:t>Determining the </a:t>
              </a:r>
              <a:br>
                <a:rPr lang="en-US" sz="2600">
                  <a:latin typeface="Arial" charset="0"/>
                </a:rPr>
              </a:br>
              <a:r>
                <a:rPr lang="en-US" sz="2600">
                  <a:latin typeface="Arial" charset="0"/>
                </a:rPr>
                <a:t>Desired Brand Position</a:t>
              </a:r>
            </a:p>
          </p:txBody>
        </p:sp>
        <p:cxnSp>
          <p:nvCxnSpPr>
            <p:cNvPr id="44036" name="AutoShape 1028"/>
            <p:cNvCxnSpPr>
              <a:cxnSpLocks noChangeShapeType="1"/>
              <a:stCxn id="44044" idx="6"/>
              <a:endCxn id="44035"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44037" name="Group 1029"/>
          <p:cNvGrpSpPr>
            <a:grpSpLocks/>
          </p:cNvGrpSpPr>
          <p:nvPr/>
        </p:nvGrpSpPr>
        <p:grpSpPr bwMode="auto">
          <a:xfrm>
            <a:off x="2914650" y="3200400"/>
            <a:ext cx="5695950" cy="1143000"/>
            <a:chOff x="1836" y="2016"/>
            <a:chExt cx="3588" cy="720"/>
          </a:xfrm>
        </p:grpSpPr>
        <p:sp>
          <p:nvSpPr>
            <p:cNvPr id="44038" name="AutoShape 1030"/>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50000"/>
                </a:spcBef>
              </a:pPr>
              <a:r>
                <a:rPr lang="en-US" sz="2600">
                  <a:latin typeface="Arial" charset="0"/>
                </a:rPr>
                <a:t>Developing Brand Identification</a:t>
              </a:r>
            </a:p>
          </p:txBody>
        </p:sp>
        <p:cxnSp>
          <p:nvCxnSpPr>
            <p:cNvPr id="44039" name="AutoShape 1031"/>
            <p:cNvCxnSpPr>
              <a:cxnSpLocks noChangeShapeType="1"/>
              <a:stCxn id="44044" idx="6"/>
              <a:endCxn id="44038" idx="1"/>
            </p:cNvCxnSpPr>
            <p:nvPr/>
          </p:nvCxnSpPr>
          <p:spPr bwMode="auto">
            <a:xfrm>
              <a:off x="1836" y="2376"/>
              <a:ext cx="456" cy="0"/>
            </a:xfrm>
            <a:prstGeom prst="straightConnector1">
              <a:avLst/>
            </a:prstGeom>
            <a:noFill/>
            <a:ln w="28575">
              <a:solidFill>
                <a:schemeClr val="tx1"/>
              </a:solidFill>
              <a:round/>
              <a:headEnd/>
              <a:tailEnd/>
            </a:ln>
            <a:effectLst/>
          </p:spPr>
        </p:cxnSp>
      </p:grpSp>
      <p:sp>
        <p:nvSpPr>
          <p:cNvPr id="44040" name="AutoShape 1032"/>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50000"/>
              </a:spcBef>
            </a:pPr>
            <a:r>
              <a:rPr lang="en-US" sz="2600">
                <a:latin typeface="Arial" charset="0"/>
              </a:rPr>
              <a:t>Developing Brand Identification</a:t>
            </a:r>
          </a:p>
        </p:txBody>
      </p:sp>
      <p:sp>
        <p:nvSpPr>
          <p:cNvPr id="44041" name="AutoShape 1033"/>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50000"/>
              </a:spcBef>
            </a:pPr>
            <a:r>
              <a:rPr lang="en-US" sz="2600">
                <a:latin typeface="Arial" charset="0"/>
              </a:rPr>
              <a:t>Determining the </a:t>
            </a:r>
            <a:br>
              <a:rPr lang="en-US" sz="2600">
                <a:latin typeface="Arial" charset="0"/>
              </a:rPr>
            </a:br>
            <a:r>
              <a:rPr lang="en-US" sz="2600">
                <a:latin typeface="Arial" charset="0"/>
              </a:rPr>
              <a:t>Desired Brand Position</a:t>
            </a:r>
          </a:p>
        </p:txBody>
      </p:sp>
      <p:sp>
        <p:nvSpPr>
          <p:cNvPr id="44042" name="AutoShape 1034"/>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44043" name="Rectangle 1035"/>
          <p:cNvSpPr>
            <a:spLocks noGrp="1" noChangeArrowheads="1"/>
          </p:cNvSpPr>
          <p:nvPr>
            <p:ph type="title"/>
          </p:nvPr>
        </p:nvSpPr>
        <p:spPr>
          <a:xfrm>
            <a:off x="228600" y="239713"/>
            <a:ext cx="7772400" cy="635000"/>
          </a:xfrm>
        </p:spPr>
        <p:txBody>
          <a:bodyPr/>
          <a:lstStyle/>
          <a:p>
            <a:r>
              <a:rPr lang="en-US" sz="3200"/>
              <a:t>How Are Brands Created?</a:t>
            </a:r>
          </a:p>
        </p:txBody>
      </p:sp>
      <p:sp>
        <p:nvSpPr>
          <p:cNvPr id="44044" name="Oval 1036"/>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3200" b="1">
                <a:latin typeface="Arial" charset="0"/>
              </a:rPr>
              <a:t>3 Key</a:t>
            </a:r>
            <a:br>
              <a:rPr lang="en-US" sz="3200" b="1">
                <a:latin typeface="Arial" charset="0"/>
              </a:rPr>
            </a:br>
            <a:r>
              <a:rPr lang="en-US" sz="3200" b="1">
                <a:latin typeface="Arial" charset="0"/>
              </a:rPr>
              <a:t>Steps</a:t>
            </a:r>
          </a:p>
        </p:txBody>
      </p:sp>
      <p:grpSp>
        <p:nvGrpSpPr>
          <p:cNvPr id="44045" name="Group 1037"/>
          <p:cNvGrpSpPr>
            <a:grpSpLocks/>
          </p:cNvGrpSpPr>
          <p:nvPr/>
        </p:nvGrpSpPr>
        <p:grpSpPr bwMode="auto">
          <a:xfrm>
            <a:off x="2914650" y="3771900"/>
            <a:ext cx="5695950" cy="2324100"/>
            <a:chOff x="1836" y="2376"/>
            <a:chExt cx="3588" cy="1464"/>
          </a:xfrm>
        </p:grpSpPr>
        <p:sp>
          <p:nvSpPr>
            <p:cNvPr id="44046" name="AutoShape 1038"/>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600">
                  <a:latin typeface="Arial" charset="0"/>
                </a:rPr>
                <a:t>Creating Brand Image</a:t>
              </a:r>
            </a:p>
          </p:txBody>
        </p:sp>
        <p:cxnSp>
          <p:nvCxnSpPr>
            <p:cNvPr id="44047" name="AutoShape 1039"/>
            <p:cNvCxnSpPr>
              <a:cxnSpLocks noChangeShapeType="1"/>
              <a:stCxn id="44044" idx="6"/>
              <a:endCxn id="44046" idx="1"/>
            </p:cNvCxnSpPr>
            <p:nvPr/>
          </p:nvCxnSpPr>
          <p:spPr bwMode="auto">
            <a:xfrm>
              <a:off x="1836" y="2376"/>
              <a:ext cx="456" cy="1104"/>
            </a:xfrm>
            <a:prstGeom prst="straightConnector1">
              <a:avLst/>
            </a:prstGeom>
            <a:noFill/>
            <a:ln w="28575">
              <a:solidFill>
                <a:schemeClr val="tx1"/>
              </a:solidFill>
              <a:round/>
              <a:headEnd/>
              <a:tailEnd/>
            </a:ln>
            <a:effectLst/>
          </p:spPr>
        </p:cxn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wipe(left)">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44041"/>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4037"/>
                                        </p:tgtEl>
                                        <p:attrNameLst>
                                          <p:attrName>style.visibility</p:attrName>
                                        </p:attrNameLst>
                                      </p:cBhvr>
                                      <p:to>
                                        <p:strVal val="visible"/>
                                      </p:to>
                                    </p:set>
                                    <p:animEffect transition="in" filter="wipe(left)">
                                      <p:cBhvr>
                                        <p:cTn id="15" dur="500"/>
                                        <p:tgtEl>
                                          <p:spTgt spid="4403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44040"/>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44045"/>
                                        </p:tgtEl>
                                        <p:attrNameLst>
                                          <p:attrName>style.visibility</p:attrName>
                                        </p:attrNameLst>
                                      </p:cBhvr>
                                      <p:to>
                                        <p:strVal val="visible"/>
                                      </p:to>
                                    </p:set>
                                    <p:animEffect transition="in" filter="wipe(left)">
                                      <p:cBhvr>
                                        <p:cTn id="23" dur="500"/>
                                        <p:tgtEl>
                                          <p:spTgt spid="440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nimBg="1" autoUpdateAnimBg="0"/>
      <p:bldP spid="44041"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6" name="AutoShape 10"/>
          <p:cNvSpPr>
            <a:spLocks noChangeArrowheads="1"/>
          </p:cNvSpPr>
          <p:nvPr/>
        </p:nvSpPr>
        <p:spPr bwMode="auto">
          <a:xfrm>
            <a:off x="-254000" y="203200"/>
            <a:ext cx="8940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45067" name="Rectangle 11"/>
          <p:cNvSpPr>
            <a:spLocks noGrp="1" noChangeArrowheads="1"/>
          </p:cNvSpPr>
          <p:nvPr>
            <p:ph type="title"/>
          </p:nvPr>
        </p:nvSpPr>
        <p:spPr>
          <a:xfrm>
            <a:off x="228600" y="239713"/>
            <a:ext cx="8686800" cy="635000"/>
          </a:xfrm>
        </p:spPr>
        <p:txBody>
          <a:bodyPr/>
          <a:lstStyle/>
          <a:p>
            <a:r>
              <a:rPr lang="en-US" sz="2800" b="1"/>
              <a:t>Figure 3-1</a:t>
            </a:r>
            <a:r>
              <a:rPr lang="en-US" sz="2800"/>
              <a:t>: Determining the Desired Brand Position</a:t>
            </a:r>
          </a:p>
        </p:txBody>
      </p:sp>
      <p:pic>
        <p:nvPicPr>
          <p:cNvPr id="45073" name="Picture 17" descr="C:\Documents and Settings\John Gayle\My Documents\3Blox\30801 MHHE-Duncan PPT\Chapter03\Work Files\Fig3-1.jpg"/>
          <p:cNvPicPr>
            <a:picLocks noChangeAspect="1" noChangeArrowheads="1"/>
          </p:cNvPicPr>
          <p:nvPr/>
        </p:nvPicPr>
        <p:blipFill>
          <a:blip r:embed="rId2" cstate="print"/>
          <a:srcRect/>
          <a:stretch>
            <a:fillRect/>
          </a:stretch>
        </p:blipFill>
        <p:spPr bwMode="auto">
          <a:xfrm>
            <a:off x="342900" y="1266825"/>
            <a:ext cx="8458200" cy="5286375"/>
          </a:xfrm>
          <a:prstGeom prst="rect">
            <a:avLst/>
          </a:prstGeom>
          <a:noFill/>
        </p:spPr>
      </p:pic>
    </p:spTree>
  </p:cSld>
  <p:clrMapOvr>
    <a:masterClrMapping/>
  </p:clrMapOvr>
  <p:transition>
    <p:pull dir="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2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8915" name="AutoShape 1027"/>
          <p:cNvSpPr>
            <a:spLocks noChangeArrowheads="1"/>
          </p:cNvSpPr>
          <p:nvPr/>
        </p:nvSpPr>
        <p:spPr bwMode="auto">
          <a:xfrm>
            <a:off x="-254000" y="227013"/>
            <a:ext cx="5740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8916" name="Rectangle 1028"/>
          <p:cNvSpPr>
            <a:spLocks noGrp="1" noChangeArrowheads="1"/>
          </p:cNvSpPr>
          <p:nvPr>
            <p:ph type="title"/>
          </p:nvPr>
        </p:nvSpPr>
        <p:spPr>
          <a:xfrm>
            <a:off x="227013" y="241300"/>
            <a:ext cx="7772400" cy="635000"/>
          </a:xfrm>
        </p:spPr>
        <p:txBody>
          <a:bodyPr/>
          <a:lstStyle/>
          <a:p>
            <a:r>
              <a:rPr lang="en-US" sz="3200" b="1"/>
              <a:t>IMC In Action:</a:t>
            </a:r>
            <a:r>
              <a:rPr lang="en-US" sz="3200"/>
              <a:t> Dr. Scholl’s</a:t>
            </a:r>
            <a:endParaRPr lang="en-US" sz="3600"/>
          </a:p>
        </p:txBody>
      </p:sp>
      <p:pic>
        <p:nvPicPr>
          <p:cNvPr id="38919" name="Picture 1031" descr="C:\Documents and Settings\John Gayle\My Documents\3Blox\30801 MHHE-Duncan PPT\Chapter03\Work Files\drscholls.jpg"/>
          <p:cNvPicPr>
            <a:picLocks noChangeAspect="1" noChangeArrowheads="1"/>
          </p:cNvPicPr>
          <p:nvPr/>
        </p:nvPicPr>
        <p:blipFill>
          <a:blip r:embed="rId2" cstate="print"/>
          <a:srcRect r="961"/>
          <a:stretch>
            <a:fillRect/>
          </a:stretch>
        </p:blipFill>
        <p:spPr bwMode="auto">
          <a:xfrm>
            <a:off x="723900" y="1219200"/>
            <a:ext cx="7696200" cy="5035550"/>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05" name="Group 21"/>
          <p:cNvGrpSpPr>
            <a:grpSpLocks/>
          </p:cNvGrpSpPr>
          <p:nvPr/>
        </p:nvGrpSpPr>
        <p:grpSpPr bwMode="auto">
          <a:xfrm>
            <a:off x="2286000" y="2438400"/>
            <a:ext cx="6477000" cy="2438400"/>
            <a:chOff x="1440" y="1536"/>
            <a:chExt cx="4080" cy="1536"/>
          </a:xfrm>
        </p:grpSpPr>
        <p:sp>
          <p:nvSpPr>
            <p:cNvPr id="16391" name="AutoShape 7"/>
            <p:cNvSpPr>
              <a:spLocks noChangeArrowheads="1"/>
            </p:cNvSpPr>
            <p:nvPr/>
          </p:nvSpPr>
          <p:spPr bwMode="auto">
            <a:xfrm>
              <a:off x="2016" y="1536"/>
              <a:ext cx="3504" cy="1536"/>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sz="2200">
                  <a:latin typeface="Arial" charset="0"/>
                </a:rPr>
                <a:t>Revamped, more fashionable product line</a:t>
              </a:r>
            </a:p>
            <a:p>
              <a:pPr marL="174625" indent="-174625" algn="l">
                <a:spcBef>
                  <a:spcPct val="20000"/>
                </a:spcBef>
                <a:buFontTx/>
                <a:buChar char="•"/>
              </a:pPr>
              <a:r>
                <a:rPr lang="en-US" sz="2200">
                  <a:latin typeface="Arial" charset="0"/>
                </a:rPr>
                <a:t>Product placement on </a:t>
              </a:r>
              <a:r>
                <a:rPr lang="en-US" sz="2200" i="1">
                  <a:latin typeface="Arial" charset="0"/>
                </a:rPr>
                <a:t>Sex and the City</a:t>
              </a:r>
            </a:p>
            <a:p>
              <a:pPr marL="174625" indent="-174625" algn="l">
                <a:spcBef>
                  <a:spcPct val="20000"/>
                </a:spcBef>
                <a:buFontTx/>
                <a:buChar char="•"/>
              </a:pPr>
              <a:r>
                <a:rPr lang="en-US" sz="2200">
                  <a:latin typeface="Arial" charset="0"/>
                </a:rPr>
                <a:t>New distribution in shoe stores</a:t>
              </a:r>
            </a:p>
          </p:txBody>
        </p:sp>
        <p:sp>
          <p:nvSpPr>
            <p:cNvPr id="16390" name="AutoShape 6"/>
            <p:cNvSpPr>
              <a:spLocks noChangeArrowheads="1"/>
            </p:cNvSpPr>
            <p:nvPr/>
          </p:nvSpPr>
          <p:spPr bwMode="auto">
            <a:xfrm>
              <a:off x="1440" y="1999"/>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16404" name="Group 20"/>
          <p:cNvGrpSpPr>
            <a:grpSpLocks/>
          </p:cNvGrpSpPr>
          <p:nvPr/>
        </p:nvGrpSpPr>
        <p:grpSpPr bwMode="auto">
          <a:xfrm>
            <a:off x="2286000" y="1295400"/>
            <a:ext cx="6477000" cy="838200"/>
            <a:chOff x="1440" y="816"/>
            <a:chExt cx="4080" cy="528"/>
          </a:xfrm>
        </p:grpSpPr>
        <p:sp>
          <p:nvSpPr>
            <p:cNvPr id="16393" name="AutoShape 9"/>
            <p:cNvSpPr>
              <a:spLocks noChangeArrowheads="1"/>
            </p:cNvSpPr>
            <p:nvPr/>
          </p:nvSpPr>
          <p:spPr bwMode="auto">
            <a:xfrm>
              <a:off x="2016" y="816"/>
              <a:ext cx="3504" cy="528"/>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Revitalize Dr. Scholl’s brand</a:t>
              </a:r>
            </a:p>
          </p:txBody>
        </p:sp>
        <p:sp>
          <p:nvSpPr>
            <p:cNvPr id="16394" name="AutoShape 10"/>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sp>
        <p:nvSpPr>
          <p:cNvPr id="16396" name="AutoShape 12"/>
          <p:cNvSpPr>
            <a:spLocks noChangeArrowheads="1"/>
          </p:cNvSpPr>
          <p:nvPr/>
        </p:nvSpPr>
        <p:spPr bwMode="auto">
          <a:xfrm>
            <a:off x="3200400" y="2438400"/>
            <a:ext cx="5562600" cy="24384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marL="174625" indent="-174625" algn="l">
              <a:spcBef>
                <a:spcPct val="20000"/>
              </a:spcBef>
            </a:pPr>
            <a:r>
              <a:rPr lang="en-US">
                <a:latin typeface="Arial" charset="0"/>
              </a:rPr>
              <a:t>An IMC program featuring:</a:t>
            </a:r>
          </a:p>
          <a:p>
            <a:pPr marL="174625" indent="-174625" algn="l">
              <a:spcBef>
                <a:spcPct val="20000"/>
              </a:spcBef>
              <a:buFontTx/>
              <a:buChar char="•"/>
            </a:pPr>
            <a:r>
              <a:rPr lang="en-US" sz="2200">
                <a:latin typeface="Arial" charset="0"/>
              </a:rPr>
              <a:t>Revamped, more fashionable </a:t>
            </a:r>
            <a:br>
              <a:rPr lang="en-US" sz="2200">
                <a:latin typeface="Arial" charset="0"/>
              </a:rPr>
            </a:br>
            <a:r>
              <a:rPr lang="en-US" sz="2200">
                <a:latin typeface="Arial" charset="0"/>
              </a:rPr>
              <a:t>product line</a:t>
            </a:r>
          </a:p>
          <a:p>
            <a:pPr marL="174625" indent="-174625" algn="l">
              <a:spcBef>
                <a:spcPct val="20000"/>
              </a:spcBef>
              <a:buFontTx/>
              <a:buChar char="•"/>
            </a:pPr>
            <a:r>
              <a:rPr lang="en-US" sz="2200">
                <a:latin typeface="Arial" charset="0"/>
              </a:rPr>
              <a:t>Product placement on </a:t>
            </a:r>
            <a:r>
              <a:rPr lang="en-US" sz="2200" i="1">
                <a:latin typeface="Arial" charset="0"/>
              </a:rPr>
              <a:t>Sex and the City</a:t>
            </a:r>
          </a:p>
          <a:p>
            <a:pPr marL="174625" indent="-174625" algn="l">
              <a:spcBef>
                <a:spcPct val="20000"/>
              </a:spcBef>
              <a:buFontTx/>
              <a:buChar char="•"/>
            </a:pPr>
            <a:r>
              <a:rPr lang="en-US" sz="2200">
                <a:latin typeface="Arial" charset="0"/>
              </a:rPr>
              <a:t>New distribution in shoe stores</a:t>
            </a:r>
          </a:p>
        </p:txBody>
      </p:sp>
      <p:sp>
        <p:nvSpPr>
          <p:cNvPr id="16395" name="AutoShape 11"/>
          <p:cNvSpPr>
            <a:spLocks noChangeArrowheads="1"/>
          </p:cNvSpPr>
          <p:nvPr/>
        </p:nvSpPr>
        <p:spPr bwMode="auto">
          <a:xfrm>
            <a:off x="3200400" y="1295400"/>
            <a:ext cx="5562600" cy="8382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spcBef>
                <a:spcPct val="20000"/>
              </a:spcBef>
            </a:pPr>
            <a:r>
              <a:rPr lang="en-US">
                <a:latin typeface="Arial" charset="0"/>
              </a:rPr>
              <a:t>Revitalize Dr. Scholl’s brand</a:t>
            </a:r>
          </a:p>
        </p:txBody>
      </p:sp>
      <p:grpSp>
        <p:nvGrpSpPr>
          <p:cNvPr id="16406" name="Group 22"/>
          <p:cNvGrpSpPr>
            <a:grpSpLocks/>
          </p:cNvGrpSpPr>
          <p:nvPr/>
        </p:nvGrpSpPr>
        <p:grpSpPr bwMode="auto">
          <a:xfrm>
            <a:off x="2286000" y="5181600"/>
            <a:ext cx="6477000" cy="990600"/>
            <a:chOff x="1440" y="3264"/>
            <a:chExt cx="4080" cy="624"/>
          </a:xfrm>
        </p:grpSpPr>
        <p:sp>
          <p:nvSpPr>
            <p:cNvPr id="16387" name="AutoShape 3"/>
            <p:cNvSpPr>
              <a:spLocks noChangeArrowheads="1"/>
            </p:cNvSpPr>
            <p:nvPr/>
          </p:nvSpPr>
          <p:spPr bwMode="auto">
            <a:xfrm>
              <a:off x="1440" y="3367"/>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rIns="0" anchor="ctr"/>
            <a:lstStyle/>
            <a:p>
              <a:endParaRPr lang="en-US"/>
            </a:p>
          </p:txBody>
        </p:sp>
        <p:sp>
          <p:nvSpPr>
            <p:cNvPr id="16388" name="AutoShape 4"/>
            <p:cNvSpPr>
              <a:spLocks noChangeArrowheads="1"/>
            </p:cNvSpPr>
            <p:nvPr/>
          </p:nvSpPr>
          <p:spPr bwMode="auto">
            <a:xfrm>
              <a:off x="2016" y="3264"/>
              <a:ext cx="3504" cy="624"/>
            </a:xfrm>
            <a:prstGeom prst="roundRect">
              <a:avLst>
                <a:gd name="adj" fmla="val 29486"/>
              </a:avLst>
            </a:prstGeom>
            <a:solidFill>
              <a:srgbClr val="84A2D6"/>
            </a:solidFill>
            <a:ln w="38100">
              <a:solidFill>
                <a:srgbClr val="001C52"/>
              </a:solidFill>
              <a:round/>
              <a:headEnd/>
              <a:tailEnd/>
            </a:ln>
            <a:effectLst>
              <a:outerShdw dist="71842" dir="2700000" algn="ctr" rotWithShape="0">
                <a:srgbClr val="707070"/>
              </a:outerShdw>
            </a:effectLst>
          </p:spPr>
          <p:txBody>
            <a:bodyPr wrap="none" rIns="0" anchor="ctr"/>
            <a:lstStyle/>
            <a:p>
              <a:pPr algn="l" eaLnBrk="0" hangingPunct="0"/>
              <a:r>
                <a:rPr lang="en-US">
                  <a:latin typeface="Arial" charset="0"/>
                </a:rPr>
                <a:t>Some Dr. Scholl’s shoes now </a:t>
              </a:r>
              <a:br>
                <a:rPr lang="en-US">
                  <a:latin typeface="Arial" charset="0"/>
                </a:rPr>
              </a:br>
              <a:r>
                <a:rPr lang="en-US">
                  <a:latin typeface="Arial" charset="0"/>
                </a:rPr>
                <a:t>sell for $169</a:t>
              </a:r>
            </a:p>
          </p:txBody>
        </p:sp>
      </p:grpSp>
      <p:sp>
        <p:nvSpPr>
          <p:cNvPr id="16397" name="AutoShape 1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6398" name="Rectangle 14"/>
          <p:cNvSpPr>
            <a:spLocks noGrp="1" noChangeArrowheads="1"/>
          </p:cNvSpPr>
          <p:nvPr>
            <p:ph type="title"/>
          </p:nvPr>
        </p:nvSpPr>
        <p:spPr>
          <a:xfrm>
            <a:off x="228600" y="239713"/>
            <a:ext cx="7772400" cy="635000"/>
          </a:xfrm>
        </p:spPr>
        <p:txBody>
          <a:bodyPr/>
          <a:lstStyle/>
          <a:p>
            <a:r>
              <a:rPr lang="en-US" sz="3200" b="1"/>
              <a:t>IMC In Action:</a:t>
            </a:r>
            <a:r>
              <a:rPr lang="en-US" sz="3200"/>
              <a:t> Dr. Scholl’s</a:t>
            </a:r>
          </a:p>
        </p:txBody>
      </p:sp>
      <p:grpSp>
        <p:nvGrpSpPr>
          <p:cNvPr id="16399" name="Group 15"/>
          <p:cNvGrpSpPr>
            <a:grpSpLocks/>
          </p:cNvGrpSpPr>
          <p:nvPr/>
        </p:nvGrpSpPr>
        <p:grpSpPr bwMode="auto">
          <a:xfrm>
            <a:off x="457200" y="1295400"/>
            <a:ext cx="2133600" cy="5105400"/>
            <a:chOff x="288" y="816"/>
            <a:chExt cx="1344" cy="3216"/>
          </a:xfrm>
        </p:grpSpPr>
        <p:sp>
          <p:nvSpPr>
            <p:cNvPr id="16400" name="AutoShape 16"/>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16401" name="Text Box 17"/>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16402" name="Text Box 18"/>
            <p:cNvSpPr txBox="1">
              <a:spLocks noChangeArrowheads="1"/>
            </p:cNvSpPr>
            <p:nvPr/>
          </p:nvSpPr>
          <p:spPr bwMode="auto">
            <a:xfrm>
              <a:off x="598" y="1920"/>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16403" name="Text Box 19"/>
            <p:cNvSpPr txBox="1">
              <a:spLocks noChangeArrowheads="1"/>
            </p:cNvSpPr>
            <p:nvPr/>
          </p:nvSpPr>
          <p:spPr bwMode="auto">
            <a:xfrm>
              <a:off x="597" y="3312"/>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399"/>
                                        </p:tgtEl>
                                        <p:attrNameLst>
                                          <p:attrName>style.visibility</p:attrName>
                                        </p:attrNameLst>
                                      </p:cBhvr>
                                      <p:to>
                                        <p:strVal val="visible"/>
                                      </p:to>
                                    </p:set>
                                    <p:animEffect transition="in" filter="wipe(up)">
                                      <p:cBhvr>
                                        <p:cTn id="7" dur="500"/>
                                        <p:tgtEl>
                                          <p:spTgt spid="1639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404"/>
                                        </p:tgtEl>
                                        <p:attrNameLst>
                                          <p:attrName>style.visibility</p:attrName>
                                        </p:attrNameLst>
                                      </p:cBhvr>
                                      <p:to>
                                        <p:strVal val="visible"/>
                                      </p:to>
                                    </p:set>
                                    <p:animEffect transition="in" filter="wipe(left)">
                                      <p:cBhvr>
                                        <p:cTn id="11" dur="500"/>
                                        <p:tgtEl>
                                          <p:spTgt spid="1640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6395"/>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16405"/>
                                        </p:tgtEl>
                                        <p:attrNameLst>
                                          <p:attrName>style.visibility</p:attrName>
                                        </p:attrNameLst>
                                      </p:cBhvr>
                                      <p:to>
                                        <p:strVal val="visible"/>
                                      </p:to>
                                    </p:set>
                                    <p:animEffect transition="in" filter="wipe(left)">
                                      <p:cBhvr>
                                        <p:cTn id="19" dur="500"/>
                                        <p:tgtEl>
                                          <p:spTgt spid="1640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1639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16406"/>
                                        </p:tgtEl>
                                        <p:attrNameLst>
                                          <p:attrName>style.visibility</p:attrName>
                                        </p:attrNameLst>
                                      </p:cBhvr>
                                      <p:to>
                                        <p:strVal val="visible"/>
                                      </p:to>
                                    </p:set>
                                    <p:animEffect transition="in" filter="wipe(left)">
                                      <p:cBhvr>
                                        <p:cTn id="27"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animBg="1" autoUpdateAnimBg="0"/>
      <p:bldP spid="1639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46083" name="AutoShape 3"/>
          <p:cNvSpPr>
            <a:spLocks noChangeArrowheads="1"/>
          </p:cNvSpPr>
          <p:nvPr/>
        </p:nvSpPr>
        <p:spPr bwMode="auto">
          <a:xfrm>
            <a:off x="-254000" y="227013"/>
            <a:ext cx="83312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6084" name="Rectangle 4"/>
          <p:cNvSpPr>
            <a:spLocks noGrp="1" noChangeArrowheads="1"/>
          </p:cNvSpPr>
          <p:nvPr>
            <p:ph type="title"/>
          </p:nvPr>
        </p:nvSpPr>
        <p:spPr>
          <a:xfrm>
            <a:off x="227013" y="241300"/>
            <a:ext cx="7772400" cy="635000"/>
          </a:xfrm>
        </p:spPr>
        <p:txBody>
          <a:bodyPr/>
          <a:lstStyle/>
          <a:p>
            <a:r>
              <a:rPr lang="en-US" sz="3200"/>
              <a:t>Monster.Com Is a Distinctive Brand Name</a:t>
            </a:r>
          </a:p>
        </p:txBody>
      </p:sp>
      <p:pic>
        <p:nvPicPr>
          <p:cNvPr id="46087" name="Picture 7" descr="C:\Documents and Settings\John Gayle\My Documents\3Blox\30801 MHHE-Duncan PPT\Chapter03\Work Files\monster.jpg"/>
          <p:cNvPicPr>
            <a:picLocks noChangeAspect="1" noChangeArrowheads="1"/>
          </p:cNvPicPr>
          <p:nvPr/>
        </p:nvPicPr>
        <p:blipFill>
          <a:blip r:embed="rId2" cstate="print"/>
          <a:srcRect/>
          <a:stretch>
            <a:fillRect/>
          </a:stretch>
        </p:blipFill>
        <p:spPr bwMode="auto">
          <a:xfrm>
            <a:off x="2466975" y="2895600"/>
            <a:ext cx="5229225" cy="1379538"/>
          </a:xfrm>
          <a:prstGeom prst="rect">
            <a:avLst/>
          </a:prstGeom>
          <a:noFill/>
        </p:spPr>
      </p:pic>
    </p:spTree>
  </p:cSld>
  <p:clrMapOvr>
    <a:masterClrMapping/>
  </p:clrMapOvr>
  <p:transition spd="med">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47107" name="AutoShape 3"/>
          <p:cNvSpPr>
            <a:spLocks noChangeArrowheads="1"/>
          </p:cNvSpPr>
          <p:nvPr/>
        </p:nvSpPr>
        <p:spPr bwMode="auto">
          <a:xfrm>
            <a:off x="-254000" y="227013"/>
            <a:ext cx="7645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7108" name="Rectangle 4"/>
          <p:cNvSpPr>
            <a:spLocks noGrp="1" noChangeArrowheads="1"/>
          </p:cNvSpPr>
          <p:nvPr>
            <p:ph type="title"/>
          </p:nvPr>
        </p:nvSpPr>
        <p:spPr>
          <a:xfrm>
            <a:off x="227013" y="241300"/>
            <a:ext cx="7772400" cy="635000"/>
          </a:xfrm>
        </p:spPr>
        <p:txBody>
          <a:bodyPr/>
          <a:lstStyle/>
          <a:p>
            <a:r>
              <a:rPr lang="en-US" sz="3200"/>
              <a:t>Examples of Well Known Brand Logos</a:t>
            </a:r>
          </a:p>
        </p:txBody>
      </p:sp>
      <p:grpSp>
        <p:nvGrpSpPr>
          <p:cNvPr id="47113" name="Group 9"/>
          <p:cNvGrpSpPr>
            <a:grpSpLocks/>
          </p:cNvGrpSpPr>
          <p:nvPr/>
        </p:nvGrpSpPr>
        <p:grpSpPr bwMode="auto">
          <a:xfrm>
            <a:off x="2057400" y="1895475"/>
            <a:ext cx="6705600" cy="3819525"/>
            <a:chOff x="1104" y="864"/>
            <a:chExt cx="4467" cy="2544"/>
          </a:xfrm>
        </p:grpSpPr>
        <p:pic>
          <p:nvPicPr>
            <p:cNvPr id="47110" name="Picture 6" descr="C:\Documents and Settings\John Gayle\My Documents\3Blox\30801 MHHE-Duncan PPT\Chapter03\Work Files\bic.jpg"/>
            <p:cNvPicPr>
              <a:picLocks noChangeAspect="1" noChangeArrowheads="1"/>
            </p:cNvPicPr>
            <p:nvPr/>
          </p:nvPicPr>
          <p:blipFill>
            <a:blip r:embed="rId2" cstate="print"/>
            <a:srcRect/>
            <a:stretch>
              <a:fillRect/>
            </a:stretch>
          </p:blipFill>
          <p:spPr bwMode="auto">
            <a:xfrm>
              <a:off x="4128" y="1023"/>
              <a:ext cx="1443" cy="2385"/>
            </a:xfrm>
            <a:prstGeom prst="rect">
              <a:avLst/>
            </a:prstGeom>
            <a:noFill/>
          </p:spPr>
        </p:pic>
        <p:pic>
          <p:nvPicPr>
            <p:cNvPr id="47111" name="Picture 7" descr="C:\Documents and Settings\John Gayle\My Documents\3Blox\30801 MHHE-Duncan PPT\Chapter03\Work Files\tide.jpg"/>
            <p:cNvPicPr>
              <a:picLocks noChangeAspect="1" noChangeArrowheads="1"/>
            </p:cNvPicPr>
            <p:nvPr/>
          </p:nvPicPr>
          <p:blipFill>
            <a:blip r:embed="rId3" cstate="print"/>
            <a:srcRect/>
            <a:stretch>
              <a:fillRect/>
            </a:stretch>
          </p:blipFill>
          <p:spPr bwMode="auto">
            <a:xfrm>
              <a:off x="1104" y="864"/>
              <a:ext cx="2904" cy="1336"/>
            </a:xfrm>
            <a:prstGeom prst="rect">
              <a:avLst/>
            </a:prstGeom>
            <a:noFill/>
          </p:spPr>
        </p:pic>
        <p:pic>
          <p:nvPicPr>
            <p:cNvPr id="47112" name="Picture 8" descr="C:\Documents and Settings\John Gayle\My Documents\3Blox\30801 MHHE-Duncan PPT\Chapter03\Work Files\saturn.jpg"/>
            <p:cNvPicPr>
              <a:picLocks noChangeAspect="1" noChangeArrowheads="1"/>
            </p:cNvPicPr>
            <p:nvPr/>
          </p:nvPicPr>
          <p:blipFill>
            <a:blip r:embed="rId4" cstate="print"/>
            <a:srcRect/>
            <a:stretch>
              <a:fillRect/>
            </a:stretch>
          </p:blipFill>
          <p:spPr bwMode="auto">
            <a:xfrm>
              <a:off x="1104" y="2736"/>
              <a:ext cx="2880" cy="670"/>
            </a:xfrm>
            <a:prstGeom prst="rect">
              <a:avLst/>
            </a:prstGeom>
            <a:noFill/>
          </p:spPr>
        </p:pic>
      </p:grpSp>
    </p:spTree>
  </p:cSld>
  <p:clrMapOvr>
    <a:masterClrMapping/>
  </p:clrMapOvr>
  <p:transition spd="med">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Rectangle 8"/>
          <p:cNvSpPr>
            <a:spLocks noChangeArrowheads="1"/>
          </p:cNvSpPr>
          <p:nvPr/>
        </p:nvSpPr>
        <p:spPr bwMode="auto">
          <a:xfrm>
            <a:off x="0" y="0"/>
            <a:ext cx="1600200" cy="6858000"/>
          </a:xfrm>
          <a:prstGeom prst="rect">
            <a:avLst/>
          </a:prstGeom>
          <a:solidFill>
            <a:srgbClr val="001C52"/>
          </a:solidFill>
          <a:ln w="38100">
            <a:noFill/>
            <a:miter lim="800000"/>
            <a:headEnd/>
            <a:tailEnd/>
          </a:ln>
          <a:effectLst/>
        </p:spPr>
        <p:txBody>
          <a:bodyPr wrap="none" anchor="ctr"/>
          <a:lstStyle/>
          <a:p>
            <a:endParaRPr lang="en-US"/>
          </a:p>
        </p:txBody>
      </p:sp>
      <p:sp>
        <p:nvSpPr>
          <p:cNvPr id="4102" name="Rectangle 6"/>
          <p:cNvSpPr>
            <a:spLocks noChangeArrowheads="1"/>
          </p:cNvSpPr>
          <p:nvPr/>
        </p:nvSpPr>
        <p:spPr bwMode="auto">
          <a:xfrm>
            <a:off x="1981200" y="1295400"/>
            <a:ext cx="6629400" cy="4800600"/>
          </a:xfrm>
          <a:prstGeom prst="rect">
            <a:avLst/>
          </a:prstGeom>
          <a:noFill/>
          <a:ln w="9525">
            <a:noFill/>
            <a:miter lim="800000"/>
            <a:headEnd/>
            <a:tailEnd/>
          </a:ln>
          <a:effectLst/>
        </p:spPr>
        <p:txBody>
          <a:bodyPr/>
          <a:lstStyle/>
          <a:p>
            <a:pPr marL="342900" indent="-342900" algn="l">
              <a:spcBef>
                <a:spcPct val="40000"/>
              </a:spcBef>
              <a:buClr>
                <a:srgbClr val="630C21"/>
              </a:buClr>
              <a:buSzPct val="125000"/>
              <a:buFont typeface="Wingdings" pitchFamily="2" charset="2"/>
              <a:buChar char="§"/>
            </a:pPr>
            <a:r>
              <a:rPr lang="en-US" sz="3200"/>
              <a:t>What does “brand” mean?</a:t>
            </a:r>
          </a:p>
          <a:p>
            <a:pPr marL="342900" indent="-342900" algn="l">
              <a:spcBef>
                <a:spcPct val="40000"/>
              </a:spcBef>
              <a:buClr>
                <a:srgbClr val="630C21"/>
              </a:buClr>
              <a:buSzPct val="125000"/>
              <a:buFont typeface="Wingdings" pitchFamily="2" charset="2"/>
              <a:buChar char="§"/>
            </a:pPr>
            <a:r>
              <a:rPr lang="en-US" sz="3200"/>
              <a:t>How are brands created and maintained?</a:t>
            </a:r>
          </a:p>
          <a:p>
            <a:pPr marL="342900" indent="-342900" algn="l">
              <a:spcBef>
                <a:spcPct val="40000"/>
              </a:spcBef>
              <a:buClr>
                <a:srgbClr val="630C21"/>
              </a:buClr>
              <a:buSzPct val="125000"/>
              <a:buFont typeface="Wingdings" pitchFamily="2" charset="2"/>
              <a:buChar char="§"/>
            </a:pPr>
            <a:r>
              <a:rPr lang="en-US" sz="3200"/>
              <a:t>How are brand relationships created and maintained?</a:t>
            </a:r>
          </a:p>
          <a:p>
            <a:pPr marL="342900" indent="-342900" algn="l">
              <a:spcBef>
                <a:spcPct val="40000"/>
              </a:spcBef>
              <a:buClr>
                <a:srgbClr val="630C21"/>
              </a:buClr>
              <a:buSzPct val="125000"/>
              <a:buFont typeface="Wingdings" pitchFamily="2" charset="2"/>
              <a:buChar char="§"/>
            </a:pPr>
            <a:r>
              <a:rPr lang="en-US" sz="3200"/>
              <a:t>What is brand equity and how is it created?</a:t>
            </a:r>
          </a:p>
        </p:txBody>
      </p:sp>
      <p:sp>
        <p:nvSpPr>
          <p:cNvPr id="4106" name="AutoShape 10"/>
          <p:cNvSpPr>
            <a:spLocks noChangeArrowheads="1"/>
          </p:cNvSpPr>
          <p:nvPr/>
        </p:nvSpPr>
        <p:spPr bwMode="auto">
          <a:xfrm>
            <a:off x="-304800" y="227013"/>
            <a:ext cx="38100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107" name="Rectangle 11"/>
          <p:cNvSpPr>
            <a:spLocks noGrp="1" noChangeArrowheads="1"/>
          </p:cNvSpPr>
          <p:nvPr>
            <p:ph type="title"/>
          </p:nvPr>
        </p:nvSpPr>
        <p:spPr>
          <a:xfrm>
            <a:off x="227013" y="241300"/>
            <a:ext cx="7772400" cy="635000"/>
          </a:xfrm>
          <a:noFill/>
          <a:ln/>
        </p:spPr>
        <p:txBody>
          <a:bodyPr/>
          <a:lstStyle/>
          <a:p>
            <a:r>
              <a:rPr lang="en-US" sz="3000" b="1"/>
              <a:t>Chapter Outline</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xEl>
                                              <p:pRg st="0" end="0"/>
                                            </p:txEl>
                                          </p:spTgt>
                                        </p:tgtEl>
                                        <p:attrNameLst>
                                          <p:attrName>style.visibility</p:attrName>
                                        </p:attrNameLst>
                                      </p:cBhvr>
                                      <p:to>
                                        <p:strVal val="visible"/>
                                      </p:to>
                                    </p:set>
                                    <p:animEffect transition="in" filter="wipe(left)">
                                      <p:cBhvr>
                                        <p:cTn id="7" dur="500"/>
                                        <p:tgtEl>
                                          <p:spTgt spid="410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02">
                                            <p:txEl>
                                              <p:pRg st="1" end="1"/>
                                            </p:txEl>
                                          </p:spTgt>
                                        </p:tgtEl>
                                        <p:attrNameLst>
                                          <p:attrName>style.visibility</p:attrName>
                                        </p:attrNameLst>
                                      </p:cBhvr>
                                      <p:to>
                                        <p:strVal val="visible"/>
                                      </p:to>
                                    </p:set>
                                    <p:animEffect transition="in" filter="wipe(left)">
                                      <p:cBhvr>
                                        <p:cTn id="11" dur="500"/>
                                        <p:tgtEl>
                                          <p:spTgt spid="4102">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02">
                                            <p:txEl>
                                              <p:pRg st="2" end="2"/>
                                            </p:txEl>
                                          </p:spTgt>
                                        </p:tgtEl>
                                        <p:attrNameLst>
                                          <p:attrName>style.visibility</p:attrName>
                                        </p:attrNameLst>
                                      </p:cBhvr>
                                      <p:to>
                                        <p:strVal val="visible"/>
                                      </p:to>
                                    </p:set>
                                    <p:animEffect transition="in" filter="wipe(left)">
                                      <p:cBhvr>
                                        <p:cTn id="15" dur="500"/>
                                        <p:tgtEl>
                                          <p:spTgt spid="4102">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02">
                                            <p:txEl>
                                              <p:pRg st="3" end="3"/>
                                            </p:txEl>
                                          </p:spTgt>
                                        </p:tgtEl>
                                        <p:attrNameLst>
                                          <p:attrName>style.visibility</p:attrName>
                                        </p:attrNameLst>
                                      </p:cBhvr>
                                      <p:to>
                                        <p:strVal val="visible"/>
                                      </p:to>
                                    </p:set>
                                    <p:animEffect transition="in" filter="wipe(left)">
                                      <p:cBhvr>
                                        <p:cTn id="19" dur="500"/>
                                        <p:tgtEl>
                                          <p:spTgt spid="41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build="p"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48131" name="AutoShape 3"/>
          <p:cNvSpPr>
            <a:spLocks noChangeArrowheads="1"/>
          </p:cNvSpPr>
          <p:nvPr/>
        </p:nvSpPr>
        <p:spPr bwMode="auto">
          <a:xfrm>
            <a:off x="-254000" y="227013"/>
            <a:ext cx="91694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8132" name="Rectangle 4"/>
          <p:cNvSpPr>
            <a:spLocks noGrp="1" noChangeArrowheads="1"/>
          </p:cNvSpPr>
          <p:nvPr>
            <p:ph type="title"/>
          </p:nvPr>
        </p:nvSpPr>
        <p:spPr>
          <a:xfrm>
            <a:off x="227013" y="241300"/>
            <a:ext cx="8612187" cy="635000"/>
          </a:xfrm>
        </p:spPr>
        <p:txBody>
          <a:bodyPr/>
          <a:lstStyle/>
          <a:p>
            <a:r>
              <a:rPr lang="en-US" sz="2800"/>
              <a:t>Craftsman Is a Legally Protected Trademark of Sears</a:t>
            </a:r>
          </a:p>
        </p:txBody>
      </p:sp>
      <p:pic>
        <p:nvPicPr>
          <p:cNvPr id="48134" name="Picture 6" descr="C:\Documents and Settings\John Gayle\My Documents\3Blox\30801 MHHE-Duncan PPT\Chapter03\Work Files\craftsman.jpg"/>
          <p:cNvPicPr>
            <a:picLocks noChangeAspect="1" noChangeArrowheads="1"/>
          </p:cNvPicPr>
          <p:nvPr/>
        </p:nvPicPr>
        <p:blipFill>
          <a:blip r:embed="rId2" cstate="print"/>
          <a:srcRect/>
          <a:stretch>
            <a:fillRect/>
          </a:stretch>
        </p:blipFill>
        <p:spPr bwMode="auto">
          <a:xfrm>
            <a:off x="2286000" y="2827338"/>
            <a:ext cx="5715000" cy="1439862"/>
          </a:xfrm>
          <a:prstGeom prst="rect">
            <a:avLst/>
          </a:prstGeom>
          <a:noFill/>
        </p:spPr>
      </p:pic>
    </p:spTree>
  </p:cSld>
  <p:clrMapOvr>
    <a:masterClrMapping/>
  </p:clrMapOvr>
  <p:transition spd="med">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49155" name="AutoShape 3"/>
          <p:cNvSpPr>
            <a:spLocks noChangeArrowheads="1"/>
          </p:cNvSpPr>
          <p:nvPr/>
        </p:nvSpPr>
        <p:spPr bwMode="auto">
          <a:xfrm>
            <a:off x="-254000" y="227013"/>
            <a:ext cx="87122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49156" name="Rectangle 4"/>
          <p:cNvSpPr>
            <a:spLocks noGrp="1" noChangeArrowheads="1"/>
          </p:cNvSpPr>
          <p:nvPr>
            <p:ph type="title"/>
          </p:nvPr>
        </p:nvSpPr>
        <p:spPr>
          <a:xfrm>
            <a:off x="227013" y="241300"/>
            <a:ext cx="8688387" cy="635000"/>
          </a:xfrm>
        </p:spPr>
        <p:txBody>
          <a:bodyPr/>
          <a:lstStyle/>
          <a:p>
            <a:r>
              <a:rPr lang="en-US" sz="3000"/>
              <a:t>The Marines Have Developed a “Tough” Image</a:t>
            </a:r>
          </a:p>
        </p:txBody>
      </p:sp>
      <p:pic>
        <p:nvPicPr>
          <p:cNvPr id="49158" name="Picture 6" descr="C:\Documents and Settings\John Gayle\My Documents\3Blox\30801 MHHE-Duncan PPT\Chapter03\Work Files\marines.jpg"/>
          <p:cNvPicPr>
            <a:picLocks noChangeAspect="1" noChangeArrowheads="1"/>
          </p:cNvPicPr>
          <p:nvPr/>
        </p:nvPicPr>
        <p:blipFill>
          <a:blip r:embed="rId2" cstate="print"/>
          <a:srcRect/>
          <a:stretch>
            <a:fillRect/>
          </a:stretch>
        </p:blipFill>
        <p:spPr bwMode="auto">
          <a:xfrm>
            <a:off x="3325813" y="1244600"/>
            <a:ext cx="4065587" cy="5129213"/>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05" name="Picture 29" descr="C:\Documents and Settings\John Gayle\My Documents\3Blox\30801 MHHE-Duncan PPT\Work Files\magnify_bkgrd.gif"/>
          <p:cNvPicPr>
            <a:picLocks noChangeAspect="1" noChangeArrowheads="1"/>
          </p:cNvPicPr>
          <p:nvPr/>
        </p:nvPicPr>
        <p:blipFill>
          <a:blip r:embed="rId2" cstate="print"/>
          <a:srcRect/>
          <a:stretch>
            <a:fillRect/>
          </a:stretch>
        </p:blipFill>
        <p:spPr bwMode="auto">
          <a:xfrm>
            <a:off x="-228600" y="0"/>
            <a:ext cx="9144000" cy="6858000"/>
          </a:xfrm>
          <a:prstGeom prst="rect">
            <a:avLst/>
          </a:prstGeom>
          <a:noFill/>
        </p:spPr>
      </p:pic>
      <p:sp>
        <p:nvSpPr>
          <p:cNvPr id="24603" name="AutoShape 27"/>
          <p:cNvSpPr>
            <a:spLocks noChangeArrowheads="1"/>
          </p:cNvSpPr>
          <p:nvPr/>
        </p:nvSpPr>
        <p:spPr bwMode="auto">
          <a:xfrm>
            <a:off x="838200" y="1447800"/>
            <a:ext cx="7772400" cy="5105400"/>
          </a:xfrm>
          <a:prstGeom prst="roundRect">
            <a:avLst>
              <a:gd name="adj" fmla="val 11958"/>
            </a:avLst>
          </a:prstGeom>
          <a:solidFill>
            <a:srgbClr val="FFF9EF"/>
          </a:solidFill>
          <a:ln w="28575">
            <a:solidFill>
              <a:srgbClr val="FFB610"/>
            </a:solidFill>
            <a:round/>
            <a:headEnd/>
            <a:tailEnd/>
          </a:ln>
          <a:effectLst/>
        </p:spPr>
        <p:txBody>
          <a:bodyPr wrap="none" anchor="ctr"/>
          <a:lstStyle/>
          <a:p>
            <a:endParaRPr lang="en-US"/>
          </a:p>
        </p:txBody>
      </p:sp>
      <p:sp>
        <p:nvSpPr>
          <p:cNvPr id="24587" name="AutoShape 11"/>
          <p:cNvSpPr>
            <a:spLocks noChangeArrowheads="1"/>
          </p:cNvSpPr>
          <p:nvPr/>
        </p:nvSpPr>
        <p:spPr bwMode="auto">
          <a:xfrm>
            <a:off x="-254000" y="203200"/>
            <a:ext cx="6045200" cy="685800"/>
          </a:xfrm>
          <a:prstGeom prst="roundRect">
            <a:avLst>
              <a:gd name="adj" fmla="val 32639"/>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4588" name="Rectangle 12"/>
          <p:cNvSpPr>
            <a:spLocks noGrp="1" noChangeArrowheads="1"/>
          </p:cNvSpPr>
          <p:nvPr>
            <p:ph type="title"/>
          </p:nvPr>
        </p:nvSpPr>
        <p:spPr>
          <a:xfrm>
            <a:off x="228600" y="239713"/>
            <a:ext cx="7772400" cy="635000"/>
          </a:xfrm>
        </p:spPr>
        <p:txBody>
          <a:bodyPr/>
          <a:lstStyle/>
          <a:p>
            <a:r>
              <a:rPr lang="en-US" sz="3200" b="1"/>
              <a:t>Insight:</a:t>
            </a:r>
            <a:r>
              <a:rPr lang="en-US" sz="3200"/>
              <a:t> Stakeholder Overlap </a:t>
            </a:r>
          </a:p>
        </p:txBody>
      </p:sp>
      <p:sp>
        <p:nvSpPr>
          <p:cNvPr id="24599" name="AutoShape 23"/>
          <p:cNvSpPr>
            <a:spLocks noChangeArrowheads="1"/>
          </p:cNvSpPr>
          <p:nvPr/>
        </p:nvSpPr>
        <p:spPr bwMode="auto">
          <a:xfrm>
            <a:off x="1524000" y="1981200"/>
            <a:ext cx="6858000" cy="4114800"/>
          </a:xfrm>
          <a:prstGeom prst="roundRect">
            <a:avLst>
              <a:gd name="adj" fmla="val 11458"/>
            </a:avLst>
          </a:prstGeom>
          <a:noFill/>
          <a:ln w="38100">
            <a:noFill/>
            <a:round/>
            <a:headEnd/>
            <a:tailEnd/>
          </a:ln>
          <a:effectLst/>
        </p:spPr>
        <p:txBody>
          <a:bodyPr anchor="ctr"/>
          <a:lstStyle/>
          <a:p>
            <a:pPr algn="l" eaLnBrk="0" hangingPunct="0"/>
            <a:r>
              <a:rPr lang="en-US">
                <a:latin typeface="Arial" charset="0"/>
              </a:rPr>
              <a:t>Organizations must assume that multiple stakeholder groups may be exposed to brand messages. In other words, stakeholders overlap. For example an IMC audit for a bank found that 95 percent of the bank’s employees were also bank customers and that 75 percent owned shares of the bank’s stock. Marketers must make sure that brand messages are acceptable to all stakeholders and that the presentation of the brand image and position is consistent for all of these groups.</a:t>
            </a:r>
          </a:p>
        </p:txBody>
      </p:sp>
      <p:pic>
        <p:nvPicPr>
          <p:cNvPr id="24604" name="Picture 28" descr="C:\Documents and Settings\John Gayle\My Documents\3Blox\30801 MHHE-Duncan PPT\Work Files\magnify.gif"/>
          <p:cNvPicPr>
            <a:picLocks noChangeAspect="1" noChangeArrowheads="1"/>
          </p:cNvPicPr>
          <p:nvPr/>
        </p:nvPicPr>
        <p:blipFill>
          <a:blip r:embed="rId3" cstate="print"/>
          <a:srcRect/>
          <a:stretch>
            <a:fillRect/>
          </a:stretch>
        </p:blipFill>
        <p:spPr bwMode="auto">
          <a:xfrm>
            <a:off x="381000" y="1143000"/>
            <a:ext cx="1112838" cy="1143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99">
                                            <p:txEl>
                                              <p:pRg st="0" end="0"/>
                                            </p:txEl>
                                          </p:spTgt>
                                        </p:tgtEl>
                                        <p:attrNameLst>
                                          <p:attrName>style.visibility</p:attrName>
                                        </p:attrNameLst>
                                      </p:cBhvr>
                                      <p:to>
                                        <p:strVal val="visible"/>
                                      </p:to>
                                    </p:set>
                                    <p:animEffect transition="in" filter="wipe(left)">
                                      <p:cBhvr>
                                        <p:cTn id="7" dur="500"/>
                                        <p:tgtEl>
                                          <p:spTgt spid="24599">
                                            <p:txEl>
                                              <p:pRg st="0" end="0"/>
                                            </p:txEl>
                                          </p:spTgt>
                                        </p:tgtEl>
                                      </p:cBhvr>
                                    </p:animEffect>
                                  </p:childTnLst>
                                  <p:subTnLst>
                                    <p:animClr>
                                      <p:cBhvr override="childStyle">
                                        <p:cTn dur="1" fill="hold" display="0" masterRel="nextClick" afterEffect="1"/>
                                        <p:tgtEl>
                                          <p:spTgt spid="24599">
                                            <p:txEl>
                                              <p:pRg st="0" end="0"/>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9"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64" name="Group 76"/>
          <p:cNvGrpSpPr>
            <a:grpSpLocks/>
          </p:cNvGrpSpPr>
          <p:nvPr/>
        </p:nvGrpSpPr>
        <p:grpSpPr bwMode="auto">
          <a:xfrm>
            <a:off x="5105400" y="4572000"/>
            <a:ext cx="2971800" cy="1447800"/>
            <a:chOff x="3216" y="2784"/>
            <a:chExt cx="1872" cy="912"/>
          </a:xfrm>
        </p:grpSpPr>
        <p:sp>
          <p:nvSpPr>
            <p:cNvPr id="12357" name="Line 69"/>
            <p:cNvSpPr>
              <a:spLocks noChangeShapeType="1"/>
            </p:cNvSpPr>
            <p:nvPr/>
          </p:nvSpPr>
          <p:spPr bwMode="auto">
            <a:xfrm>
              <a:off x="3216" y="2784"/>
              <a:ext cx="384" cy="336"/>
            </a:xfrm>
            <a:prstGeom prst="line">
              <a:avLst/>
            </a:prstGeom>
            <a:noFill/>
            <a:ln w="28575">
              <a:solidFill>
                <a:schemeClr val="tx1"/>
              </a:solidFill>
              <a:round/>
              <a:headEnd/>
              <a:tailEnd/>
            </a:ln>
            <a:effectLst/>
          </p:spPr>
          <p:txBody>
            <a:bodyPr wrap="none" anchor="ctr"/>
            <a:lstStyle/>
            <a:p>
              <a:endParaRPr lang="en-US"/>
            </a:p>
          </p:txBody>
        </p:sp>
        <p:sp>
          <p:nvSpPr>
            <p:cNvPr id="12341" name="AutoShape 53"/>
            <p:cNvSpPr>
              <a:spLocks noChangeArrowheads="1"/>
            </p:cNvSpPr>
            <p:nvPr/>
          </p:nvSpPr>
          <p:spPr bwMode="auto">
            <a:xfrm>
              <a:off x="3504" y="302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Responsive-ness</a:t>
              </a:r>
            </a:p>
          </p:txBody>
        </p:sp>
      </p:grpSp>
      <p:grpSp>
        <p:nvGrpSpPr>
          <p:cNvPr id="12362" name="Group 74"/>
          <p:cNvGrpSpPr>
            <a:grpSpLocks/>
          </p:cNvGrpSpPr>
          <p:nvPr/>
        </p:nvGrpSpPr>
        <p:grpSpPr bwMode="auto">
          <a:xfrm>
            <a:off x="1143000" y="1676400"/>
            <a:ext cx="2895600" cy="1524000"/>
            <a:chOff x="720" y="960"/>
            <a:chExt cx="1824" cy="960"/>
          </a:xfrm>
        </p:grpSpPr>
        <p:sp>
          <p:nvSpPr>
            <p:cNvPr id="12355" name="Line 67"/>
            <p:cNvSpPr>
              <a:spLocks noChangeShapeType="1"/>
            </p:cNvSpPr>
            <p:nvPr/>
          </p:nvSpPr>
          <p:spPr bwMode="auto">
            <a:xfrm flipH="1" flipV="1">
              <a:off x="2208" y="1536"/>
              <a:ext cx="336" cy="384"/>
            </a:xfrm>
            <a:prstGeom prst="line">
              <a:avLst/>
            </a:prstGeom>
            <a:noFill/>
            <a:ln w="28575">
              <a:solidFill>
                <a:schemeClr val="tx1"/>
              </a:solidFill>
              <a:round/>
              <a:headEnd/>
              <a:tailEnd/>
            </a:ln>
            <a:effectLst/>
          </p:spPr>
          <p:txBody>
            <a:bodyPr wrap="none" anchor="ctr"/>
            <a:lstStyle/>
            <a:p>
              <a:endParaRPr lang="en-US"/>
            </a:p>
          </p:txBody>
        </p:sp>
        <p:sp>
          <p:nvSpPr>
            <p:cNvPr id="12344" name="AutoShape 56"/>
            <p:cNvSpPr>
              <a:spLocks noChangeArrowheads="1"/>
            </p:cNvSpPr>
            <p:nvPr/>
          </p:nvSpPr>
          <p:spPr bwMode="auto">
            <a:xfrm>
              <a:off x="720" y="960"/>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Consistency</a:t>
              </a:r>
            </a:p>
          </p:txBody>
        </p:sp>
      </p:grpSp>
      <p:grpSp>
        <p:nvGrpSpPr>
          <p:cNvPr id="12363" name="Group 75"/>
          <p:cNvGrpSpPr>
            <a:grpSpLocks/>
          </p:cNvGrpSpPr>
          <p:nvPr/>
        </p:nvGrpSpPr>
        <p:grpSpPr bwMode="auto">
          <a:xfrm>
            <a:off x="5181600" y="1676400"/>
            <a:ext cx="2895600" cy="1524000"/>
            <a:chOff x="3264" y="960"/>
            <a:chExt cx="1824" cy="960"/>
          </a:xfrm>
        </p:grpSpPr>
        <p:sp>
          <p:nvSpPr>
            <p:cNvPr id="12356" name="Line 68"/>
            <p:cNvSpPr>
              <a:spLocks noChangeShapeType="1"/>
            </p:cNvSpPr>
            <p:nvPr/>
          </p:nvSpPr>
          <p:spPr bwMode="auto">
            <a:xfrm flipV="1">
              <a:off x="3264" y="1536"/>
              <a:ext cx="336" cy="384"/>
            </a:xfrm>
            <a:prstGeom prst="line">
              <a:avLst/>
            </a:prstGeom>
            <a:noFill/>
            <a:ln w="28575">
              <a:solidFill>
                <a:schemeClr val="tx1"/>
              </a:solidFill>
              <a:round/>
              <a:headEnd/>
              <a:tailEnd/>
            </a:ln>
            <a:effectLst/>
          </p:spPr>
          <p:txBody>
            <a:bodyPr wrap="none" anchor="ctr"/>
            <a:lstStyle/>
            <a:p>
              <a:endParaRPr lang="en-US"/>
            </a:p>
          </p:txBody>
        </p:sp>
        <p:sp>
          <p:nvSpPr>
            <p:cNvPr id="12347" name="AutoShape 59"/>
            <p:cNvSpPr>
              <a:spLocks noChangeArrowheads="1"/>
            </p:cNvSpPr>
            <p:nvPr/>
          </p:nvSpPr>
          <p:spPr bwMode="auto">
            <a:xfrm>
              <a:off x="3504" y="960"/>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Accessibility</a:t>
              </a:r>
            </a:p>
          </p:txBody>
        </p:sp>
      </p:grpSp>
      <p:grpSp>
        <p:nvGrpSpPr>
          <p:cNvPr id="12365" name="Group 77"/>
          <p:cNvGrpSpPr>
            <a:grpSpLocks/>
          </p:cNvGrpSpPr>
          <p:nvPr/>
        </p:nvGrpSpPr>
        <p:grpSpPr bwMode="auto">
          <a:xfrm>
            <a:off x="1143000" y="4572000"/>
            <a:ext cx="2971800" cy="1447800"/>
            <a:chOff x="720" y="2784"/>
            <a:chExt cx="1872" cy="912"/>
          </a:xfrm>
        </p:grpSpPr>
        <p:sp>
          <p:nvSpPr>
            <p:cNvPr id="12358" name="Line 70"/>
            <p:cNvSpPr>
              <a:spLocks noChangeShapeType="1"/>
            </p:cNvSpPr>
            <p:nvPr/>
          </p:nvSpPr>
          <p:spPr bwMode="auto">
            <a:xfrm flipH="1">
              <a:off x="2160" y="2784"/>
              <a:ext cx="432" cy="384"/>
            </a:xfrm>
            <a:prstGeom prst="line">
              <a:avLst/>
            </a:prstGeom>
            <a:noFill/>
            <a:ln w="28575">
              <a:solidFill>
                <a:schemeClr val="tx1"/>
              </a:solidFill>
              <a:round/>
              <a:headEnd/>
              <a:tailEnd/>
            </a:ln>
            <a:effectLst/>
          </p:spPr>
          <p:txBody>
            <a:bodyPr wrap="none" anchor="ctr"/>
            <a:lstStyle/>
            <a:p>
              <a:endParaRPr lang="en-US"/>
            </a:p>
          </p:txBody>
        </p:sp>
        <p:sp>
          <p:nvSpPr>
            <p:cNvPr id="12350" name="AutoShape 62"/>
            <p:cNvSpPr>
              <a:spLocks noChangeArrowheads="1"/>
            </p:cNvSpPr>
            <p:nvPr/>
          </p:nvSpPr>
          <p:spPr bwMode="auto">
            <a:xfrm>
              <a:off x="720" y="3024"/>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Commitment</a:t>
              </a:r>
            </a:p>
          </p:txBody>
        </p:sp>
      </p:grpSp>
      <p:sp>
        <p:nvSpPr>
          <p:cNvPr id="12359" name="AutoShape 71"/>
          <p:cNvSpPr>
            <a:spLocks noChangeArrowheads="1"/>
          </p:cNvSpPr>
          <p:nvPr/>
        </p:nvSpPr>
        <p:spPr bwMode="auto">
          <a:xfrm>
            <a:off x="5562600" y="49530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Responsive-ness</a:t>
            </a:r>
          </a:p>
        </p:txBody>
      </p:sp>
      <p:sp>
        <p:nvSpPr>
          <p:cNvPr id="12360" name="AutoShape 72"/>
          <p:cNvSpPr>
            <a:spLocks noChangeArrowheads="1"/>
          </p:cNvSpPr>
          <p:nvPr/>
        </p:nvSpPr>
        <p:spPr bwMode="auto">
          <a:xfrm>
            <a:off x="1143000" y="1676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Consistency</a:t>
            </a:r>
          </a:p>
        </p:txBody>
      </p:sp>
      <p:sp>
        <p:nvSpPr>
          <p:cNvPr id="12361" name="AutoShape 73"/>
          <p:cNvSpPr>
            <a:spLocks noChangeArrowheads="1"/>
          </p:cNvSpPr>
          <p:nvPr/>
        </p:nvSpPr>
        <p:spPr bwMode="auto">
          <a:xfrm>
            <a:off x="5562600" y="16764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Accessibility</a:t>
            </a:r>
          </a:p>
        </p:txBody>
      </p:sp>
      <p:sp>
        <p:nvSpPr>
          <p:cNvPr id="12321" name="AutoShape 33"/>
          <p:cNvSpPr>
            <a:spLocks noChangeArrowheads="1"/>
          </p:cNvSpPr>
          <p:nvPr/>
        </p:nvSpPr>
        <p:spPr bwMode="auto">
          <a:xfrm>
            <a:off x="-254000" y="203200"/>
            <a:ext cx="7035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2322" name="Rectangle 34"/>
          <p:cNvSpPr>
            <a:spLocks noGrp="1" noChangeArrowheads="1"/>
          </p:cNvSpPr>
          <p:nvPr>
            <p:ph type="title"/>
          </p:nvPr>
        </p:nvSpPr>
        <p:spPr>
          <a:xfrm>
            <a:off x="228600" y="239713"/>
            <a:ext cx="7772400" cy="635000"/>
          </a:xfrm>
        </p:spPr>
        <p:txBody>
          <a:bodyPr/>
          <a:lstStyle/>
          <a:p>
            <a:r>
              <a:rPr lang="en-US" sz="3200"/>
              <a:t>Aspects Fostered by the Company</a:t>
            </a:r>
          </a:p>
        </p:txBody>
      </p:sp>
      <p:sp>
        <p:nvSpPr>
          <p:cNvPr id="12354" name="Oval 66"/>
          <p:cNvSpPr>
            <a:spLocks noChangeArrowheads="1"/>
          </p:cNvSpPr>
          <p:nvPr/>
        </p:nvSpPr>
        <p:spPr bwMode="auto">
          <a:xfrm>
            <a:off x="3505200" y="2819400"/>
            <a:ext cx="2133600" cy="21336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b="1">
                <a:latin typeface="Arial" charset="0"/>
              </a:rPr>
              <a:t> Relationship </a:t>
            </a:r>
          </a:p>
          <a:p>
            <a:pPr marL="174625" indent="-174625"/>
            <a:r>
              <a:rPr lang="en-US" b="1">
                <a:latin typeface="Arial" charset="0"/>
              </a:rPr>
              <a:t>Aspects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362"/>
                                        </p:tgtEl>
                                        <p:attrNameLst>
                                          <p:attrName>style.visibility</p:attrName>
                                        </p:attrNameLst>
                                      </p:cBhvr>
                                      <p:to>
                                        <p:strVal val="visible"/>
                                      </p:to>
                                    </p:set>
                                    <p:animEffect transition="in" filter="wipe(right)">
                                      <p:cBhvr>
                                        <p:cTn id="7" dur="500"/>
                                        <p:tgtEl>
                                          <p:spTgt spid="1236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2360"/>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12363"/>
                                        </p:tgtEl>
                                        <p:attrNameLst>
                                          <p:attrName>style.visibility</p:attrName>
                                        </p:attrNameLst>
                                      </p:cBhvr>
                                      <p:to>
                                        <p:strVal val="visible"/>
                                      </p:to>
                                    </p:set>
                                    <p:animEffect transition="in" filter="wipe(left)">
                                      <p:cBhvr>
                                        <p:cTn id="15" dur="500"/>
                                        <p:tgtEl>
                                          <p:spTgt spid="1236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2361"/>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2364"/>
                                        </p:tgtEl>
                                        <p:attrNameLst>
                                          <p:attrName>style.visibility</p:attrName>
                                        </p:attrNameLst>
                                      </p:cBhvr>
                                      <p:to>
                                        <p:strVal val="visible"/>
                                      </p:to>
                                    </p:set>
                                    <p:animEffect transition="in" filter="wipe(left)">
                                      <p:cBhvr>
                                        <p:cTn id="23" dur="500"/>
                                        <p:tgtEl>
                                          <p:spTgt spid="1236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2359"/>
                                        </p:tgtEl>
                                        <p:attrNameLst>
                                          <p:attrName>style.visibility</p:attrName>
                                        </p:attrNameLst>
                                      </p:cBhvr>
                                      <p:to>
                                        <p:strVal val="visible"/>
                                      </p:to>
                                    </p:se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12365"/>
                                        </p:tgtEl>
                                        <p:attrNameLst>
                                          <p:attrName>style.visibility</p:attrName>
                                        </p:attrNameLst>
                                      </p:cBhvr>
                                      <p:to>
                                        <p:strVal val="visible"/>
                                      </p:to>
                                    </p:set>
                                    <p:animEffect transition="in" filter="wipe(right)">
                                      <p:cBhvr>
                                        <p:cTn id="31" dur="500"/>
                                        <p:tgtEl>
                                          <p:spTgt spid="12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59" grpId="0" animBg="1" autoUpdateAnimBg="0"/>
      <p:bldP spid="12360" grpId="0" animBg="1" autoUpdateAnimBg="0"/>
      <p:bldP spid="1236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76" name="Group 52"/>
          <p:cNvGrpSpPr>
            <a:grpSpLocks/>
          </p:cNvGrpSpPr>
          <p:nvPr/>
        </p:nvGrpSpPr>
        <p:grpSpPr bwMode="auto">
          <a:xfrm>
            <a:off x="3371850" y="3505200"/>
            <a:ext cx="2514600" cy="2438400"/>
            <a:chOff x="2124" y="2208"/>
            <a:chExt cx="1584" cy="1536"/>
          </a:xfrm>
        </p:grpSpPr>
        <p:sp>
          <p:nvSpPr>
            <p:cNvPr id="52269" name="Line 45"/>
            <p:cNvSpPr>
              <a:spLocks noChangeShapeType="1"/>
            </p:cNvSpPr>
            <p:nvPr/>
          </p:nvSpPr>
          <p:spPr bwMode="auto">
            <a:xfrm>
              <a:off x="2880" y="2208"/>
              <a:ext cx="0" cy="864"/>
            </a:xfrm>
            <a:prstGeom prst="line">
              <a:avLst/>
            </a:prstGeom>
            <a:noFill/>
            <a:ln w="28575">
              <a:solidFill>
                <a:schemeClr val="tx1"/>
              </a:solidFill>
              <a:round/>
              <a:headEnd/>
              <a:tailEnd/>
            </a:ln>
            <a:effectLst/>
          </p:spPr>
          <p:txBody>
            <a:bodyPr wrap="none" anchor="ctr"/>
            <a:lstStyle/>
            <a:p>
              <a:endParaRPr lang="en-US"/>
            </a:p>
          </p:txBody>
        </p:sp>
        <p:sp>
          <p:nvSpPr>
            <p:cNvPr id="52258" name="AutoShape 34"/>
            <p:cNvSpPr>
              <a:spLocks noChangeArrowheads="1"/>
            </p:cNvSpPr>
            <p:nvPr/>
          </p:nvSpPr>
          <p:spPr bwMode="auto">
            <a:xfrm>
              <a:off x="2124" y="307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Liking</a:t>
              </a:r>
            </a:p>
          </p:txBody>
        </p:sp>
      </p:grpSp>
      <p:grpSp>
        <p:nvGrpSpPr>
          <p:cNvPr id="52277" name="Group 53"/>
          <p:cNvGrpSpPr>
            <a:grpSpLocks/>
          </p:cNvGrpSpPr>
          <p:nvPr/>
        </p:nvGrpSpPr>
        <p:grpSpPr bwMode="auto">
          <a:xfrm>
            <a:off x="4572000" y="3505200"/>
            <a:ext cx="4038600" cy="2438400"/>
            <a:chOff x="2880" y="2208"/>
            <a:chExt cx="2544" cy="1536"/>
          </a:xfrm>
        </p:grpSpPr>
        <p:sp>
          <p:nvSpPr>
            <p:cNvPr id="52270" name="Line 46"/>
            <p:cNvSpPr>
              <a:spLocks noChangeShapeType="1"/>
            </p:cNvSpPr>
            <p:nvPr/>
          </p:nvSpPr>
          <p:spPr bwMode="auto">
            <a:xfrm>
              <a:off x="2880" y="2208"/>
              <a:ext cx="1824" cy="864"/>
            </a:xfrm>
            <a:prstGeom prst="line">
              <a:avLst/>
            </a:prstGeom>
            <a:noFill/>
            <a:ln w="28575">
              <a:solidFill>
                <a:schemeClr val="tx1"/>
              </a:solidFill>
              <a:round/>
              <a:headEnd/>
              <a:tailEnd/>
            </a:ln>
            <a:effectLst/>
          </p:spPr>
          <p:txBody>
            <a:bodyPr wrap="none" anchor="ctr"/>
            <a:lstStyle/>
            <a:p>
              <a:endParaRPr lang="en-US"/>
            </a:p>
          </p:txBody>
        </p:sp>
        <p:sp>
          <p:nvSpPr>
            <p:cNvPr id="52261" name="AutoShape 37"/>
            <p:cNvSpPr>
              <a:spLocks noChangeArrowheads="1"/>
            </p:cNvSpPr>
            <p:nvPr/>
          </p:nvSpPr>
          <p:spPr bwMode="auto">
            <a:xfrm>
              <a:off x="3840" y="307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Satisfaction</a:t>
              </a:r>
            </a:p>
          </p:txBody>
        </p:sp>
      </p:grpSp>
      <p:grpSp>
        <p:nvGrpSpPr>
          <p:cNvPr id="52275" name="Group 51"/>
          <p:cNvGrpSpPr>
            <a:grpSpLocks/>
          </p:cNvGrpSpPr>
          <p:nvPr/>
        </p:nvGrpSpPr>
        <p:grpSpPr bwMode="auto">
          <a:xfrm>
            <a:off x="647700" y="3505200"/>
            <a:ext cx="3924300" cy="2438400"/>
            <a:chOff x="408" y="2208"/>
            <a:chExt cx="2472" cy="1536"/>
          </a:xfrm>
        </p:grpSpPr>
        <p:sp>
          <p:nvSpPr>
            <p:cNvPr id="52268" name="Line 44"/>
            <p:cNvSpPr>
              <a:spLocks noChangeShapeType="1"/>
            </p:cNvSpPr>
            <p:nvPr/>
          </p:nvSpPr>
          <p:spPr bwMode="auto">
            <a:xfrm flipH="1">
              <a:off x="1200" y="2208"/>
              <a:ext cx="1680" cy="864"/>
            </a:xfrm>
            <a:prstGeom prst="line">
              <a:avLst/>
            </a:prstGeom>
            <a:noFill/>
            <a:ln w="28575">
              <a:solidFill>
                <a:schemeClr val="tx1"/>
              </a:solidFill>
              <a:round/>
              <a:headEnd/>
              <a:tailEnd/>
            </a:ln>
            <a:effectLst/>
          </p:spPr>
          <p:txBody>
            <a:bodyPr wrap="none" anchor="ctr"/>
            <a:lstStyle/>
            <a:p>
              <a:endParaRPr lang="en-US"/>
            </a:p>
          </p:txBody>
        </p:sp>
        <p:sp>
          <p:nvSpPr>
            <p:cNvPr id="52264" name="AutoShape 40"/>
            <p:cNvSpPr>
              <a:spLocks noChangeArrowheads="1"/>
            </p:cNvSpPr>
            <p:nvPr/>
          </p:nvSpPr>
          <p:spPr bwMode="auto">
            <a:xfrm>
              <a:off x="408" y="3072"/>
              <a:ext cx="1584" cy="672"/>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Trust</a:t>
              </a:r>
            </a:p>
          </p:txBody>
        </p:sp>
      </p:grpSp>
      <p:sp>
        <p:nvSpPr>
          <p:cNvPr id="52273" name="AutoShape 49"/>
          <p:cNvSpPr>
            <a:spLocks noChangeArrowheads="1"/>
          </p:cNvSpPr>
          <p:nvPr/>
        </p:nvSpPr>
        <p:spPr bwMode="auto">
          <a:xfrm>
            <a:off x="3371850" y="48768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Liking</a:t>
            </a:r>
          </a:p>
        </p:txBody>
      </p:sp>
      <p:sp>
        <p:nvSpPr>
          <p:cNvPr id="52274" name="AutoShape 50"/>
          <p:cNvSpPr>
            <a:spLocks noChangeArrowheads="1"/>
          </p:cNvSpPr>
          <p:nvPr/>
        </p:nvSpPr>
        <p:spPr bwMode="auto">
          <a:xfrm>
            <a:off x="647700" y="4876800"/>
            <a:ext cx="2514600" cy="10668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sz="2800">
                <a:latin typeface="Arial" charset="0"/>
              </a:rPr>
              <a:t>Trust</a:t>
            </a:r>
          </a:p>
        </p:txBody>
      </p:sp>
      <p:sp>
        <p:nvSpPr>
          <p:cNvPr id="52226" name="AutoShape 2"/>
          <p:cNvSpPr>
            <a:spLocks noChangeArrowheads="1"/>
          </p:cNvSpPr>
          <p:nvPr/>
        </p:nvSpPr>
        <p:spPr bwMode="auto">
          <a:xfrm>
            <a:off x="-254000" y="203200"/>
            <a:ext cx="7188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2227" name="Rectangle 3"/>
          <p:cNvSpPr>
            <a:spLocks noGrp="1" noChangeArrowheads="1"/>
          </p:cNvSpPr>
          <p:nvPr>
            <p:ph type="title"/>
          </p:nvPr>
        </p:nvSpPr>
        <p:spPr>
          <a:xfrm>
            <a:off x="228600" y="239713"/>
            <a:ext cx="7772400" cy="635000"/>
          </a:xfrm>
        </p:spPr>
        <p:txBody>
          <a:bodyPr/>
          <a:lstStyle/>
          <a:p>
            <a:r>
              <a:rPr lang="en-US" sz="3200"/>
              <a:t>Aspects Arising from the Consumer</a:t>
            </a:r>
          </a:p>
        </p:txBody>
      </p:sp>
      <p:sp>
        <p:nvSpPr>
          <p:cNvPr id="52267" name="Oval 43"/>
          <p:cNvSpPr>
            <a:spLocks noChangeArrowheads="1"/>
          </p:cNvSpPr>
          <p:nvPr/>
        </p:nvSpPr>
        <p:spPr bwMode="auto">
          <a:xfrm>
            <a:off x="3454400" y="16764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r>
              <a:rPr lang="en-US" b="1">
                <a:latin typeface="Arial" charset="0"/>
              </a:rPr>
              <a:t>  Relationship </a:t>
            </a:r>
          </a:p>
          <a:p>
            <a:pPr marL="174625" indent="-174625"/>
            <a:r>
              <a:rPr lang="en-US" b="1">
                <a:latin typeface="Arial" charset="0"/>
              </a:rPr>
              <a:t>Aspects</a:t>
            </a:r>
            <a:endParaRPr lang="en-US" sz="2800" b="1">
              <a:latin typeface="Arial" charset="0"/>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2275"/>
                                        </p:tgtEl>
                                        <p:attrNameLst>
                                          <p:attrName>style.visibility</p:attrName>
                                        </p:attrNameLst>
                                      </p:cBhvr>
                                      <p:to>
                                        <p:strVal val="visible"/>
                                      </p:to>
                                    </p:set>
                                    <p:animEffect transition="in" filter="wipe(up)">
                                      <p:cBhvr>
                                        <p:cTn id="7" dur="500"/>
                                        <p:tgtEl>
                                          <p:spTgt spid="522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2274"/>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52276"/>
                                        </p:tgtEl>
                                        <p:attrNameLst>
                                          <p:attrName>style.visibility</p:attrName>
                                        </p:attrNameLst>
                                      </p:cBhvr>
                                      <p:to>
                                        <p:strVal val="visible"/>
                                      </p:to>
                                    </p:set>
                                    <p:animEffect transition="in" filter="wipe(up)">
                                      <p:cBhvr>
                                        <p:cTn id="15" dur="500"/>
                                        <p:tgtEl>
                                          <p:spTgt spid="5227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2273"/>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52277"/>
                                        </p:tgtEl>
                                        <p:attrNameLst>
                                          <p:attrName>style.visibility</p:attrName>
                                        </p:attrNameLst>
                                      </p:cBhvr>
                                      <p:to>
                                        <p:strVal val="visible"/>
                                      </p:to>
                                    </p:set>
                                    <p:animEffect transition="in" filter="wipe(up)">
                                      <p:cBhvr>
                                        <p:cTn id="23" dur="500"/>
                                        <p:tgtEl>
                                          <p:spTgt spid="52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73" grpId="0" animBg="1" autoUpdateAnimBg="0"/>
      <p:bldP spid="52274"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66" name="Group 22"/>
          <p:cNvGrpSpPr>
            <a:grpSpLocks/>
          </p:cNvGrpSpPr>
          <p:nvPr/>
        </p:nvGrpSpPr>
        <p:grpSpPr bwMode="auto">
          <a:xfrm>
            <a:off x="914400" y="4546600"/>
            <a:ext cx="7315200" cy="1778000"/>
            <a:chOff x="576" y="2864"/>
            <a:chExt cx="4608" cy="1120"/>
          </a:xfrm>
        </p:grpSpPr>
        <p:sp>
          <p:nvSpPr>
            <p:cNvPr id="31760" name="AutoShape 16"/>
            <p:cNvSpPr>
              <a:spLocks noChangeArrowheads="1"/>
            </p:cNvSpPr>
            <p:nvPr/>
          </p:nvSpPr>
          <p:spPr bwMode="auto">
            <a:xfrm rot="5400000">
              <a:off x="2611" y="2962"/>
              <a:ext cx="528" cy="331"/>
            </a:xfrm>
            <a:prstGeom prst="rightArrow">
              <a:avLst>
                <a:gd name="adj1" fmla="val 50000"/>
                <a:gd name="adj2" fmla="val 39879"/>
              </a:avLst>
            </a:prstGeom>
            <a:solidFill>
              <a:srgbClr val="CC3300"/>
            </a:solidFill>
            <a:ln w="38100">
              <a:solidFill>
                <a:srgbClr val="630C21"/>
              </a:solidFill>
              <a:miter lim="800000"/>
              <a:headEnd/>
              <a:tailEnd/>
            </a:ln>
            <a:effectLst/>
          </p:spPr>
          <p:txBody>
            <a:bodyPr wrap="none" anchor="ctr"/>
            <a:lstStyle/>
            <a:p>
              <a:endParaRPr lang="en-US"/>
            </a:p>
          </p:txBody>
        </p:sp>
        <p:sp>
          <p:nvSpPr>
            <p:cNvPr id="31755" name="AutoShape 11"/>
            <p:cNvSpPr>
              <a:spLocks noChangeArrowheads="1"/>
            </p:cNvSpPr>
            <p:nvPr/>
          </p:nvSpPr>
          <p:spPr bwMode="auto">
            <a:xfrm>
              <a:off x="576" y="3408"/>
              <a:ext cx="4608" cy="576"/>
            </a:xfrm>
            <a:prstGeom prst="roundRect">
              <a:avLst>
                <a:gd name="adj" fmla="val 28889"/>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Loyal Word of Mouth Advocates Can Be Highly Persuasive With Other Consumers</a:t>
              </a:r>
            </a:p>
          </p:txBody>
        </p:sp>
      </p:grpSp>
      <p:grpSp>
        <p:nvGrpSpPr>
          <p:cNvPr id="31765" name="Group 21"/>
          <p:cNvGrpSpPr>
            <a:grpSpLocks/>
          </p:cNvGrpSpPr>
          <p:nvPr/>
        </p:nvGrpSpPr>
        <p:grpSpPr bwMode="auto">
          <a:xfrm>
            <a:off x="914400" y="3187700"/>
            <a:ext cx="7315200" cy="1790700"/>
            <a:chOff x="576" y="2008"/>
            <a:chExt cx="4608" cy="1128"/>
          </a:xfrm>
        </p:grpSpPr>
        <p:sp>
          <p:nvSpPr>
            <p:cNvPr id="31759" name="AutoShape 15"/>
            <p:cNvSpPr>
              <a:spLocks noChangeArrowheads="1"/>
            </p:cNvSpPr>
            <p:nvPr/>
          </p:nvSpPr>
          <p:spPr bwMode="auto">
            <a:xfrm rot="5400000">
              <a:off x="2611" y="2106"/>
              <a:ext cx="528" cy="331"/>
            </a:xfrm>
            <a:prstGeom prst="rightArrow">
              <a:avLst>
                <a:gd name="adj1" fmla="val 50000"/>
                <a:gd name="adj2" fmla="val 39879"/>
              </a:avLst>
            </a:prstGeom>
            <a:solidFill>
              <a:srgbClr val="CC3300"/>
            </a:solidFill>
            <a:ln w="38100">
              <a:solidFill>
                <a:srgbClr val="630C21"/>
              </a:solidFill>
              <a:miter lim="800000"/>
              <a:headEnd/>
              <a:tailEnd/>
            </a:ln>
            <a:effectLst/>
          </p:spPr>
          <p:txBody>
            <a:bodyPr wrap="none" anchor="ctr"/>
            <a:lstStyle/>
            <a:p>
              <a:endParaRPr lang="en-US"/>
            </a:p>
          </p:txBody>
        </p:sp>
        <p:sp>
          <p:nvSpPr>
            <p:cNvPr id="31754" name="AutoShape 10"/>
            <p:cNvSpPr>
              <a:spLocks noChangeArrowheads="1"/>
            </p:cNvSpPr>
            <p:nvPr/>
          </p:nvSpPr>
          <p:spPr bwMode="auto">
            <a:xfrm>
              <a:off x="576" y="2560"/>
              <a:ext cx="4608" cy="576"/>
            </a:xfrm>
            <a:prstGeom prst="roundRect">
              <a:avLst>
                <a:gd name="adj" fmla="val 28889"/>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Current Heavy Users Typically Account for Most of a Brand’s Revenue</a:t>
              </a:r>
            </a:p>
          </p:txBody>
        </p:sp>
      </p:grpSp>
      <p:grpSp>
        <p:nvGrpSpPr>
          <p:cNvPr id="31764" name="Group 20"/>
          <p:cNvGrpSpPr>
            <a:grpSpLocks/>
          </p:cNvGrpSpPr>
          <p:nvPr/>
        </p:nvGrpSpPr>
        <p:grpSpPr bwMode="auto">
          <a:xfrm>
            <a:off x="914400" y="1828800"/>
            <a:ext cx="7315200" cy="1803400"/>
            <a:chOff x="576" y="1152"/>
            <a:chExt cx="4608" cy="1136"/>
          </a:xfrm>
        </p:grpSpPr>
        <p:sp>
          <p:nvSpPr>
            <p:cNvPr id="31757" name="AutoShape 13"/>
            <p:cNvSpPr>
              <a:spLocks noChangeArrowheads="1"/>
            </p:cNvSpPr>
            <p:nvPr/>
          </p:nvSpPr>
          <p:spPr bwMode="auto">
            <a:xfrm rot="5400000">
              <a:off x="2611" y="1250"/>
              <a:ext cx="528" cy="331"/>
            </a:xfrm>
            <a:prstGeom prst="rightArrow">
              <a:avLst>
                <a:gd name="adj1" fmla="val 50000"/>
                <a:gd name="adj2" fmla="val 39879"/>
              </a:avLst>
            </a:prstGeom>
            <a:solidFill>
              <a:srgbClr val="CC3300"/>
            </a:solidFill>
            <a:ln w="38100">
              <a:solidFill>
                <a:srgbClr val="630C21"/>
              </a:solidFill>
              <a:miter lim="800000"/>
              <a:headEnd/>
              <a:tailEnd/>
            </a:ln>
            <a:effectLst/>
          </p:spPr>
          <p:txBody>
            <a:bodyPr wrap="none" anchor="ctr"/>
            <a:lstStyle/>
            <a:p>
              <a:endParaRPr lang="en-US"/>
            </a:p>
          </p:txBody>
        </p:sp>
        <p:sp>
          <p:nvSpPr>
            <p:cNvPr id="31753" name="AutoShape 9"/>
            <p:cNvSpPr>
              <a:spLocks noChangeArrowheads="1"/>
            </p:cNvSpPr>
            <p:nvPr/>
          </p:nvSpPr>
          <p:spPr bwMode="auto">
            <a:xfrm>
              <a:off x="576" y="1712"/>
              <a:ext cx="4608" cy="576"/>
            </a:xfrm>
            <a:prstGeom prst="roundRect">
              <a:avLst>
                <a:gd name="adj" fmla="val 28889"/>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Selling to Existing Customers Is Much Less Costly Than Attracting New Customers</a:t>
              </a:r>
            </a:p>
          </p:txBody>
        </p:sp>
      </p:grpSp>
      <p:sp>
        <p:nvSpPr>
          <p:cNvPr id="31751" name="AutoShape 7"/>
          <p:cNvSpPr>
            <a:spLocks noChangeArrowheads="1"/>
          </p:cNvSpPr>
          <p:nvPr/>
        </p:nvSpPr>
        <p:spPr bwMode="auto">
          <a:xfrm>
            <a:off x="914400" y="1371600"/>
            <a:ext cx="7315200" cy="914400"/>
          </a:xfrm>
          <a:prstGeom prst="roundRect">
            <a:avLst>
              <a:gd name="adj" fmla="val 28889"/>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Existing Brands Account for Most of the Brand Communication With Consumers</a:t>
            </a:r>
          </a:p>
        </p:txBody>
      </p:sp>
      <p:sp>
        <p:nvSpPr>
          <p:cNvPr id="31763" name="AutoShape 19"/>
          <p:cNvSpPr>
            <a:spLocks noChangeArrowheads="1"/>
          </p:cNvSpPr>
          <p:nvPr/>
        </p:nvSpPr>
        <p:spPr bwMode="auto">
          <a:xfrm>
            <a:off x="914400" y="4064000"/>
            <a:ext cx="7315200" cy="914400"/>
          </a:xfrm>
          <a:prstGeom prst="roundRect">
            <a:avLst>
              <a:gd name="adj" fmla="val 28889"/>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Current Heavy Users Typically Account for Most of a Brand’s Revenue</a:t>
            </a:r>
          </a:p>
        </p:txBody>
      </p:sp>
      <p:sp>
        <p:nvSpPr>
          <p:cNvPr id="31761" name="AutoShape 17"/>
          <p:cNvSpPr>
            <a:spLocks noChangeArrowheads="1"/>
          </p:cNvSpPr>
          <p:nvPr/>
        </p:nvSpPr>
        <p:spPr bwMode="auto">
          <a:xfrm>
            <a:off x="914400" y="1371600"/>
            <a:ext cx="7315200" cy="914400"/>
          </a:xfrm>
          <a:prstGeom prst="roundRect">
            <a:avLst>
              <a:gd name="adj" fmla="val 28889"/>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Existing Brands Account for Most of the Brand Communication With Consumers</a:t>
            </a:r>
          </a:p>
        </p:txBody>
      </p:sp>
      <p:sp>
        <p:nvSpPr>
          <p:cNvPr id="31762" name="AutoShape 18"/>
          <p:cNvSpPr>
            <a:spLocks noChangeArrowheads="1"/>
          </p:cNvSpPr>
          <p:nvPr/>
        </p:nvSpPr>
        <p:spPr bwMode="auto">
          <a:xfrm>
            <a:off x="914400" y="2717800"/>
            <a:ext cx="7315200" cy="914400"/>
          </a:xfrm>
          <a:prstGeom prst="roundRect">
            <a:avLst>
              <a:gd name="adj" fmla="val 28889"/>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5000"/>
              </a:lnSpc>
              <a:spcBef>
                <a:spcPct val="20000"/>
              </a:spcBef>
            </a:pPr>
            <a:r>
              <a:rPr lang="en-US">
                <a:latin typeface="Arial" charset="0"/>
              </a:rPr>
              <a:t>Selling to Existing Customers Is Much Less Costly Than Attracting New Customers</a:t>
            </a:r>
          </a:p>
        </p:txBody>
      </p:sp>
      <p:sp>
        <p:nvSpPr>
          <p:cNvPr id="31746" name="AutoShape 2"/>
          <p:cNvSpPr>
            <a:spLocks noChangeArrowheads="1"/>
          </p:cNvSpPr>
          <p:nvPr/>
        </p:nvSpPr>
        <p:spPr bwMode="auto">
          <a:xfrm>
            <a:off x="-254000" y="203200"/>
            <a:ext cx="7264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1747" name="Rectangle 3"/>
          <p:cNvSpPr>
            <a:spLocks noGrp="1" noChangeArrowheads="1"/>
          </p:cNvSpPr>
          <p:nvPr>
            <p:ph type="title"/>
          </p:nvPr>
        </p:nvSpPr>
        <p:spPr>
          <a:xfrm>
            <a:off x="228600" y="239713"/>
            <a:ext cx="7772400" cy="635000"/>
          </a:xfrm>
        </p:spPr>
        <p:txBody>
          <a:bodyPr/>
          <a:lstStyle/>
          <a:p>
            <a:r>
              <a:rPr lang="en-US" sz="3200"/>
              <a:t>Maintaining Relationships Is Critical</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wipe(up)">
                                      <p:cBhvr>
                                        <p:cTn id="7" dur="500"/>
                                        <p:tgtEl>
                                          <p:spTgt spid="3175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1761"/>
                                        </p:tgtEl>
                                        <p:attrNameLst>
                                          <p:attrName>style.visibility</p:attrName>
                                        </p:attrNameLst>
                                      </p:cBhvr>
                                      <p:to>
                                        <p:strVal val="visible"/>
                                      </p:to>
                                    </p:se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31764"/>
                                        </p:tgtEl>
                                        <p:attrNameLst>
                                          <p:attrName>style.visibility</p:attrName>
                                        </p:attrNameLst>
                                      </p:cBhvr>
                                      <p:to>
                                        <p:strVal val="visible"/>
                                      </p:to>
                                    </p:set>
                                    <p:animEffect transition="in" filter="wipe(up)">
                                      <p:cBhvr>
                                        <p:cTn id="15" dur="500"/>
                                        <p:tgtEl>
                                          <p:spTgt spid="3176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31762"/>
                                        </p:tgtEl>
                                        <p:attrNameLst>
                                          <p:attrName>style.visibility</p:attrName>
                                        </p:attrNameLst>
                                      </p:cBhvr>
                                      <p:to>
                                        <p:strVal val="visible"/>
                                      </p:to>
                                    </p:se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1765"/>
                                        </p:tgtEl>
                                        <p:attrNameLst>
                                          <p:attrName>style.visibility</p:attrName>
                                        </p:attrNameLst>
                                      </p:cBhvr>
                                      <p:to>
                                        <p:strVal val="visible"/>
                                      </p:to>
                                    </p:set>
                                    <p:animEffect transition="in" filter="wipe(up)">
                                      <p:cBhvr>
                                        <p:cTn id="23" dur="500"/>
                                        <p:tgtEl>
                                          <p:spTgt spid="3176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31763"/>
                                        </p:tgtEl>
                                        <p:attrNameLst>
                                          <p:attrName>style.visibility</p:attrName>
                                        </p:attrNameLst>
                                      </p:cBhvr>
                                      <p:to>
                                        <p:strVal val="visible"/>
                                      </p:to>
                                    </p:se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31766"/>
                                        </p:tgtEl>
                                        <p:attrNameLst>
                                          <p:attrName>style.visibility</p:attrName>
                                        </p:attrNameLst>
                                      </p:cBhvr>
                                      <p:to>
                                        <p:strVal val="visible"/>
                                      </p:to>
                                    </p:set>
                                    <p:animEffect transition="in" filter="wipe(up)">
                                      <p:cBhvr>
                                        <p:cTn id="31" dur="500"/>
                                        <p:tgtEl>
                                          <p:spTgt spid="31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animBg="1" autoUpdateAnimBg="0"/>
      <p:bldP spid="31763" grpId="0" animBg="1" autoUpdateAnimBg="0"/>
      <p:bldP spid="31761" grpId="0" animBg="1" autoUpdateAnimBg="0"/>
      <p:bldP spid="31762"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pic>
        <p:nvPicPr>
          <p:cNvPr id="50179"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50180" name="AutoShape 4"/>
          <p:cNvSpPr>
            <a:spLocks noChangeArrowheads="1"/>
          </p:cNvSpPr>
          <p:nvPr/>
        </p:nvSpPr>
        <p:spPr bwMode="auto">
          <a:xfrm>
            <a:off x="-254000" y="203200"/>
            <a:ext cx="69596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0181" name="Rectangle 5"/>
          <p:cNvSpPr>
            <a:spLocks noGrp="1" noChangeArrowheads="1"/>
          </p:cNvSpPr>
          <p:nvPr>
            <p:ph type="title"/>
          </p:nvPr>
        </p:nvSpPr>
        <p:spPr>
          <a:xfrm>
            <a:off x="228600" y="239713"/>
            <a:ext cx="8915400" cy="635000"/>
          </a:xfrm>
        </p:spPr>
        <p:txBody>
          <a:bodyPr/>
          <a:lstStyle/>
          <a:p>
            <a:r>
              <a:rPr lang="en-US" sz="3200"/>
              <a:t>Maintaining relationships is critical</a:t>
            </a:r>
          </a:p>
        </p:txBody>
      </p:sp>
      <p:sp>
        <p:nvSpPr>
          <p:cNvPr id="50182" name="Rectangle 6"/>
          <p:cNvSpPr>
            <a:spLocks noChangeArrowheads="1"/>
          </p:cNvSpPr>
          <p:nvPr/>
        </p:nvSpPr>
        <p:spPr bwMode="auto">
          <a:xfrm>
            <a:off x="1066800" y="1676400"/>
            <a:ext cx="6705600" cy="4478338"/>
          </a:xfrm>
          <a:prstGeom prst="rect">
            <a:avLst/>
          </a:prstGeom>
          <a:noFill/>
          <a:ln w="38100">
            <a:noFill/>
            <a:miter lim="800000"/>
            <a:headEnd/>
            <a:tailEnd/>
          </a:ln>
          <a:effectLst/>
        </p:spPr>
        <p:txBody>
          <a:bodyPr>
            <a:spAutoFit/>
          </a:bodyPr>
          <a:lstStyle/>
          <a:p>
            <a:pPr algn="l">
              <a:spcBef>
                <a:spcPct val="20000"/>
              </a:spcBef>
            </a:pPr>
            <a:r>
              <a:rPr lang="en-US" sz="3200" b="1"/>
              <a:t>Customer Relationship </a:t>
            </a:r>
            <a:br>
              <a:rPr lang="en-US" sz="3200" b="1"/>
            </a:br>
            <a:r>
              <a:rPr lang="en-US" sz="3200" b="1"/>
              <a:t>Management (CRM):</a:t>
            </a:r>
            <a:r>
              <a:rPr lang="en-US" sz="3200"/>
              <a:t> </a:t>
            </a:r>
            <a:r>
              <a:rPr lang="en-US" sz="3200" i="1"/>
              <a:t>The optimization of all customer contacts through the distribution and application of customer information. Simply stated, it is your promise, that no matter how your customers interact with you, you will always recognize who they are</a:t>
            </a:r>
          </a:p>
        </p:txBody>
      </p:sp>
    </p:spTree>
  </p:cSld>
  <p:clrMapOvr>
    <a:masterClrMapping/>
  </p:clrMapOvr>
  <p:transition>
    <p:pull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50" name="Picture 86" descr="C:\Documents and Settings\John Gayle\My Documents\3Blox\30801 MHHE-Duncan PPT\Chapter03\Work Files\Fig3-5.jpg"/>
          <p:cNvPicPr>
            <a:picLocks noChangeAspect="1" noChangeArrowheads="1"/>
          </p:cNvPicPr>
          <p:nvPr/>
        </p:nvPicPr>
        <p:blipFill>
          <a:blip r:embed="rId2" cstate="print"/>
          <a:srcRect/>
          <a:stretch>
            <a:fillRect/>
          </a:stretch>
        </p:blipFill>
        <p:spPr bwMode="auto">
          <a:xfrm>
            <a:off x="2184400" y="1498600"/>
            <a:ext cx="4781550" cy="4876800"/>
          </a:xfrm>
          <a:prstGeom prst="rect">
            <a:avLst/>
          </a:prstGeom>
          <a:noFill/>
        </p:spPr>
      </p:pic>
      <p:sp>
        <p:nvSpPr>
          <p:cNvPr id="11266" name="AutoShape 2"/>
          <p:cNvSpPr>
            <a:spLocks noChangeArrowheads="1"/>
          </p:cNvSpPr>
          <p:nvPr/>
        </p:nvSpPr>
        <p:spPr bwMode="auto">
          <a:xfrm>
            <a:off x="-254000" y="203200"/>
            <a:ext cx="9017000" cy="10160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11267" name="Rectangle 3"/>
          <p:cNvSpPr>
            <a:spLocks noGrp="1" noChangeArrowheads="1"/>
          </p:cNvSpPr>
          <p:nvPr>
            <p:ph type="title"/>
          </p:nvPr>
        </p:nvSpPr>
        <p:spPr>
          <a:xfrm>
            <a:off x="228600" y="393700"/>
            <a:ext cx="8686800" cy="635000"/>
          </a:xfrm>
        </p:spPr>
        <p:txBody>
          <a:bodyPr/>
          <a:lstStyle/>
          <a:p>
            <a:r>
              <a:rPr lang="en-US" sz="3000" b="1"/>
              <a:t>Figure 3-5:</a:t>
            </a:r>
            <a:r>
              <a:rPr lang="en-US" sz="3000"/>
              <a:t> Relative Importance of Different Stakeholder Groups</a:t>
            </a:r>
          </a:p>
        </p:txBody>
      </p:sp>
      <p:sp>
        <p:nvSpPr>
          <p:cNvPr id="11351" name="Rectangle 87">
            <a:hlinkClick r:id="rId3" action="ppaction://program"/>
          </p:cNvPr>
          <p:cNvSpPr>
            <a:spLocks noChangeArrowheads="1"/>
          </p:cNvSpPr>
          <p:nvPr/>
        </p:nvSpPr>
        <p:spPr bwMode="auto">
          <a:xfrm>
            <a:off x="6781800" y="5715000"/>
            <a:ext cx="533400" cy="533400"/>
          </a:xfrm>
          <a:prstGeom prst="rect">
            <a:avLst/>
          </a:prstGeom>
          <a:solidFill>
            <a:srgbClr val="990000"/>
          </a:solidFill>
          <a:ln w="38100">
            <a:solidFill>
              <a:schemeClr val="tx1"/>
            </a:solidFill>
            <a:miter lim="800000"/>
            <a:headEnd/>
            <a:tailEnd/>
          </a:ln>
          <a:effectLst>
            <a:outerShdw dist="35921" dir="2700000" algn="ctr" rotWithShape="0">
              <a:schemeClr val="tx1"/>
            </a:outerShdw>
          </a:effectLst>
        </p:spPr>
        <p:txBody>
          <a:bodyPr wrap="none" tIns="27432" anchor="ctr"/>
          <a:lstStyle/>
          <a:p>
            <a:pPr eaLnBrk="0" hangingPunct="0"/>
            <a:r>
              <a:rPr lang="en-US" sz="4400" b="1">
                <a:solidFill>
                  <a:srgbClr val="F8F8F8"/>
                </a:solidFill>
                <a:latin typeface="Arial" charset="0"/>
              </a:rPr>
              <a:t>+</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351"/>
                                        </p:tgtEl>
                                        <p:attrNameLst>
                                          <p:attrName>style.visibility</p:attrName>
                                        </p:attrNameLst>
                                      </p:cBhvr>
                                      <p:to>
                                        <p:strVal val="visible"/>
                                      </p:to>
                                    </p:set>
                                    <p:animEffect transition="in" filter="dissolve">
                                      <p:cBhvr>
                                        <p:cTn id="7" dur="500"/>
                                        <p:tgtEl>
                                          <p:spTgt spid="11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51"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grpSp>
        <p:nvGrpSpPr>
          <p:cNvPr id="51232" name="Group 32"/>
          <p:cNvGrpSpPr>
            <a:grpSpLocks/>
          </p:cNvGrpSpPr>
          <p:nvPr/>
        </p:nvGrpSpPr>
        <p:grpSpPr bwMode="auto">
          <a:xfrm>
            <a:off x="2533650" y="4610100"/>
            <a:ext cx="5924550" cy="1485900"/>
            <a:chOff x="1596" y="2904"/>
            <a:chExt cx="3732" cy="936"/>
          </a:xfrm>
        </p:grpSpPr>
        <p:cxnSp>
          <p:nvCxnSpPr>
            <p:cNvPr id="51218" name="AutoShape 18"/>
            <p:cNvCxnSpPr>
              <a:cxnSpLocks noChangeShapeType="1"/>
              <a:stCxn id="51215" idx="6"/>
              <a:endCxn id="51217" idx="1"/>
            </p:cNvCxnSpPr>
            <p:nvPr/>
          </p:nvCxnSpPr>
          <p:spPr bwMode="auto">
            <a:xfrm>
              <a:off x="1596" y="2904"/>
              <a:ext cx="696" cy="744"/>
            </a:xfrm>
            <a:prstGeom prst="straightConnector1">
              <a:avLst/>
            </a:prstGeom>
            <a:noFill/>
            <a:ln w="28575">
              <a:solidFill>
                <a:schemeClr val="tx1"/>
              </a:solidFill>
              <a:round/>
              <a:headEnd/>
              <a:tailEnd/>
            </a:ln>
            <a:effectLst/>
          </p:spPr>
        </p:cxnSp>
        <p:sp>
          <p:nvSpPr>
            <p:cNvPr id="51217" name="AutoShape 17"/>
            <p:cNvSpPr>
              <a:spLocks noChangeArrowheads="1"/>
            </p:cNvSpPr>
            <p:nvPr/>
          </p:nvSpPr>
          <p:spPr bwMode="auto">
            <a:xfrm>
              <a:off x="2304" y="3456"/>
              <a:ext cx="3024" cy="384"/>
            </a:xfrm>
            <a:prstGeom prst="roundRect">
              <a:avLst>
                <a:gd name="adj" fmla="val 3854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Brand licensing</a:t>
              </a:r>
            </a:p>
          </p:txBody>
        </p:sp>
      </p:grpSp>
      <p:grpSp>
        <p:nvGrpSpPr>
          <p:cNvPr id="51229" name="Group 29"/>
          <p:cNvGrpSpPr>
            <a:grpSpLocks/>
          </p:cNvGrpSpPr>
          <p:nvPr/>
        </p:nvGrpSpPr>
        <p:grpSpPr bwMode="auto">
          <a:xfrm>
            <a:off x="2533650" y="3124200"/>
            <a:ext cx="5924550" cy="1485900"/>
            <a:chOff x="1596" y="1968"/>
            <a:chExt cx="3732" cy="936"/>
          </a:xfrm>
        </p:grpSpPr>
        <p:sp>
          <p:nvSpPr>
            <p:cNvPr id="51221" name="AutoShape 21"/>
            <p:cNvSpPr>
              <a:spLocks noChangeArrowheads="1"/>
            </p:cNvSpPr>
            <p:nvPr/>
          </p:nvSpPr>
          <p:spPr bwMode="auto">
            <a:xfrm>
              <a:off x="2304" y="1968"/>
              <a:ext cx="3024" cy="384"/>
            </a:xfrm>
            <a:prstGeom prst="roundRect">
              <a:avLst>
                <a:gd name="adj" fmla="val 3854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Broadening distribution</a:t>
              </a:r>
            </a:p>
          </p:txBody>
        </p:sp>
        <p:cxnSp>
          <p:nvCxnSpPr>
            <p:cNvPr id="51223" name="AutoShape 23"/>
            <p:cNvCxnSpPr>
              <a:cxnSpLocks noChangeShapeType="1"/>
              <a:stCxn id="51215" idx="6"/>
              <a:endCxn id="51221" idx="1"/>
            </p:cNvCxnSpPr>
            <p:nvPr/>
          </p:nvCxnSpPr>
          <p:spPr bwMode="auto">
            <a:xfrm flipV="1">
              <a:off x="1596" y="2160"/>
              <a:ext cx="696" cy="744"/>
            </a:xfrm>
            <a:prstGeom prst="straightConnector1">
              <a:avLst/>
            </a:prstGeom>
            <a:noFill/>
            <a:ln w="28575">
              <a:solidFill>
                <a:schemeClr val="tx1"/>
              </a:solidFill>
              <a:round/>
              <a:headEnd/>
              <a:tailEnd/>
            </a:ln>
            <a:effectLst/>
          </p:spPr>
        </p:cxnSp>
      </p:grpSp>
      <p:grpSp>
        <p:nvGrpSpPr>
          <p:cNvPr id="51230" name="Group 30"/>
          <p:cNvGrpSpPr>
            <a:grpSpLocks/>
          </p:cNvGrpSpPr>
          <p:nvPr/>
        </p:nvGrpSpPr>
        <p:grpSpPr bwMode="auto">
          <a:xfrm>
            <a:off x="2533650" y="3911600"/>
            <a:ext cx="5924550" cy="698500"/>
            <a:chOff x="1596" y="2464"/>
            <a:chExt cx="3732" cy="440"/>
          </a:xfrm>
        </p:grpSpPr>
        <p:sp>
          <p:nvSpPr>
            <p:cNvPr id="51220" name="AutoShape 20"/>
            <p:cNvSpPr>
              <a:spLocks noChangeArrowheads="1"/>
            </p:cNvSpPr>
            <p:nvPr/>
          </p:nvSpPr>
          <p:spPr bwMode="auto">
            <a:xfrm>
              <a:off x="2304" y="2464"/>
              <a:ext cx="3024" cy="384"/>
            </a:xfrm>
            <a:prstGeom prst="roundRect">
              <a:avLst>
                <a:gd name="adj" fmla="val 3854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Brand extensions</a:t>
              </a:r>
            </a:p>
          </p:txBody>
        </p:sp>
        <p:cxnSp>
          <p:nvCxnSpPr>
            <p:cNvPr id="51224" name="AutoShape 24"/>
            <p:cNvCxnSpPr>
              <a:cxnSpLocks noChangeShapeType="1"/>
              <a:stCxn id="51215" idx="6"/>
              <a:endCxn id="51220" idx="1"/>
            </p:cNvCxnSpPr>
            <p:nvPr/>
          </p:nvCxnSpPr>
          <p:spPr bwMode="auto">
            <a:xfrm flipV="1">
              <a:off x="1596" y="2656"/>
              <a:ext cx="696" cy="248"/>
            </a:xfrm>
            <a:prstGeom prst="straightConnector1">
              <a:avLst/>
            </a:prstGeom>
            <a:noFill/>
            <a:ln w="28575">
              <a:solidFill>
                <a:schemeClr val="tx1"/>
              </a:solidFill>
              <a:round/>
              <a:headEnd/>
              <a:tailEnd/>
            </a:ln>
            <a:effectLst/>
          </p:spPr>
        </p:cxnSp>
      </p:grpSp>
      <p:grpSp>
        <p:nvGrpSpPr>
          <p:cNvPr id="51231" name="Group 31"/>
          <p:cNvGrpSpPr>
            <a:grpSpLocks/>
          </p:cNvGrpSpPr>
          <p:nvPr/>
        </p:nvGrpSpPr>
        <p:grpSpPr bwMode="auto">
          <a:xfrm>
            <a:off x="2533650" y="4610100"/>
            <a:ext cx="5924550" cy="698500"/>
            <a:chOff x="1596" y="2904"/>
            <a:chExt cx="3732" cy="440"/>
          </a:xfrm>
        </p:grpSpPr>
        <p:sp>
          <p:nvSpPr>
            <p:cNvPr id="51219" name="AutoShape 19"/>
            <p:cNvSpPr>
              <a:spLocks noChangeArrowheads="1"/>
            </p:cNvSpPr>
            <p:nvPr/>
          </p:nvSpPr>
          <p:spPr bwMode="auto">
            <a:xfrm>
              <a:off x="2304" y="2960"/>
              <a:ext cx="3024" cy="384"/>
            </a:xfrm>
            <a:prstGeom prst="roundRect">
              <a:avLst>
                <a:gd name="adj" fmla="val 38542"/>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Co-branding</a:t>
              </a:r>
            </a:p>
          </p:txBody>
        </p:sp>
        <p:cxnSp>
          <p:nvCxnSpPr>
            <p:cNvPr id="51225" name="AutoShape 25"/>
            <p:cNvCxnSpPr>
              <a:cxnSpLocks noChangeShapeType="1"/>
              <a:stCxn id="51215" idx="6"/>
              <a:endCxn id="51219" idx="1"/>
            </p:cNvCxnSpPr>
            <p:nvPr/>
          </p:nvCxnSpPr>
          <p:spPr bwMode="auto">
            <a:xfrm>
              <a:off x="1596" y="2904"/>
              <a:ext cx="696" cy="248"/>
            </a:xfrm>
            <a:prstGeom prst="straightConnector1">
              <a:avLst/>
            </a:prstGeom>
            <a:noFill/>
            <a:ln w="28575">
              <a:solidFill>
                <a:schemeClr val="tx1"/>
              </a:solidFill>
              <a:round/>
              <a:headEnd/>
              <a:tailEnd/>
            </a:ln>
            <a:effectLst/>
          </p:spPr>
        </p:cxnSp>
      </p:grpSp>
      <p:sp>
        <p:nvSpPr>
          <p:cNvPr id="51226" name="AutoShape 26"/>
          <p:cNvSpPr>
            <a:spLocks noChangeArrowheads="1"/>
          </p:cNvSpPr>
          <p:nvPr/>
        </p:nvSpPr>
        <p:spPr bwMode="auto">
          <a:xfrm>
            <a:off x="3657600" y="4699000"/>
            <a:ext cx="4800600" cy="609600"/>
          </a:xfrm>
          <a:prstGeom prst="roundRect">
            <a:avLst>
              <a:gd name="adj" fmla="val 3854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Co-branding</a:t>
            </a:r>
          </a:p>
        </p:txBody>
      </p:sp>
      <p:sp>
        <p:nvSpPr>
          <p:cNvPr id="51227" name="AutoShape 27"/>
          <p:cNvSpPr>
            <a:spLocks noChangeArrowheads="1"/>
          </p:cNvSpPr>
          <p:nvPr/>
        </p:nvSpPr>
        <p:spPr bwMode="auto">
          <a:xfrm>
            <a:off x="3657600" y="3911600"/>
            <a:ext cx="4800600" cy="609600"/>
          </a:xfrm>
          <a:prstGeom prst="roundRect">
            <a:avLst>
              <a:gd name="adj" fmla="val 3854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Brand extensions</a:t>
            </a:r>
          </a:p>
        </p:txBody>
      </p:sp>
      <p:sp>
        <p:nvSpPr>
          <p:cNvPr id="51228" name="AutoShape 28"/>
          <p:cNvSpPr>
            <a:spLocks noChangeArrowheads="1"/>
          </p:cNvSpPr>
          <p:nvPr/>
        </p:nvSpPr>
        <p:spPr bwMode="auto">
          <a:xfrm>
            <a:off x="3657600" y="3124200"/>
            <a:ext cx="4800600" cy="609600"/>
          </a:xfrm>
          <a:prstGeom prst="roundRect">
            <a:avLst>
              <a:gd name="adj" fmla="val 38542"/>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Broadening distribution</a:t>
            </a:r>
          </a:p>
        </p:txBody>
      </p:sp>
      <p:pic>
        <p:nvPicPr>
          <p:cNvPr id="51203" name="Picture 3"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51204" name="AutoShape 4"/>
          <p:cNvSpPr>
            <a:spLocks noChangeArrowheads="1"/>
          </p:cNvSpPr>
          <p:nvPr/>
        </p:nvSpPr>
        <p:spPr bwMode="auto">
          <a:xfrm>
            <a:off x="-254000" y="203200"/>
            <a:ext cx="8788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05" name="Rectangle 5"/>
          <p:cNvSpPr>
            <a:spLocks noGrp="1" noChangeArrowheads="1"/>
          </p:cNvSpPr>
          <p:nvPr>
            <p:ph type="title"/>
          </p:nvPr>
        </p:nvSpPr>
        <p:spPr>
          <a:xfrm>
            <a:off x="228600" y="239713"/>
            <a:ext cx="8915400" cy="635000"/>
          </a:xfrm>
        </p:spPr>
        <p:txBody>
          <a:bodyPr/>
          <a:lstStyle/>
          <a:p>
            <a:r>
              <a:rPr lang="en-US" sz="3200"/>
              <a:t>What Is Brand Equity and How Is It Created?</a:t>
            </a:r>
          </a:p>
        </p:txBody>
      </p:sp>
      <p:sp>
        <p:nvSpPr>
          <p:cNvPr id="51206" name="Rectangle 6"/>
          <p:cNvSpPr>
            <a:spLocks noChangeArrowheads="1"/>
          </p:cNvSpPr>
          <p:nvPr/>
        </p:nvSpPr>
        <p:spPr bwMode="auto">
          <a:xfrm>
            <a:off x="1066800" y="1676400"/>
            <a:ext cx="6248400" cy="1482725"/>
          </a:xfrm>
          <a:prstGeom prst="rect">
            <a:avLst/>
          </a:prstGeom>
          <a:noFill/>
          <a:ln w="38100">
            <a:noFill/>
            <a:miter lim="800000"/>
            <a:headEnd/>
            <a:tailEnd/>
          </a:ln>
          <a:effectLst/>
        </p:spPr>
        <p:txBody>
          <a:bodyPr>
            <a:spAutoFit/>
          </a:bodyPr>
          <a:lstStyle/>
          <a:p>
            <a:pPr algn="l">
              <a:lnSpc>
                <a:spcPct val="95000"/>
              </a:lnSpc>
              <a:spcBef>
                <a:spcPct val="20000"/>
              </a:spcBef>
            </a:pPr>
            <a:r>
              <a:rPr lang="en-US" sz="3200" b="1"/>
              <a:t>Brand equity</a:t>
            </a:r>
            <a:r>
              <a:rPr lang="en-US" sz="3200"/>
              <a:t>: </a:t>
            </a:r>
            <a:r>
              <a:rPr lang="en-US" sz="3200" i="1"/>
              <a:t>The intangible value of a company beyond its physical net assets</a:t>
            </a:r>
          </a:p>
        </p:txBody>
      </p:sp>
      <p:sp>
        <p:nvSpPr>
          <p:cNvPr id="51215" name="Oval 15"/>
          <p:cNvSpPr>
            <a:spLocks noChangeArrowheads="1"/>
          </p:cNvSpPr>
          <p:nvPr/>
        </p:nvSpPr>
        <p:spPr bwMode="auto">
          <a:xfrm>
            <a:off x="304800" y="35052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a:spcBef>
                <a:spcPct val="20000"/>
              </a:spcBef>
            </a:pPr>
            <a:r>
              <a:rPr lang="en-US" sz="2800" b="1">
                <a:latin typeface="Arial" charset="0"/>
              </a:rPr>
              <a:t>4 Ways of</a:t>
            </a:r>
            <a:br>
              <a:rPr lang="en-US" sz="2800" b="1">
                <a:latin typeface="Arial" charset="0"/>
              </a:rPr>
            </a:br>
            <a:r>
              <a:rPr lang="en-US" sz="2800" b="1">
                <a:latin typeface="Arial" charset="0"/>
              </a:rPr>
              <a:t>Leveraging</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15"/>
                                        </p:tgtEl>
                                        <p:attrNameLst>
                                          <p:attrName>style.visibility</p:attrName>
                                        </p:attrNameLst>
                                      </p:cBhvr>
                                      <p:to>
                                        <p:strVal val="visible"/>
                                      </p:to>
                                    </p:set>
                                    <p:animEffect transition="in" filter="box(out)">
                                      <p:cBhvr>
                                        <p:cTn id="7" dur="500"/>
                                        <p:tgtEl>
                                          <p:spTgt spid="512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229"/>
                                        </p:tgtEl>
                                        <p:attrNameLst>
                                          <p:attrName>style.visibility</p:attrName>
                                        </p:attrNameLst>
                                      </p:cBhvr>
                                      <p:to>
                                        <p:strVal val="visible"/>
                                      </p:to>
                                    </p:set>
                                    <p:animEffect transition="in" filter="wipe(left)">
                                      <p:cBhvr>
                                        <p:cTn id="11" dur="500"/>
                                        <p:tgtEl>
                                          <p:spTgt spid="5122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51228"/>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51230"/>
                                        </p:tgtEl>
                                        <p:attrNameLst>
                                          <p:attrName>style.visibility</p:attrName>
                                        </p:attrNameLst>
                                      </p:cBhvr>
                                      <p:to>
                                        <p:strVal val="visible"/>
                                      </p:to>
                                    </p:set>
                                    <p:animEffect transition="in" filter="wipe(left)">
                                      <p:cBhvr>
                                        <p:cTn id="19" dur="500"/>
                                        <p:tgtEl>
                                          <p:spTgt spid="5123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51227"/>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51231"/>
                                        </p:tgtEl>
                                        <p:attrNameLst>
                                          <p:attrName>style.visibility</p:attrName>
                                        </p:attrNameLst>
                                      </p:cBhvr>
                                      <p:to>
                                        <p:strVal val="visible"/>
                                      </p:to>
                                    </p:set>
                                    <p:animEffect transition="in" filter="wipe(left)">
                                      <p:cBhvr>
                                        <p:cTn id="27" dur="500"/>
                                        <p:tgtEl>
                                          <p:spTgt spid="5123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51226"/>
                                        </p:tgtEl>
                                        <p:attrNameLst>
                                          <p:attrName>style.visibility</p:attrName>
                                        </p:attrNameLst>
                                      </p:cBhvr>
                                      <p:to>
                                        <p:strVal val="visible"/>
                                      </p:to>
                                    </p:se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51232"/>
                                        </p:tgtEl>
                                        <p:attrNameLst>
                                          <p:attrName>style.visibility</p:attrName>
                                        </p:attrNameLst>
                                      </p:cBhvr>
                                      <p:to>
                                        <p:strVal val="visible"/>
                                      </p:to>
                                    </p:set>
                                    <p:animEffect transition="in" filter="wipe(left)">
                                      <p:cBhvr>
                                        <p:cTn id="35" dur="500"/>
                                        <p:tgtEl>
                                          <p:spTgt spid="51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6" grpId="0" animBg="1" autoUpdateAnimBg="0"/>
      <p:bldP spid="51227" grpId="0" animBg="1" autoUpdateAnimBg="0"/>
      <p:bldP spid="51228" grpId="0" animBg="1" autoUpdateAnimBg="0"/>
      <p:bldP spid="51215"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31" name="Picture 31"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685800" y="1289050"/>
            <a:ext cx="7762875" cy="5340350"/>
          </a:xfrm>
          <a:prstGeom prst="rect">
            <a:avLst/>
          </a:prstGeom>
          <a:noFill/>
        </p:spPr>
      </p:pic>
      <p:pic>
        <p:nvPicPr>
          <p:cNvPr id="25632" name="Picture 32"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25611" name="AutoShape 11"/>
          <p:cNvSpPr>
            <a:spLocks noChangeArrowheads="1"/>
          </p:cNvSpPr>
          <p:nvPr/>
        </p:nvSpPr>
        <p:spPr bwMode="auto">
          <a:xfrm>
            <a:off x="-254000" y="203200"/>
            <a:ext cx="8940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5612" name="Rectangle 12"/>
          <p:cNvSpPr>
            <a:spLocks noGrp="1" noChangeArrowheads="1"/>
          </p:cNvSpPr>
          <p:nvPr>
            <p:ph type="title"/>
          </p:nvPr>
        </p:nvSpPr>
        <p:spPr>
          <a:xfrm>
            <a:off x="228600" y="239713"/>
            <a:ext cx="8915400" cy="635000"/>
          </a:xfrm>
        </p:spPr>
        <p:txBody>
          <a:bodyPr/>
          <a:lstStyle/>
          <a:p>
            <a:r>
              <a:rPr lang="en-US" sz="3000" b="1"/>
              <a:t>Final Note:</a:t>
            </a:r>
            <a:endParaRPr lang="en-US" sz="3000"/>
          </a:p>
        </p:txBody>
      </p:sp>
      <p:sp>
        <p:nvSpPr>
          <p:cNvPr id="25630" name="Rectangle 30"/>
          <p:cNvSpPr>
            <a:spLocks noChangeArrowheads="1"/>
          </p:cNvSpPr>
          <p:nvPr/>
        </p:nvSpPr>
        <p:spPr bwMode="auto">
          <a:xfrm>
            <a:off x="1295400" y="1905000"/>
            <a:ext cx="6705600" cy="3660775"/>
          </a:xfrm>
          <a:prstGeom prst="rect">
            <a:avLst/>
          </a:prstGeom>
          <a:noFill/>
          <a:ln w="38100">
            <a:noFill/>
            <a:miter lim="800000"/>
            <a:headEnd/>
            <a:tailEnd/>
          </a:ln>
          <a:effectLst/>
        </p:spPr>
        <p:txBody>
          <a:bodyPr>
            <a:spAutoFit/>
          </a:bodyPr>
          <a:lstStyle/>
          <a:p>
            <a:pPr algn="l">
              <a:spcBef>
                <a:spcPct val="20000"/>
              </a:spcBef>
            </a:pPr>
            <a:r>
              <a:rPr lang="en-US" sz="2600" b="1" i="1">
                <a:latin typeface="Arial" charset="0"/>
              </a:rPr>
              <a:t>One of IMC’s most important contributions:</a:t>
            </a:r>
          </a:p>
          <a:p>
            <a:pPr lvl="1" indent="-176213" algn="l">
              <a:spcBef>
                <a:spcPct val="20000"/>
              </a:spcBef>
              <a:buFontTx/>
              <a:buChar char="•"/>
            </a:pPr>
            <a:r>
              <a:rPr lang="en-US" i="1">
                <a:latin typeface="Arial" charset="0"/>
              </a:rPr>
              <a:t>Helping to build trust in brands…</a:t>
            </a:r>
          </a:p>
          <a:p>
            <a:pPr lvl="1" indent="-176213" algn="l">
              <a:spcBef>
                <a:spcPct val="20000"/>
              </a:spcBef>
              <a:buFontTx/>
              <a:buChar char="•"/>
            </a:pPr>
            <a:r>
              <a:rPr lang="en-US" i="1">
                <a:latin typeface="Arial" charset="0"/>
              </a:rPr>
              <a:t>…therefore enhancing consumer relationships</a:t>
            </a:r>
          </a:p>
          <a:p>
            <a:pPr marL="1033463" lvl="2" indent="-228600" algn="l">
              <a:spcBef>
                <a:spcPct val="20000"/>
              </a:spcBef>
              <a:buFontTx/>
              <a:buChar char="•"/>
            </a:pPr>
            <a:r>
              <a:rPr lang="en-US" i="1">
                <a:latin typeface="Arial" charset="0"/>
              </a:rPr>
              <a:t>Reason: An organization’s communication with its 	      stakeholders influences everything else it does</a:t>
            </a:r>
          </a:p>
        </p:txBody>
      </p:sp>
    </p:spTree>
  </p:cSld>
  <p:clrMapOvr>
    <a:masterClrMapping/>
  </p:clrMapOvr>
  <p:transition>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53" name="Group 33"/>
          <p:cNvGrpSpPr>
            <a:grpSpLocks/>
          </p:cNvGrpSpPr>
          <p:nvPr/>
        </p:nvGrpSpPr>
        <p:grpSpPr bwMode="auto">
          <a:xfrm>
            <a:off x="4000500" y="2514600"/>
            <a:ext cx="4838700" cy="1676400"/>
            <a:chOff x="2520" y="1200"/>
            <a:chExt cx="3048" cy="1056"/>
          </a:xfrm>
        </p:grpSpPr>
        <p:sp>
          <p:nvSpPr>
            <p:cNvPr id="5140" name="AutoShape 20"/>
            <p:cNvSpPr>
              <a:spLocks noChangeArrowheads="1"/>
            </p:cNvSpPr>
            <p:nvPr/>
          </p:nvSpPr>
          <p:spPr bwMode="auto">
            <a:xfrm>
              <a:off x="2520" y="1552"/>
              <a:ext cx="528" cy="331"/>
            </a:xfrm>
            <a:prstGeom prst="rightArrow">
              <a:avLst>
                <a:gd name="adj1" fmla="val 50000"/>
                <a:gd name="adj2" fmla="val 39879"/>
              </a:avLst>
            </a:prstGeom>
            <a:solidFill>
              <a:srgbClr val="CC3300"/>
            </a:solidFill>
            <a:ln w="38100">
              <a:solidFill>
                <a:srgbClr val="630C21"/>
              </a:solidFill>
              <a:miter lim="800000"/>
              <a:headEnd/>
              <a:tailEnd/>
            </a:ln>
            <a:effectLst/>
          </p:spPr>
          <p:txBody>
            <a:bodyPr wrap="none" anchor="ctr"/>
            <a:lstStyle/>
            <a:p>
              <a:endParaRPr lang="en-US"/>
            </a:p>
          </p:txBody>
        </p:sp>
        <p:sp>
          <p:nvSpPr>
            <p:cNvPr id="5130" name="AutoShape 10"/>
            <p:cNvSpPr>
              <a:spLocks noChangeArrowheads="1"/>
            </p:cNvSpPr>
            <p:nvPr/>
          </p:nvSpPr>
          <p:spPr bwMode="auto">
            <a:xfrm>
              <a:off x="3072" y="1200"/>
              <a:ext cx="2496" cy="1056"/>
            </a:xfrm>
            <a:prstGeom prst="roundRect">
              <a:avLst>
                <a:gd name="adj" fmla="val 2306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Building Brand Relationships With Customers</a:t>
              </a:r>
            </a:p>
          </p:txBody>
        </p:sp>
      </p:grpSp>
      <p:sp>
        <p:nvSpPr>
          <p:cNvPr id="5131" name="AutoShape 11"/>
          <p:cNvSpPr>
            <a:spLocks noChangeArrowheads="1"/>
          </p:cNvSpPr>
          <p:nvPr/>
        </p:nvSpPr>
        <p:spPr bwMode="auto">
          <a:xfrm>
            <a:off x="304800" y="2514600"/>
            <a:ext cx="3957638" cy="167640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Create Customers</a:t>
            </a:r>
          </a:p>
        </p:txBody>
      </p:sp>
      <p:sp>
        <p:nvSpPr>
          <p:cNvPr id="5133" name="AutoShape 13"/>
          <p:cNvSpPr>
            <a:spLocks noChangeArrowheads="1"/>
          </p:cNvSpPr>
          <p:nvPr/>
        </p:nvSpPr>
        <p:spPr bwMode="auto">
          <a:xfrm>
            <a:off x="304800" y="4648200"/>
            <a:ext cx="3957638" cy="137160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Reward: Sales</a:t>
            </a:r>
          </a:p>
        </p:txBody>
      </p:sp>
      <p:grpSp>
        <p:nvGrpSpPr>
          <p:cNvPr id="5149" name="Group 29"/>
          <p:cNvGrpSpPr>
            <a:grpSpLocks/>
          </p:cNvGrpSpPr>
          <p:nvPr/>
        </p:nvGrpSpPr>
        <p:grpSpPr bwMode="auto">
          <a:xfrm>
            <a:off x="4000500" y="4648200"/>
            <a:ext cx="4838700" cy="1371600"/>
            <a:chOff x="2520" y="2064"/>
            <a:chExt cx="3048" cy="672"/>
          </a:xfrm>
        </p:grpSpPr>
        <p:sp>
          <p:nvSpPr>
            <p:cNvPr id="5141" name="AutoShape 21"/>
            <p:cNvSpPr>
              <a:spLocks noChangeArrowheads="1"/>
            </p:cNvSpPr>
            <p:nvPr/>
          </p:nvSpPr>
          <p:spPr bwMode="auto">
            <a:xfrm>
              <a:off x="2520" y="2272"/>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5132" name="AutoShape 12"/>
            <p:cNvSpPr>
              <a:spLocks noChangeArrowheads="1"/>
            </p:cNvSpPr>
            <p:nvPr/>
          </p:nvSpPr>
          <p:spPr bwMode="auto">
            <a:xfrm>
              <a:off x="3072" y="2064"/>
              <a:ext cx="2496" cy="672"/>
            </a:xfrm>
            <a:prstGeom prst="roundRect">
              <a:avLst>
                <a:gd name="adj" fmla="val 2306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Reward: More Sales and Profits</a:t>
              </a:r>
            </a:p>
          </p:txBody>
        </p:sp>
      </p:grpSp>
      <p:sp>
        <p:nvSpPr>
          <p:cNvPr id="5154" name="AutoShape 34"/>
          <p:cNvSpPr>
            <a:spLocks noChangeArrowheads="1"/>
          </p:cNvSpPr>
          <p:nvPr/>
        </p:nvSpPr>
        <p:spPr bwMode="auto">
          <a:xfrm>
            <a:off x="304800" y="4648200"/>
            <a:ext cx="3957638" cy="13716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Reward: Sales</a:t>
            </a:r>
          </a:p>
        </p:txBody>
      </p:sp>
      <p:sp>
        <p:nvSpPr>
          <p:cNvPr id="5143" name="AutoShape 23"/>
          <p:cNvSpPr>
            <a:spLocks noChangeArrowheads="1"/>
          </p:cNvSpPr>
          <p:nvPr/>
        </p:nvSpPr>
        <p:spPr bwMode="auto">
          <a:xfrm>
            <a:off x="4876800" y="2514600"/>
            <a:ext cx="3962400" cy="1676400"/>
          </a:xfrm>
          <a:prstGeom prst="roundRect">
            <a:avLst>
              <a:gd name="adj" fmla="val 2306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Building Brand Relationships With Customers</a:t>
            </a:r>
          </a:p>
        </p:txBody>
      </p:sp>
      <p:sp>
        <p:nvSpPr>
          <p:cNvPr id="5144" name="AutoShape 24"/>
          <p:cNvSpPr>
            <a:spLocks noChangeArrowheads="1"/>
          </p:cNvSpPr>
          <p:nvPr/>
        </p:nvSpPr>
        <p:spPr bwMode="auto">
          <a:xfrm>
            <a:off x="304800" y="2514600"/>
            <a:ext cx="3957638" cy="16764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sz="2800">
                <a:latin typeface="Arial" charset="0"/>
              </a:rPr>
              <a:t>Create Customers</a:t>
            </a:r>
          </a:p>
        </p:txBody>
      </p:sp>
      <p:sp>
        <p:nvSpPr>
          <p:cNvPr id="5123" name="AutoShape 3"/>
          <p:cNvSpPr>
            <a:spLocks noChangeArrowheads="1"/>
          </p:cNvSpPr>
          <p:nvPr/>
        </p:nvSpPr>
        <p:spPr bwMode="auto">
          <a:xfrm>
            <a:off x="-254000" y="203200"/>
            <a:ext cx="7569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5124" name="Rectangle 4"/>
          <p:cNvSpPr>
            <a:spLocks noGrp="1" noChangeArrowheads="1"/>
          </p:cNvSpPr>
          <p:nvPr>
            <p:ph type="title"/>
          </p:nvPr>
        </p:nvSpPr>
        <p:spPr>
          <a:xfrm>
            <a:off x="227013" y="239713"/>
            <a:ext cx="7772400" cy="635000"/>
          </a:xfrm>
        </p:spPr>
        <p:txBody>
          <a:bodyPr/>
          <a:lstStyle/>
          <a:p>
            <a:r>
              <a:rPr lang="en-US" sz="3000" b="1"/>
              <a:t>Chapter Perspective: </a:t>
            </a:r>
            <a:r>
              <a:rPr lang="en-US" sz="3000"/>
              <a:t>Changing World</a:t>
            </a:r>
          </a:p>
        </p:txBody>
      </p:sp>
      <p:sp>
        <p:nvSpPr>
          <p:cNvPr id="5126" name="Text Box 6"/>
          <p:cNvSpPr txBox="1">
            <a:spLocks noChangeArrowheads="1"/>
          </p:cNvSpPr>
          <p:nvPr/>
        </p:nvSpPr>
        <p:spPr bwMode="auto">
          <a:xfrm>
            <a:off x="857250" y="1503363"/>
            <a:ext cx="2852738" cy="869950"/>
          </a:xfrm>
          <a:prstGeom prst="rect">
            <a:avLst/>
          </a:prstGeom>
          <a:noFill/>
          <a:ln w="38100">
            <a:noFill/>
            <a:miter lim="800000"/>
            <a:headEnd/>
            <a:tailEnd/>
          </a:ln>
          <a:effectLst/>
        </p:spPr>
        <p:txBody>
          <a:bodyPr wrap="none">
            <a:spAutoFit/>
          </a:bodyPr>
          <a:lstStyle/>
          <a:p>
            <a:pPr>
              <a:lnSpc>
                <a:spcPct val="85000"/>
              </a:lnSpc>
              <a:spcBef>
                <a:spcPct val="20000"/>
              </a:spcBef>
            </a:pPr>
            <a:r>
              <a:rPr lang="en-US" sz="3000" b="1">
                <a:solidFill>
                  <a:srgbClr val="990000"/>
                </a:solidFill>
                <a:effectLst>
                  <a:outerShdw blurRad="38100" dist="38100" dir="2700000" algn="tl">
                    <a:srgbClr val="C0C0C0"/>
                  </a:outerShdw>
                </a:effectLst>
                <a:latin typeface="Arial" charset="0"/>
              </a:rPr>
              <a:t>Traditional</a:t>
            </a:r>
            <a:br>
              <a:rPr lang="en-US" sz="3000" b="1">
                <a:solidFill>
                  <a:srgbClr val="990000"/>
                </a:solidFill>
                <a:effectLst>
                  <a:outerShdw blurRad="38100" dist="38100" dir="2700000" algn="tl">
                    <a:srgbClr val="C0C0C0"/>
                  </a:outerShdw>
                </a:effectLst>
                <a:latin typeface="Arial" charset="0"/>
              </a:rPr>
            </a:br>
            <a:r>
              <a:rPr lang="en-US" sz="3000" b="1">
                <a:solidFill>
                  <a:srgbClr val="990000"/>
                </a:solidFill>
                <a:effectLst>
                  <a:outerShdw blurRad="38100" dist="38100" dir="2700000" algn="tl">
                    <a:srgbClr val="C0C0C0"/>
                  </a:outerShdw>
                </a:effectLst>
                <a:latin typeface="Arial" charset="0"/>
              </a:rPr>
              <a:t>Product Focus</a:t>
            </a:r>
          </a:p>
        </p:txBody>
      </p:sp>
      <p:sp>
        <p:nvSpPr>
          <p:cNvPr id="5128" name="Text Box 8"/>
          <p:cNvSpPr txBox="1">
            <a:spLocks noChangeArrowheads="1"/>
          </p:cNvSpPr>
          <p:nvPr/>
        </p:nvSpPr>
        <p:spPr bwMode="auto">
          <a:xfrm>
            <a:off x="5589588" y="1676400"/>
            <a:ext cx="2533650" cy="549275"/>
          </a:xfrm>
          <a:prstGeom prst="rect">
            <a:avLst/>
          </a:prstGeom>
          <a:noFill/>
          <a:ln w="38100">
            <a:noFill/>
            <a:miter lim="800000"/>
            <a:headEnd/>
            <a:tailEnd/>
          </a:ln>
          <a:effectLst/>
        </p:spPr>
        <p:txBody>
          <a:bodyPr wrap="none">
            <a:spAutoFit/>
          </a:bodyPr>
          <a:lstStyle/>
          <a:p>
            <a:pPr>
              <a:spcBef>
                <a:spcPct val="20000"/>
              </a:spcBef>
            </a:pPr>
            <a:r>
              <a:rPr lang="en-US" sz="3000" b="1">
                <a:solidFill>
                  <a:srgbClr val="990000"/>
                </a:solidFill>
                <a:effectLst>
                  <a:outerShdw blurRad="38100" dist="38100" dir="2700000" algn="tl">
                    <a:srgbClr val="C0C0C0"/>
                  </a:outerShdw>
                </a:effectLst>
                <a:latin typeface="Arial" charset="0"/>
              </a:rPr>
              <a:t>Brand-Focus</a:t>
            </a: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31"/>
                                        </p:tgtEl>
                                        <p:attrNameLst>
                                          <p:attrName>style.visibility</p:attrName>
                                        </p:attrNameLst>
                                      </p:cBhvr>
                                      <p:to>
                                        <p:strVal val="visible"/>
                                      </p:to>
                                    </p:set>
                                    <p:animEffect transition="in" filter="wipe(left)">
                                      <p:cBhvr>
                                        <p:cTn id="7" dur="500"/>
                                        <p:tgtEl>
                                          <p:spTgt spid="51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144"/>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5153"/>
                                        </p:tgtEl>
                                        <p:attrNameLst>
                                          <p:attrName>style.visibility</p:attrName>
                                        </p:attrNameLst>
                                      </p:cBhvr>
                                      <p:to>
                                        <p:strVal val="visible"/>
                                      </p:to>
                                    </p:set>
                                    <p:animEffect transition="in" filter="wipe(left)">
                                      <p:cBhvr>
                                        <p:cTn id="15" dur="500"/>
                                        <p:tgtEl>
                                          <p:spTgt spid="515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5143"/>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5133"/>
                                        </p:tgtEl>
                                        <p:attrNameLst>
                                          <p:attrName>style.visibility</p:attrName>
                                        </p:attrNameLst>
                                      </p:cBhvr>
                                      <p:to>
                                        <p:strVal val="visible"/>
                                      </p:to>
                                    </p:set>
                                    <p:animEffect transition="in" filter="wipe(left)">
                                      <p:cBhvr>
                                        <p:cTn id="23" dur="500"/>
                                        <p:tgtEl>
                                          <p:spTgt spid="513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154"/>
                                        </p:tgtEl>
                                        <p:attrNameLst>
                                          <p:attrName>style.visibility</p:attrName>
                                        </p:attrNameLst>
                                      </p:cBhvr>
                                      <p:to>
                                        <p:strVal val="visible"/>
                                      </p:to>
                                    </p:se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5149"/>
                                        </p:tgtEl>
                                        <p:attrNameLst>
                                          <p:attrName>style.visibility</p:attrName>
                                        </p:attrNameLst>
                                      </p:cBhvr>
                                      <p:to>
                                        <p:strVal val="visible"/>
                                      </p:to>
                                    </p:set>
                                    <p:animEffect transition="in" filter="wipe(left)">
                                      <p:cBhvr>
                                        <p:cTn id="31" dur="500"/>
                                        <p:tgtEl>
                                          <p:spTgt spid="5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 grpId="0" animBg="1" autoUpdateAnimBg="0"/>
      <p:bldP spid="5133" grpId="0" animBg="1" autoUpdateAnimBg="0"/>
      <p:bldP spid="5154" grpId="0" animBg="1" autoUpdateAnimBg="0"/>
      <p:bldP spid="5143" grpId="0" animBg="1" autoUpdateAnimBg="0"/>
      <p:bldP spid="5144"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Rectangle 16"/>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3087" name="AutoShape 15"/>
          <p:cNvSpPr>
            <a:spLocks noChangeArrowheads="1"/>
          </p:cNvSpPr>
          <p:nvPr/>
        </p:nvSpPr>
        <p:spPr bwMode="auto">
          <a:xfrm>
            <a:off x="-254000" y="227013"/>
            <a:ext cx="6273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3074" name="Rectangle 2"/>
          <p:cNvSpPr>
            <a:spLocks noGrp="1" noChangeArrowheads="1"/>
          </p:cNvSpPr>
          <p:nvPr>
            <p:ph type="title"/>
          </p:nvPr>
        </p:nvSpPr>
        <p:spPr>
          <a:xfrm>
            <a:off x="227013" y="241300"/>
            <a:ext cx="7772400" cy="635000"/>
          </a:xfrm>
        </p:spPr>
        <p:txBody>
          <a:bodyPr/>
          <a:lstStyle/>
          <a:p>
            <a:r>
              <a:rPr lang="en-US" sz="3200" b="1"/>
              <a:t>Opening Case:</a:t>
            </a:r>
            <a:r>
              <a:rPr lang="en-US" sz="3200"/>
              <a:t> Siegel &amp; Gale</a:t>
            </a:r>
          </a:p>
        </p:txBody>
      </p:sp>
      <p:pic>
        <p:nvPicPr>
          <p:cNvPr id="3094" name="Picture 22" descr="C:\Documents and Settings\John Gayle\My Documents\3Blox\30801 MHHE-Duncan PPT\Chapter03\Work Files\cat.jpg"/>
          <p:cNvPicPr>
            <a:picLocks noChangeAspect="1" noChangeArrowheads="1"/>
          </p:cNvPicPr>
          <p:nvPr/>
        </p:nvPicPr>
        <p:blipFill>
          <a:blip r:embed="rId2" cstate="print"/>
          <a:srcRect/>
          <a:stretch>
            <a:fillRect/>
          </a:stretch>
        </p:blipFill>
        <p:spPr bwMode="auto">
          <a:xfrm>
            <a:off x="762000" y="1295400"/>
            <a:ext cx="7620000" cy="5076825"/>
          </a:xfrm>
          <a:prstGeom prst="rect">
            <a:avLst/>
          </a:prstGeom>
          <a:noFill/>
          <a:effectLst>
            <a:outerShdw dist="107763" dir="2700000" algn="ctr" rotWithShape="0">
              <a:srgbClr val="808080"/>
            </a:outerShdw>
          </a:effectLst>
        </p:spPr>
      </p:pic>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85" name="Group 41"/>
          <p:cNvGrpSpPr>
            <a:grpSpLocks/>
          </p:cNvGrpSpPr>
          <p:nvPr/>
        </p:nvGrpSpPr>
        <p:grpSpPr bwMode="auto">
          <a:xfrm>
            <a:off x="2286000" y="2209800"/>
            <a:ext cx="6477000" cy="2514600"/>
            <a:chOff x="1440" y="1392"/>
            <a:chExt cx="4080" cy="1584"/>
          </a:xfrm>
        </p:grpSpPr>
        <p:sp>
          <p:nvSpPr>
            <p:cNvPr id="6168" name="AutoShape 24"/>
            <p:cNvSpPr>
              <a:spLocks noChangeArrowheads="1"/>
            </p:cNvSpPr>
            <p:nvPr/>
          </p:nvSpPr>
          <p:spPr bwMode="auto">
            <a:xfrm>
              <a:off x="1440" y="1903"/>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69" name="AutoShape 25"/>
            <p:cNvSpPr>
              <a:spLocks noChangeArrowheads="1"/>
            </p:cNvSpPr>
            <p:nvPr/>
          </p:nvSpPr>
          <p:spPr bwMode="auto">
            <a:xfrm>
              <a:off x="2016" y="1392"/>
              <a:ext cx="3504" cy="1584"/>
            </a:xfrm>
            <a:prstGeom prst="roundRect">
              <a:avLst>
                <a:gd name="adj" fmla="val 919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90000"/>
                </a:lnSpc>
                <a:spcBef>
                  <a:spcPct val="20000"/>
                </a:spcBef>
              </a:pPr>
              <a:r>
                <a:rPr lang="en-US">
                  <a:latin typeface="Arial" charset="0"/>
                </a:rPr>
                <a:t>IMC program developed by Siegel &amp; Gale featuring:</a:t>
              </a:r>
            </a:p>
            <a:p>
              <a:pPr algn="l">
                <a:lnSpc>
                  <a:spcPct val="90000"/>
                </a:lnSpc>
                <a:spcBef>
                  <a:spcPct val="20000"/>
                </a:spcBef>
                <a:buFontTx/>
                <a:buChar char="•"/>
              </a:pPr>
              <a:r>
                <a:rPr lang="en-US" sz="2000">
                  <a:latin typeface="Arial" charset="0"/>
                </a:rPr>
                <a:t>New focus on benefits to customers in:</a:t>
              </a:r>
            </a:p>
            <a:p>
              <a:pPr lvl="1" algn="l">
                <a:lnSpc>
                  <a:spcPct val="90000"/>
                </a:lnSpc>
                <a:spcBef>
                  <a:spcPct val="20000"/>
                </a:spcBef>
                <a:buFontTx/>
                <a:buChar char="•"/>
              </a:pPr>
              <a:r>
                <a:rPr lang="en-US" sz="2000">
                  <a:latin typeface="Arial" charset="0"/>
                </a:rPr>
                <a:t>Advertising</a:t>
              </a:r>
            </a:p>
            <a:p>
              <a:pPr lvl="1" algn="l">
                <a:lnSpc>
                  <a:spcPct val="90000"/>
                </a:lnSpc>
                <a:spcBef>
                  <a:spcPct val="20000"/>
                </a:spcBef>
                <a:buFontTx/>
                <a:buChar char="•"/>
              </a:pPr>
              <a:r>
                <a:rPr lang="en-US" sz="2000">
                  <a:latin typeface="Arial" charset="0"/>
                </a:rPr>
                <a:t>Brochures and newsletters</a:t>
              </a:r>
            </a:p>
            <a:p>
              <a:pPr lvl="1" algn="l">
                <a:lnSpc>
                  <a:spcPct val="90000"/>
                </a:lnSpc>
                <a:spcBef>
                  <a:spcPct val="20000"/>
                </a:spcBef>
                <a:buFontTx/>
                <a:buChar char="•"/>
              </a:pPr>
              <a:r>
                <a:rPr lang="en-US" sz="2000">
                  <a:latin typeface="Arial" charset="0"/>
                </a:rPr>
                <a:t>Sale presentations</a:t>
              </a:r>
            </a:p>
          </p:txBody>
        </p:sp>
      </p:grpSp>
      <p:grpSp>
        <p:nvGrpSpPr>
          <p:cNvPr id="6178" name="Group 34"/>
          <p:cNvGrpSpPr>
            <a:grpSpLocks/>
          </p:cNvGrpSpPr>
          <p:nvPr/>
        </p:nvGrpSpPr>
        <p:grpSpPr bwMode="auto">
          <a:xfrm>
            <a:off x="2286000" y="1295400"/>
            <a:ext cx="6477000" cy="635000"/>
            <a:chOff x="1440" y="816"/>
            <a:chExt cx="4080" cy="400"/>
          </a:xfrm>
        </p:grpSpPr>
        <p:sp>
          <p:nvSpPr>
            <p:cNvPr id="6154" name="AutoShape 10"/>
            <p:cNvSpPr>
              <a:spLocks noChangeArrowheads="1"/>
            </p:cNvSpPr>
            <p:nvPr/>
          </p:nvSpPr>
          <p:spPr bwMode="auto">
            <a:xfrm>
              <a:off x="2016" y="816"/>
              <a:ext cx="3504" cy="400"/>
            </a:xfrm>
            <a:prstGeom prst="roundRect">
              <a:avLst>
                <a:gd name="adj" fmla="val 29375"/>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Repositioning Caterpillar</a:t>
              </a:r>
            </a:p>
          </p:txBody>
        </p:sp>
        <p:sp>
          <p:nvSpPr>
            <p:cNvPr id="6153" name="AutoShape 9"/>
            <p:cNvSpPr>
              <a:spLocks noChangeArrowheads="1"/>
            </p:cNvSpPr>
            <p:nvPr/>
          </p:nvSpPr>
          <p:spPr bwMode="auto">
            <a:xfrm>
              <a:off x="1440" y="896"/>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grpSp>
      <p:grpSp>
        <p:nvGrpSpPr>
          <p:cNvPr id="6186" name="Group 42"/>
          <p:cNvGrpSpPr>
            <a:grpSpLocks/>
          </p:cNvGrpSpPr>
          <p:nvPr/>
        </p:nvGrpSpPr>
        <p:grpSpPr bwMode="auto">
          <a:xfrm>
            <a:off x="2286000" y="5029200"/>
            <a:ext cx="6477000" cy="1447800"/>
            <a:chOff x="1440" y="3168"/>
            <a:chExt cx="4080" cy="912"/>
          </a:xfrm>
        </p:grpSpPr>
        <p:sp>
          <p:nvSpPr>
            <p:cNvPr id="6172" name="AutoShape 28"/>
            <p:cNvSpPr>
              <a:spLocks noChangeArrowheads="1"/>
            </p:cNvSpPr>
            <p:nvPr/>
          </p:nvSpPr>
          <p:spPr bwMode="auto">
            <a:xfrm>
              <a:off x="1440" y="3391"/>
              <a:ext cx="528" cy="263"/>
            </a:xfrm>
            <a:prstGeom prst="rightArrow">
              <a:avLst>
                <a:gd name="adj1" fmla="val 50000"/>
                <a:gd name="adj2" fmla="val 50190"/>
              </a:avLst>
            </a:prstGeom>
            <a:solidFill>
              <a:srgbClr val="CC3300"/>
            </a:solidFill>
            <a:ln w="38100">
              <a:solidFill>
                <a:srgbClr val="630C21"/>
              </a:solidFill>
              <a:miter lim="800000"/>
              <a:headEnd/>
              <a:tailEnd/>
            </a:ln>
            <a:effectLst/>
          </p:spPr>
          <p:txBody>
            <a:bodyPr wrap="none" anchor="ctr"/>
            <a:lstStyle/>
            <a:p>
              <a:endParaRPr lang="en-US"/>
            </a:p>
          </p:txBody>
        </p:sp>
        <p:sp>
          <p:nvSpPr>
            <p:cNvPr id="6173" name="AutoShape 29"/>
            <p:cNvSpPr>
              <a:spLocks noChangeArrowheads="1"/>
            </p:cNvSpPr>
            <p:nvPr/>
          </p:nvSpPr>
          <p:spPr bwMode="auto">
            <a:xfrm>
              <a:off x="2016" y="3168"/>
              <a:ext cx="3504" cy="912"/>
            </a:xfrm>
            <a:prstGeom prst="roundRect">
              <a:avLst>
                <a:gd name="adj" fmla="val 18519"/>
              </a:avLst>
            </a:prstGeom>
            <a:solidFill>
              <a:srgbClr val="84A2D6"/>
            </a:solidFill>
            <a:ln w="38100">
              <a:solidFill>
                <a:srgbClr val="001C52"/>
              </a:solidFill>
              <a:round/>
              <a:headEnd/>
              <a:tailEnd/>
            </a:ln>
            <a:effectLst>
              <a:outerShdw dist="71842" dir="2700000" algn="ctr" rotWithShape="0">
                <a:srgbClr val="707070"/>
              </a:outerShdw>
            </a:effectLst>
          </p:spPr>
          <p:txBody>
            <a:bodyPr anchor="ctr"/>
            <a:lstStyle/>
            <a:p>
              <a:pPr marL="174625" indent="-174625" algn="l">
                <a:lnSpc>
                  <a:spcPct val="90000"/>
                </a:lnSpc>
                <a:spcBef>
                  <a:spcPct val="20000"/>
                </a:spcBef>
                <a:buFontTx/>
                <a:buChar char="•"/>
              </a:pPr>
              <a:r>
                <a:rPr lang="en-US">
                  <a:latin typeface="Arial" charset="0"/>
                </a:rPr>
                <a:t>Caterpillar sales stabilized and grew</a:t>
              </a:r>
            </a:p>
            <a:p>
              <a:pPr marL="174625" indent="-174625" algn="l">
                <a:lnSpc>
                  <a:spcPct val="90000"/>
                </a:lnSpc>
                <a:spcBef>
                  <a:spcPct val="20000"/>
                </a:spcBef>
                <a:buFontTx/>
                <a:buChar char="•"/>
              </a:pPr>
              <a:r>
                <a:rPr lang="en-US">
                  <a:latin typeface="Arial" charset="0"/>
                </a:rPr>
                <a:t>Company culture began to change to fit new identity</a:t>
              </a:r>
            </a:p>
          </p:txBody>
        </p:sp>
      </p:grpSp>
      <p:sp>
        <p:nvSpPr>
          <p:cNvPr id="6176" name="AutoShape 32"/>
          <p:cNvSpPr>
            <a:spLocks noChangeArrowheads="1"/>
          </p:cNvSpPr>
          <p:nvPr/>
        </p:nvSpPr>
        <p:spPr bwMode="auto">
          <a:xfrm>
            <a:off x="3200400" y="2209800"/>
            <a:ext cx="5562600" cy="2514600"/>
          </a:xfrm>
          <a:prstGeom prst="roundRect">
            <a:avLst>
              <a:gd name="adj" fmla="val 9199"/>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90000"/>
              </a:lnSpc>
              <a:spcBef>
                <a:spcPct val="20000"/>
              </a:spcBef>
            </a:pPr>
            <a:r>
              <a:rPr lang="en-US">
                <a:latin typeface="Arial" charset="0"/>
              </a:rPr>
              <a:t>IMC program developed by Siegel &amp; Gale featuring:</a:t>
            </a:r>
          </a:p>
          <a:p>
            <a:pPr algn="l">
              <a:lnSpc>
                <a:spcPct val="90000"/>
              </a:lnSpc>
              <a:spcBef>
                <a:spcPct val="20000"/>
              </a:spcBef>
              <a:buFontTx/>
              <a:buChar char="•"/>
            </a:pPr>
            <a:r>
              <a:rPr lang="en-US" sz="2000">
                <a:latin typeface="Arial" charset="0"/>
              </a:rPr>
              <a:t>New focus on benefits to customers in:</a:t>
            </a:r>
          </a:p>
          <a:p>
            <a:pPr lvl="1" algn="l">
              <a:lnSpc>
                <a:spcPct val="90000"/>
              </a:lnSpc>
              <a:spcBef>
                <a:spcPct val="20000"/>
              </a:spcBef>
              <a:buFontTx/>
              <a:buChar char="•"/>
            </a:pPr>
            <a:r>
              <a:rPr lang="en-US" sz="2000">
                <a:latin typeface="Arial" charset="0"/>
              </a:rPr>
              <a:t>Advertising</a:t>
            </a:r>
          </a:p>
          <a:p>
            <a:pPr lvl="1" algn="l">
              <a:lnSpc>
                <a:spcPct val="90000"/>
              </a:lnSpc>
              <a:spcBef>
                <a:spcPct val="20000"/>
              </a:spcBef>
              <a:buFontTx/>
              <a:buChar char="•"/>
            </a:pPr>
            <a:r>
              <a:rPr lang="en-US" sz="2000">
                <a:latin typeface="Arial" charset="0"/>
              </a:rPr>
              <a:t>Brochures and newsletters</a:t>
            </a:r>
          </a:p>
          <a:p>
            <a:pPr lvl="1" algn="l">
              <a:lnSpc>
                <a:spcPct val="90000"/>
              </a:lnSpc>
              <a:spcBef>
                <a:spcPct val="20000"/>
              </a:spcBef>
              <a:buFontTx/>
              <a:buChar char="•"/>
            </a:pPr>
            <a:r>
              <a:rPr lang="en-US" sz="2000">
                <a:latin typeface="Arial" charset="0"/>
              </a:rPr>
              <a:t>Sale presentations</a:t>
            </a:r>
          </a:p>
        </p:txBody>
      </p:sp>
      <p:sp>
        <p:nvSpPr>
          <p:cNvPr id="6177" name="AutoShape 33"/>
          <p:cNvSpPr>
            <a:spLocks noChangeArrowheads="1"/>
          </p:cNvSpPr>
          <p:nvPr/>
        </p:nvSpPr>
        <p:spPr bwMode="auto">
          <a:xfrm>
            <a:off x="3200400" y="1295400"/>
            <a:ext cx="5562600" cy="635000"/>
          </a:xfrm>
          <a:prstGeom prst="roundRect">
            <a:avLst>
              <a:gd name="adj" fmla="val 29375"/>
            </a:avLst>
          </a:prstGeom>
          <a:solidFill>
            <a:srgbClr val="84A2D6"/>
          </a:solidFill>
          <a:ln w="38100">
            <a:solidFill>
              <a:srgbClr val="84A2D6"/>
            </a:solidFill>
            <a:round/>
            <a:headEnd/>
            <a:tailEnd/>
          </a:ln>
          <a:effectLst>
            <a:outerShdw dist="71842" dir="2700000" algn="ctr" rotWithShape="0">
              <a:srgbClr val="707070"/>
            </a:outerShdw>
          </a:effectLst>
        </p:spPr>
        <p:txBody>
          <a:bodyPr anchor="ctr"/>
          <a:lstStyle/>
          <a:p>
            <a:pPr algn="l">
              <a:lnSpc>
                <a:spcPct val="85000"/>
              </a:lnSpc>
              <a:spcBef>
                <a:spcPct val="20000"/>
              </a:spcBef>
            </a:pPr>
            <a:r>
              <a:rPr lang="en-US">
                <a:latin typeface="Arial" charset="0"/>
              </a:rPr>
              <a:t>Repositioning Caterpillar</a:t>
            </a:r>
          </a:p>
        </p:txBody>
      </p:sp>
      <p:sp>
        <p:nvSpPr>
          <p:cNvPr id="6157" name="AutoShape 13"/>
          <p:cNvSpPr>
            <a:spLocks noChangeArrowheads="1"/>
          </p:cNvSpPr>
          <p:nvPr/>
        </p:nvSpPr>
        <p:spPr bwMode="auto">
          <a:xfrm>
            <a:off x="-254000" y="203200"/>
            <a:ext cx="62738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6158" name="Rectangle 14"/>
          <p:cNvSpPr>
            <a:spLocks noGrp="1" noChangeArrowheads="1"/>
          </p:cNvSpPr>
          <p:nvPr>
            <p:ph type="title"/>
          </p:nvPr>
        </p:nvSpPr>
        <p:spPr>
          <a:xfrm>
            <a:off x="228600" y="239713"/>
            <a:ext cx="7772400" cy="635000"/>
          </a:xfrm>
        </p:spPr>
        <p:txBody>
          <a:bodyPr/>
          <a:lstStyle/>
          <a:p>
            <a:r>
              <a:rPr lang="en-US" sz="3200" b="1"/>
              <a:t>Opening Case:</a:t>
            </a:r>
            <a:r>
              <a:rPr lang="en-US" sz="3200"/>
              <a:t> Siegel &amp; Gale</a:t>
            </a:r>
          </a:p>
        </p:txBody>
      </p:sp>
      <p:grpSp>
        <p:nvGrpSpPr>
          <p:cNvPr id="6183" name="Group 39"/>
          <p:cNvGrpSpPr>
            <a:grpSpLocks/>
          </p:cNvGrpSpPr>
          <p:nvPr/>
        </p:nvGrpSpPr>
        <p:grpSpPr bwMode="auto">
          <a:xfrm>
            <a:off x="457200" y="1295400"/>
            <a:ext cx="2133600" cy="5105400"/>
            <a:chOff x="288" y="816"/>
            <a:chExt cx="1344" cy="3216"/>
          </a:xfrm>
        </p:grpSpPr>
        <p:sp>
          <p:nvSpPr>
            <p:cNvPr id="6161" name="AutoShape 17"/>
            <p:cNvSpPr>
              <a:spLocks noChangeArrowheads="1"/>
            </p:cNvSpPr>
            <p:nvPr/>
          </p:nvSpPr>
          <p:spPr bwMode="auto">
            <a:xfrm>
              <a:off x="288" y="816"/>
              <a:ext cx="1344" cy="3216"/>
            </a:xfrm>
            <a:prstGeom prst="roundRect">
              <a:avLst>
                <a:gd name="adj" fmla="val 6417"/>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endParaRPr lang="en-US">
                <a:latin typeface="Arial" charset="0"/>
              </a:endParaRPr>
            </a:p>
          </p:txBody>
        </p:sp>
        <p:sp>
          <p:nvSpPr>
            <p:cNvPr id="6159" name="Text Box 15"/>
            <p:cNvSpPr txBox="1">
              <a:spLocks noChangeArrowheads="1"/>
            </p:cNvSpPr>
            <p:nvPr/>
          </p:nvSpPr>
          <p:spPr bwMode="auto">
            <a:xfrm>
              <a:off x="336" y="848"/>
              <a:ext cx="1263"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Challenge:</a:t>
              </a:r>
            </a:p>
          </p:txBody>
        </p:sp>
        <p:sp>
          <p:nvSpPr>
            <p:cNvPr id="6174" name="Text Box 30"/>
            <p:cNvSpPr txBox="1">
              <a:spLocks noChangeArrowheads="1"/>
            </p:cNvSpPr>
            <p:nvPr/>
          </p:nvSpPr>
          <p:spPr bwMode="auto">
            <a:xfrm>
              <a:off x="598" y="1824"/>
              <a:ext cx="1001"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Answer:</a:t>
              </a:r>
            </a:p>
          </p:txBody>
        </p:sp>
        <p:sp>
          <p:nvSpPr>
            <p:cNvPr id="6175" name="Text Box 31"/>
            <p:cNvSpPr txBox="1">
              <a:spLocks noChangeArrowheads="1"/>
            </p:cNvSpPr>
            <p:nvPr/>
          </p:nvSpPr>
          <p:spPr bwMode="auto">
            <a:xfrm>
              <a:off x="597" y="3336"/>
              <a:ext cx="1002" cy="327"/>
            </a:xfrm>
            <a:prstGeom prst="rect">
              <a:avLst/>
            </a:prstGeom>
            <a:noFill/>
            <a:ln w="38100">
              <a:noFill/>
              <a:miter lim="800000"/>
              <a:headEnd/>
              <a:tailEnd/>
            </a:ln>
            <a:effectLst/>
          </p:spPr>
          <p:txBody>
            <a:bodyPr wrap="none">
              <a:spAutoFit/>
            </a:bodyPr>
            <a:lstStyle/>
            <a:p>
              <a:pPr algn="r"/>
              <a:r>
                <a:rPr lang="en-US" sz="2800" b="1">
                  <a:solidFill>
                    <a:srgbClr val="630C21"/>
                  </a:solidFill>
                  <a:effectLst>
                    <a:outerShdw blurRad="38100" dist="38100" dir="2700000" algn="tl">
                      <a:srgbClr val="C0C0C0"/>
                    </a:outerShdw>
                  </a:effectLst>
                  <a:latin typeface="Arial" charset="0"/>
                </a:rPr>
                <a:t>Results:</a:t>
              </a:r>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83"/>
                                        </p:tgtEl>
                                        <p:attrNameLst>
                                          <p:attrName>style.visibility</p:attrName>
                                        </p:attrNameLst>
                                      </p:cBhvr>
                                      <p:to>
                                        <p:strVal val="visible"/>
                                      </p:to>
                                    </p:set>
                                    <p:animEffect transition="in" filter="wipe(up)">
                                      <p:cBhvr>
                                        <p:cTn id="7" dur="500"/>
                                        <p:tgtEl>
                                          <p:spTgt spid="618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78"/>
                                        </p:tgtEl>
                                        <p:attrNameLst>
                                          <p:attrName>style.visibility</p:attrName>
                                        </p:attrNameLst>
                                      </p:cBhvr>
                                      <p:to>
                                        <p:strVal val="visible"/>
                                      </p:to>
                                    </p:set>
                                    <p:animEffect transition="in" filter="wipe(left)">
                                      <p:cBhvr>
                                        <p:cTn id="11" dur="500"/>
                                        <p:tgtEl>
                                          <p:spTgt spid="617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6177"/>
                                        </p:tgtEl>
                                        <p:attrNameLst>
                                          <p:attrName>style.visibility</p:attrName>
                                        </p:attrNameLst>
                                      </p:cBhvr>
                                      <p:to>
                                        <p:strVal val="visible"/>
                                      </p:to>
                                    </p:se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6185"/>
                                        </p:tgtEl>
                                        <p:attrNameLst>
                                          <p:attrName>style.visibility</p:attrName>
                                        </p:attrNameLst>
                                      </p:cBhvr>
                                      <p:to>
                                        <p:strVal val="visible"/>
                                      </p:to>
                                    </p:set>
                                    <p:animEffect transition="in" filter="wipe(left)">
                                      <p:cBhvr>
                                        <p:cTn id="19" dur="500"/>
                                        <p:tgtEl>
                                          <p:spTgt spid="618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499"/>
                                          </p:stCondLst>
                                        </p:cTn>
                                        <p:tgtEl>
                                          <p:spTgt spid="6176"/>
                                        </p:tgtEl>
                                        <p:attrNameLst>
                                          <p:attrName>style.visibility</p:attrName>
                                        </p:attrNameLst>
                                      </p:cBhvr>
                                      <p:to>
                                        <p:strVal val="visible"/>
                                      </p:to>
                                    </p:se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6186"/>
                                        </p:tgtEl>
                                        <p:attrNameLst>
                                          <p:attrName>style.visibility</p:attrName>
                                        </p:attrNameLst>
                                      </p:cBhvr>
                                      <p:to>
                                        <p:strVal val="visible"/>
                                      </p:to>
                                    </p:set>
                                    <p:animEffect transition="in" filter="wipe(left)">
                                      <p:cBhvr>
                                        <p:cTn id="27" dur="500"/>
                                        <p:tgtEl>
                                          <p:spTgt spid="6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 grpId="0" animBg="1" autoUpdateAnimBg="0"/>
      <p:bldP spid="617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1026"/>
          <p:cNvSpPr>
            <a:spLocks noChangeArrowheads="1"/>
          </p:cNvSpPr>
          <p:nvPr/>
        </p:nvSpPr>
        <p:spPr bwMode="auto">
          <a:xfrm>
            <a:off x="-254000" y="203200"/>
            <a:ext cx="55880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2771" name="Rectangle 1027"/>
          <p:cNvSpPr>
            <a:spLocks noGrp="1" noChangeArrowheads="1"/>
          </p:cNvSpPr>
          <p:nvPr>
            <p:ph type="title"/>
          </p:nvPr>
        </p:nvSpPr>
        <p:spPr>
          <a:xfrm>
            <a:off x="228600" y="239713"/>
            <a:ext cx="7772400" cy="635000"/>
          </a:xfrm>
        </p:spPr>
        <p:txBody>
          <a:bodyPr/>
          <a:lstStyle/>
          <a:p>
            <a:r>
              <a:rPr lang="en-US" sz="3200"/>
              <a:t>What Does “Brand” Mean?</a:t>
            </a:r>
          </a:p>
        </p:txBody>
      </p:sp>
      <p:pic>
        <p:nvPicPr>
          <p:cNvPr id="32774" name="Picture 1030" descr="C:\Documents and Settings\John Gayle\My Documents\3Blox\30801 MHHE-Duncan PPT\Work Files\dictionary.gif"/>
          <p:cNvPicPr>
            <a:picLocks noChangeAspect="1" noChangeArrowheads="1"/>
          </p:cNvPicPr>
          <p:nvPr/>
        </p:nvPicPr>
        <p:blipFill>
          <a:blip r:embed="rId2" cstate="print"/>
          <a:srcRect/>
          <a:stretch>
            <a:fillRect/>
          </a:stretch>
        </p:blipFill>
        <p:spPr bwMode="auto">
          <a:xfrm>
            <a:off x="762000" y="1289050"/>
            <a:ext cx="7772400" cy="5340350"/>
          </a:xfrm>
          <a:prstGeom prst="rect">
            <a:avLst/>
          </a:prstGeom>
          <a:noFill/>
        </p:spPr>
      </p:pic>
      <p:pic>
        <p:nvPicPr>
          <p:cNvPr id="32775" name="Picture 1031" descr="C:\Documents and Settings\John Gayle\My Documents\3Blox\30801 MHHE-Duncan PPT\Work Files\definition.gif"/>
          <p:cNvPicPr>
            <a:picLocks noChangeAspect="1" noChangeArrowheads="1"/>
          </p:cNvPicPr>
          <p:nvPr/>
        </p:nvPicPr>
        <p:blipFill>
          <a:blip r:embed="rId3" cstate="print"/>
          <a:srcRect/>
          <a:stretch>
            <a:fillRect/>
          </a:stretch>
        </p:blipFill>
        <p:spPr bwMode="auto">
          <a:xfrm>
            <a:off x="7346950" y="1143000"/>
            <a:ext cx="1187450" cy="1219200"/>
          </a:xfrm>
          <a:prstGeom prst="rect">
            <a:avLst/>
          </a:prstGeom>
          <a:noFill/>
        </p:spPr>
      </p:pic>
      <p:sp>
        <p:nvSpPr>
          <p:cNvPr id="32776" name="Rectangle 1032"/>
          <p:cNvSpPr>
            <a:spLocks noChangeArrowheads="1"/>
          </p:cNvSpPr>
          <p:nvPr/>
        </p:nvSpPr>
        <p:spPr bwMode="auto">
          <a:xfrm>
            <a:off x="1295400" y="1600200"/>
            <a:ext cx="5943600" cy="3748088"/>
          </a:xfrm>
          <a:prstGeom prst="rect">
            <a:avLst/>
          </a:prstGeom>
          <a:noFill/>
          <a:ln w="38100">
            <a:noFill/>
            <a:miter lim="800000"/>
            <a:headEnd/>
            <a:tailEnd/>
          </a:ln>
          <a:effectLst/>
        </p:spPr>
        <p:txBody>
          <a:bodyPr>
            <a:spAutoFit/>
          </a:bodyPr>
          <a:lstStyle/>
          <a:p>
            <a:pPr algn="l">
              <a:spcBef>
                <a:spcPct val="20000"/>
              </a:spcBef>
            </a:pPr>
            <a:r>
              <a:rPr lang="en-US" sz="3200" b="1"/>
              <a:t>Brand:</a:t>
            </a:r>
            <a:r>
              <a:rPr lang="en-US" sz="3200"/>
              <a:t> </a:t>
            </a:r>
            <a:r>
              <a:rPr lang="en-US" sz="3200" i="1"/>
              <a:t>A perception resulting from experiences with, and information about, a company or line of products</a:t>
            </a:r>
          </a:p>
          <a:p>
            <a:pPr algn="l">
              <a:spcBef>
                <a:spcPct val="50000"/>
              </a:spcBef>
            </a:pPr>
            <a:r>
              <a:rPr lang="en-US" sz="3200" b="1"/>
              <a:t>Branding:</a:t>
            </a:r>
            <a:r>
              <a:rPr lang="en-US" sz="3200"/>
              <a:t> </a:t>
            </a:r>
            <a:r>
              <a:rPr lang="en-US" sz="3200" i="1"/>
              <a:t>The process of creating a brand image that engages the hearts and minds of customers</a:t>
            </a:r>
          </a:p>
        </p:txBody>
      </p:sp>
    </p:spTree>
  </p:cSld>
  <p:clrMapOvr>
    <a:masterClrMapping/>
  </p:clrMapOvr>
  <p:transition>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73" name="Group 45"/>
          <p:cNvGrpSpPr>
            <a:grpSpLocks/>
          </p:cNvGrpSpPr>
          <p:nvPr/>
        </p:nvGrpSpPr>
        <p:grpSpPr bwMode="auto">
          <a:xfrm>
            <a:off x="2914650" y="1447800"/>
            <a:ext cx="5695950" cy="2324100"/>
            <a:chOff x="1836" y="912"/>
            <a:chExt cx="3588" cy="1464"/>
          </a:xfrm>
        </p:grpSpPr>
        <p:sp>
          <p:nvSpPr>
            <p:cNvPr id="22566" name="AutoShape 38"/>
            <p:cNvSpPr>
              <a:spLocks noChangeArrowheads="1"/>
            </p:cNvSpPr>
            <p:nvPr/>
          </p:nvSpPr>
          <p:spPr bwMode="auto">
            <a:xfrm>
              <a:off x="2304" y="912"/>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Differentiates a Product From Its Competitors</a:t>
              </a:r>
            </a:p>
          </p:txBody>
        </p:sp>
        <p:cxnSp>
          <p:nvCxnSpPr>
            <p:cNvPr id="22567" name="AutoShape 39"/>
            <p:cNvCxnSpPr>
              <a:cxnSpLocks noChangeShapeType="1"/>
              <a:stCxn id="22563" idx="6"/>
              <a:endCxn id="22566" idx="1"/>
            </p:cNvCxnSpPr>
            <p:nvPr/>
          </p:nvCxnSpPr>
          <p:spPr bwMode="auto">
            <a:xfrm flipV="1">
              <a:off x="1836" y="1272"/>
              <a:ext cx="456" cy="1104"/>
            </a:xfrm>
            <a:prstGeom prst="straightConnector1">
              <a:avLst/>
            </a:prstGeom>
            <a:noFill/>
            <a:ln w="28575">
              <a:solidFill>
                <a:schemeClr val="tx1"/>
              </a:solidFill>
              <a:round/>
              <a:headEnd/>
              <a:tailEnd/>
            </a:ln>
            <a:effectLst/>
          </p:spPr>
        </p:cxnSp>
      </p:grpSp>
      <p:grpSp>
        <p:nvGrpSpPr>
          <p:cNvPr id="22574" name="Group 46"/>
          <p:cNvGrpSpPr>
            <a:grpSpLocks/>
          </p:cNvGrpSpPr>
          <p:nvPr/>
        </p:nvGrpSpPr>
        <p:grpSpPr bwMode="auto">
          <a:xfrm>
            <a:off x="2914650" y="3200400"/>
            <a:ext cx="5695950" cy="1143000"/>
            <a:chOff x="1836" y="2016"/>
            <a:chExt cx="3588" cy="720"/>
          </a:xfrm>
        </p:grpSpPr>
        <p:sp>
          <p:nvSpPr>
            <p:cNvPr id="22565" name="AutoShape 37"/>
            <p:cNvSpPr>
              <a:spLocks noChangeArrowheads="1"/>
            </p:cNvSpPr>
            <p:nvPr/>
          </p:nvSpPr>
          <p:spPr bwMode="auto">
            <a:xfrm>
              <a:off x="2304" y="2016"/>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Makes a Promise to Consumers</a:t>
              </a:r>
            </a:p>
          </p:txBody>
        </p:sp>
        <p:cxnSp>
          <p:nvCxnSpPr>
            <p:cNvPr id="22568" name="AutoShape 40"/>
            <p:cNvCxnSpPr>
              <a:cxnSpLocks noChangeShapeType="1"/>
              <a:stCxn id="22563" idx="6"/>
              <a:endCxn id="22565" idx="1"/>
            </p:cNvCxnSpPr>
            <p:nvPr/>
          </p:nvCxnSpPr>
          <p:spPr bwMode="auto">
            <a:xfrm>
              <a:off x="1836" y="2376"/>
              <a:ext cx="456" cy="0"/>
            </a:xfrm>
            <a:prstGeom prst="straightConnector1">
              <a:avLst/>
            </a:prstGeom>
            <a:noFill/>
            <a:ln w="28575">
              <a:solidFill>
                <a:schemeClr val="tx1"/>
              </a:solidFill>
              <a:round/>
              <a:headEnd/>
              <a:tailEnd/>
            </a:ln>
            <a:effectLst/>
          </p:spPr>
        </p:cxnSp>
      </p:grpSp>
      <p:sp>
        <p:nvSpPr>
          <p:cNvPr id="22571" name="AutoShape 43"/>
          <p:cNvSpPr>
            <a:spLocks noChangeArrowheads="1"/>
          </p:cNvSpPr>
          <p:nvPr/>
        </p:nvSpPr>
        <p:spPr bwMode="auto">
          <a:xfrm>
            <a:off x="3657600" y="32004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Makes a Promise to Consumers</a:t>
            </a:r>
          </a:p>
        </p:txBody>
      </p:sp>
      <p:sp>
        <p:nvSpPr>
          <p:cNvPr id="22572" name="AutoShape 44"/>
          <p:cNvSpPr>
            <a:spLocks noChangeArrowheads="1"/>
          </p:cNvSpPr>
          <p:nvPr/>
        </p:nvSpPr>
        <p:spPr bwMode="auto">
          <a:xfrm>
            <a:off x="3657600" y="1447800"/>
            <a:ext cx="4953000" cy="1143000"/>
          </a:xfrm>
          <a:prstGeom prst="roundRect">
            <a:avLst>
              <a:gd name="adj" fmla="val 23065"/>
            </a:avLst>
          </a:prstGeom>
          <a:solidFill>
            <a:srgbClr val="FFEFD6"/>
          </a:solidFill>
          <a:ln w="38100">
            <a:solidFill>
              <a:srgbClr val="FFEFD2"/>
            </a:solidFill>
            <a:round/>
            <a:headEnd/>
            <a:tailEnd/>
          </a:ln>
          <a:effectLst>
            <a:outerShdw dist="71842" dir="2700000" algn="ctr" rotWithShape="0">
              <a:srgbClr val="707070"/>
            </a:outerShdw>
          </a:effectLst>
        </p:spPr>
        <p:txBody>
          <a:bodyPr anchor="ctr"/>
          <a:lstStyle/>
          <a:p>
            <a:pPr>
              <a:spcBef>
                <a:spcPct val="20000"/>
              </a:spcBef>
            </a:pPr>
            <a:r>
              <a:rPr lang="en-US">
                <a:latin typeface="Arial" charset="0"/>
              </a:rPr>
              <a:t>Differentiates a Product From Its Competitors</a:t>
            </a:r>
          </a:p>
        </p:txBody>
      </p:sp>
      <p:sp>
        <p:nvSpPr>
          <p:cNvPr id="22530" name="AutoShape 2"/>
          <p:cNvSpPr>
            <a:spLocks noChangeArrowheads="1"/>
          </p:cNvSpPr>
          <p:nvPr/>
        </p:nvSpPr>
        <p:spPr bwMode="auto">
          <a:xfrm>
            <a:off x="-254000" y="203200"/>
            <a:ext cx="56642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22531" name="Rectangle 3"/>
          <p:cNvSpPr>
            <a:spLocks noGrp="1" noChangeArrowheads="1"/>
          </p:cNvSpPr>
          <p:nvPr>
            <p:ph type="title"/>
          </p:nvPr>
        </p:nvSpPr>
        <p:spPr>
          <a:xfrm>
            <a:off x="228600" y="239713"/>
            <a:ext cx="7772400" cy="635000"/>
          </a:xfrm>
        </p:spPr>
        <p:txBody>
          <a:bodyPr/>
          <a:lstStyle/>
          <a:p>
            <a:r>
              <a:rPr lang="en-US" sz="3200"/>
              <a:t>What Does “Brand” Mean?</a:t>
            </a:r>
          </a:p>
        </p:txBody>
      </p:sp>
      <p:sp>
        <p:nvSpPr>
          <p:cNvPr id="22563" name="Oval 35"/>
          <p:cNvSpPr>
            <a:spLocks noChangeArrowheads="1"/>
          </p:cNvSpPr>
          <p:nvPr/>
        </p:nvSpPr>
        <p:spPr bwMode="auto">
          <a:xfrm>
            <a:off x="685800" y="2667000"/>
            <a:ext cx="2209800" cy="2209800"/>
          </a:xfrm>
          <a:prstGeom prst="ellipse">
            <a:avLst/>
          </a:prstGeom>
          <a:gradFill rotWithShape="0">
            <a:gsLst>
              <a:gs pos="0">
                <a:srgbClr val="C7D5ED"/>
              </a:gs>
              <a:gs pos="100000">
                <a:srgbClr val="84A2D6"/>
              </a:gs>
            </a:gsLst>
            <a:path path="shape">
              <a:fillToRect l="50000" t="50000" r="50000" b="50000"/>
            </a:path>
          </a:gradFill>
          <a:ln w="38100">
            <a:solidFill>
              <a:srgbClr val="001C52"/>
            </a:solidFill>
            <a:round/>
            <a:headEnd/>
            <a:tailEnd/>
          </a:ln>
          <a:effectLst>
            <a:outerShdw dist="71842" dir="2700000" algn="ctr" rotWithShape="0">
              <a:srgbClr val="707070"/>
            </a:outerShdw>
          </a:effectLst>
        </p:spPr>
        <p:txBody>
          <a:bodyPr wrap="none" lIns="0" rIns="0" anchor="ctr"/>
          <a:lstStyle/>
          <a:p>
            <a:pPr marL="174625" indent="-174625">
              <a:spcBef>
                <a:spcPct val="20000"/>
              </a:spcBef>
            </a:pPr>
            <a:r>
              <a:rPr lang="en-US" sz="2800" b="1">
                <a:latin typeface="Arial" charset="0"/>
              </a:rPr>
              <a:t>What a </a:t>
            </a:r>
            <a:br>
              <a:rPr lang="en-US" sz="2800" b="1">
                <a:latin typeface="Arial" charset="0"/>
              </a:rPr>
            </a:br>
            <a:r>
              <a:rPr lang="en-US" sz="2800" b="1">
                <a:latin typeface="Arial" charset="0"/>
              </a:rPr>
              <a:t>Brand </a:t>
            </a:r>
            <a:br>
              <a:rPr lang="en-US" sz="2800" b="1">
                <a:latin typeface="Arial" charset="0"/>
              </a:rPr>
            </a:br>
            <a:r>
              <a:rPr lang="en-US" sz="2800" b="1">
                <a:latin typeface="Arial" charset="0"/>
              </a:rPr>
              <a:t>Does</a:t>
            </a:r>
          </a:p>
        </p:txBody>
      </p:sp>
      <p:grpSp>
        <p:nvGrpSpPr>
          <p:cNvPr id="22575" name="Group 47"/>
          <p:cNvGrpSpPr>
            <a:grpSpLocks/>
          </p:cNvGrpSpPr>
          <p:nvPr/>
        </p:nvGrpSpPr>
        <p:grpSpPr bwMode="auto">
          <a:xfrm>
            <a:off x="2914650" y="3771900"/>
            <a:ext cx="5695950" cy="2324100"/>
            <a:chOff x="1836" y="2376"/>
            <a:chExt cx="3588" cy="1464"/>
          </a:xfrm>
        </p:grpSpPr>
        <p:sp>
          <p:nvSpPr>
            <p:cNvPr id="22564" name="AutoShape 36"/>
            <p:cNvSpPr>
              <a:spLocks noChangeArrowheads="1"/>
            </p:cNvSpPr>
            <p:nvPr/>
          </p:nvSpPr>
          <p:spPr bwMode="auto">
            <a:xfrm>
              <a:off x="2304" y="3120"/>
              <a:ext cx="3120" cy="720"/>
            </a:xfrm>
            <a:prstGeom prst="roundRect">
              <a:avLst>
                <a:gd name="adj" fmla="val 23065"/>
              </a:avLst>
            </a:prstGeom>
            <a:solidFill>
              <a:srgbClr val="FFEFD6"/>
            </a:solidFill>
            <a:ln w="38100">
              <a:solidFill>
                <a:srgbClr val="FFB610"/>
              </a:solidFill>
              <a:round/>
              <a:headEnd/>
              <a:tailEnd/>
            </a:ln>
            <a:effectLst>
              <a:outerShdw dist="71842" dir="2700000" algn="ctr" rotWithShape="0">
                <a:srgbClr val="707070"/>
              </a:outerShdw>
            </a:effectLst>
          </p:spPr>
          <p:txBody>
            <a:bodyPr anchor="ctr"/>
            <a:lstStyle/>
            <a:p>
              <a:pPr>
                <a:lnSpc>
                  <a:spcPct val="90000"/>
                </a:lnSpc>
                <a:spcBef>
                  <a:spcPct val="20000"/>
                </a:spcBef>
              </a:pPr>
              <a:r>
                <a:rPr lang="en-US">
                  <a:latin typeface="Arial" charset="0"/>
                </a:rPr>
                <a:t>Serves As the Driving, Unifying Force Directing All Functional Areas, Including IMC</a:t>
              </a:r>
            </a:p>
          </p:txBody>
        </p:sp>
        <p:cxnSp>
          <p:nvCxnSpPr>
            <p:cNvPr id="22569" name="AutoShape 41"/>
            <p:cNvCxnSpPr>
              <a:cxnSpLocks noChangeShapeType="1"/>
              <a:stCxn id="22563" idx="6"/>
              <a:endCxn id="22564" idx="1"/>
            </p:cNvCxnSpPr>
            <p:nvPr/>
          </p:nvCxnSpPr>
          <p:spPr bwMode="auto">
            <a:xfrm>
              <a:off x="1836" y="2376"/>
              <a:ext cx="456" cy="1104"/>
            </a:xfrm>
            <a:prstGeom prst="straightConnector1">
              <a:avLst/>
            </a:prstGeom>
            <a:noFill/>
            <a:ln w="28575">
              <a:solidFill>
                <a:schemeClr val="tx1"/>
              </a:solidFill>
              <a:round/>
              <a:headEnd/>
              <a:tailEnd/>
            </a:ln>
            <a:effectLst/>
          </p:spPr>
        </p:cxn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73"/>
                                        </p:tgtEl>
                                        <p:attrNameLst>
                                          <p:attrName>style.visibility</p:attrName>
                                        </p:attrNameLst>
                                      </p:cBhvr>
                                      <p:to>
                                        <p:strVal val="visible"/>
                                      </p:to>
                                    </p:set>
                                    <p:animEffect transition="in" filter="wipe(left)">
                                      <p:cBhvr>
                                        <p:cTn id="7" dur="500"/>
                                        <p:tgtEl>
                                          <p:spTgt spid="2257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2572"/>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2574"/>
                                        </p:tgtEl>
                                        <p:attrNameLst>
                                          <p:attrName>style.visibility</p:attrName>
                                        </p:attrNameLst>
                                      </p:cBhvr>
                                      <p:to>
                                        <p:strVal val="visible"/>
                                      </p:to>
                                    </p:set>
                                    <p:animEffect transition="in" filter="wipe(left)">
                                      <p:cBhvr>
                                        <p:cTn id="15" dur="500"/>
                                        <p:tgtEl>
                                          <p:spTgt spid="2257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22571"/>
                                        </p:tgtEl>
                                        <p:attrNameLst>
                                          <p:attrName>style.visibility</p:attrName>
                                        </p:attrNameLst>
                                      </p:cBhvr>
                                      <p:to>
                                        <p:strVal val="visible"/>
                                      </p:to>
                                    </p:se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2575"/>
                                        </p:tgtEl>
                                        <p:attrNameLst>
                                          <p:attrName>style.visibility</p:attrName>
                                        </p:attrNameLst>
                                      </p:cBhvr>
                                      <p:to>
                                        <p:strVal val="visible"/>
                                      </p:to>
                                    </p:set>
                                    <p:animEffect transition="in" filter="wipe(left)">
                                      <p:cBhvr>
                                        <p:cTn id="23" dur="500"/>
                                        <p:tgtEl>
                                          <p:spTgt spid="22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71" grpId="0" animBg="1" autoUpdateAnimBg="0"/>
      <p:bldP spid="22572"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kyline"/>
          <p:cNvPicPr>
            <a:picLocks noChangeAspect="1" noChangeArrowheads="1"/>
          </p:cNvPicPr>
          <p:nvPr/>
        </p:nvPicPr>
        <p:blipFill>
          <a:blip r:embed="rId2" cstate="print">
            <a:lum bright="18000" contrast="-18000"/>
          </a:blip>
          <a:srcRect l="14375" t="7500" r="10625" b="17500"/>
          <a:stretch>
            <a:fillRect/>
          </a:stretch>
        </p:blipFill>
        <p:spPr bwMode="auto">
          <a:xfrm>
            <a:off x="0" y="0"/>
            <a:ext cx="9144000" cy="6858000"/>
          </a:xfrm>
          <a:prstGeom prst="rect">
            <a:avLst/>
          </a:prstGeom>
          <a:noFill/>
        </p:spPr>
      </p:pic>
      <p:sp>
        <p:nvSpPr>
          <p:cNvPr id="39939" name="AutoShape 3"/>
          <p:cNvSpPr>
            <a:spLocks noChangeArrowheads="1"/>
          </p:cNvSpPr>
          <p:nvPr/>
        </p:nvSpPr>
        <p:spPr bwMode="auto">
          <a:xfrm>
            <a:off x="-254000" y="203200"/>
            <a:ext cx="5740400" cy="685800"/>
          </a:xfrm>
          <a:prstGeom prst="roundRect">
            <a:avLst>
              <a:gd name="adj" fmla="val 30625"/>
            </a:avLst>
          </a:prstGeom>
          <a:solidFill>
            <a:srgbClr val="CEBEA5"/>
          </a:solidFill>
          <a:ln w="38100">
            <a:solidFill>
              <a:srgbClr val="630C21"/>
            </a:solidFill>
            <a:round/>
            <a:headEnd/>
            <a:tailEnd/>
          </a:ln>
          <a:effectLst>
            <a:outerShdw dist="71842" dir="2700000" algn="ctr" rotWithShape="0">
              <a:srgbClr val="7C6744"/>
            </a:outerShdw>
          </a:effectLst>
        </p:spPr>
        <p:txBody>
          <a:bodyPr wrap="none" anchor="ctr"/>
          <a:lstStyle/>
          <a:p>
            <a:endParaRPr lang="en-US"/>
          </a:p>
        </p:txBody>
      </p:sp>
      <p:sp>
        <p:nvSpPr>
          <p:cNvPr id="39940" name="Rectangle 4"/>
          <p:cNvSpPr>
            <a:spLocks noGrp="1" noChangeArrowheads="1"/>
          </p:cNvSpPr>
          <p:nvPr>
            <p:ph type="title"/>
          </p:nvPr>
        </p:nvSpPr>
        <p:spPr>
          <a:xfrm>
            <a:off x="228600" y="239713"/>
            <a:ext cx="7772400" cy="635000"/>
          </a:xfrm>
        </p:spPr>
        <p:txBody>
          <a:bodyPr/>
          <a:lstStyle/>
          <a:p>
            <a:r>
              <a:rPr lang="en-US" sz="3200"/>
              <a:t>Tales From the Real World</a:t>
            </a:r>
          </a:p>
        </p:txBody>
      </p:sp>
      <p:sp>
        <p:nvSpPr>
          <p:cNvPr id="39941" name="AutoShape 5"/>
          <p:cNvSpPr>
            <a:spLocks noChangeArrowheads="1"/>
          </p:cNvSpPr>
          <p:nvPr/>
        </p:nvSpPr>
        <p:spPr bwMode="auto">
          <a:xfrm>
            <a:off x="685800" y="1338263"/>
            <a:ext cx="7848600" cy="4986337"/>
          </a:xfrm>
          <a:prstGeom prst="roundRect">
            <a:avLst>
              <a:gd name="adj" fmla="val 11458"/>
            </a:avLst>
          </a:prstGeom>
          <a:solidFill>
            <a:srgbClr val="FFF9EF"/>
          </a:solidFill>
          <a:ln w="38100">
            <a:solidFill>
              <a:srgbClr val="FFB610"/>
            </a:solidFill>
            <a:round/>
            <a:headEnd/>
            <a:tailEnd/>
          </a:ln>
          <a:effectLst>
            <a:outerShdw dist="71842" dir="2700000" algn="ctr" rotWithShape="0">
              <a:srgbClr val="707070"/>
            </a:outerShdw>
          </a:effectLst>
        </p:spPr>
        <p:txBody>
          <a:bodyPr anchor="ctr"/>
          <a:lstStyle/>
          <a:p>
            <a:pPr algn="l"/>
            <a:endParaRPr lang="en-US">
              <a:latin typeface="Arial" charset="0"/>
            </a:endParaRPr>
          </a:p>
        </p:txBody>
      </p:sp>
      <p:sp>
        <p:nvSpPr>
          <p:cNvPr id="39942" name="Text Box 6"/>
          <p:cNvSpPr txBox="1">
            <a:spLocks noChangeArrowheads="1"/>
          </p:cNvSpPr>
          <p:nvPr/>
        </p:nvSpPr>
        <p:spPr bwMode="auto">
          <a:xfrm>
            <a:off x="1066800" y="1851025"/>
            <a:ext cx="7315200" cy="4060825"/>
          </a:xfrm>
          <a:prstGeom prst="rect">
            <a:avLst/>
          </a:prstGeom>
          <a:noFill/>
          <a:ln w="38100">
            <a:noFill/>
            <a:miter lim="800000"/>
            <a:headEnd/>
            <a:tailEnd/>
          </a:ln>
          <a:effectLst/>
        </p:spPr>
        <p:txBody>
          <a:bodyPr>
            <a:spAutoFit/>
          </a:bodyPr>
          <a:lstStyle/>
          <a:p>
            <a:pPr algn="l"/>
            <a:r>
              <a:rPr lang="en-US" sz="2600">
                <a:latin typeface="Arial" charset="0"/>
              </a:rPr>
              <a:t>There is an tendency to think of most brands </a:t>
            </a:r>
            <a:br>
              <a:rPr lang="en-US" sz="2600">
                <a:latin typeface="Arial" charset="0"/>
              </a:rPr>
            </a:br>
            <a:r>
              <a:rPr lang="en-US" sz="2600">
                <a:latin typeface="Arial" charset="0"/>
              </a:rPr>
              <a:t>in terms of tangible product categories like soft drinks or breakfast cereal. </a:t>
            </a:r>
          </a:p>
          <a:p>
            <a:pPr algn="l"/>
            <a:endParaRPr lang="en-US" sz="2600">
              <a:latin typeface="Arial" charset="0"/>
            </a:endParaRPr>
          </a:p>
          <a:p>
            <a:pPr algn="l"/>
            <a:r>
              <a:rPr lang="en-US" sz="2600">
                <a:latin typeface="Arial" charset="0"/>
              </a:rPr>
              <a:t>However, in the real world, there are many intangible brands. One example is the fact that every four years professionals from major MC agencies are enlisted in the U.S. presidential election campaigns—to help “brand” one of the candidates.</a:t>
            </a:r>
          </a:p>
        </p:txBody>
      </p:sp>
      <p:pic>
        <p:nvPicPr>
          <p:cNvPr id="39943" name="Picture 7" descr="book"/>
          <p:cNvPicPr>
            <a:picLocks noChangeAspect="1" noChangeArrowheads="1"/>
          </p:cNvPicPr>
          <p:nvPr/>
        </p:nvPicPr>
        <p:blipFill>
          <a:blip r:embed="rId3" cstate="print"/>
          <a:srcRect/>
          <a:stretch>
            <a:fillRect/>
          </a:stretch>
        </p:blipFill>
        <p:spPr bwMode="auto">
          <a:xfrm>
            <a:off x="7843838" y="1100138"/>
            <a:ext cx="963612" cy="990600"/>
          </a:xfrm>
          <a:prstGeom prst="rect">
            <a:avLst/>
          </a:prstGeom>
          <a:noFill/>
        </p:spPr>
      </p:pic>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1527175" cy="6858000"/>
          </a:xfrm>
          <a:prstGeom prst="rect">
            <a:avLst/>
          </a:prstGeom>
          <a:solidFill>
            <a:srgbClr val="001C52"/>
          </a:solidFill>
          <a:ln w="38100">
            <a:noFill/>
            <a:miter lim="800000"/>
            <a:headEnd/>
            <a:tailEnd/>
          </a:ln>
          <a:effectLst/>
        </p:spPr>
        <p:txBody>
          <a:bodyPr wrap="none" anchor="ctr"/>
          <a:lstStyle/>
          <a:p>
            <a:endParaRPr lang="en-US"/>
          </a:p>
        </p:txBody>
      </p:sp>
      <p:sp>
        <p:nvSpPr>
          <p:cNvPr id="10243" name="AutoShape 3"/>
          <p:cNvSpPr>
            <a:spLocks noChangeArrowheads="1"/>
          </p:cNvSpPr>
          <p:nvPr/>
        </p:nvSpPr>
        <p:spPr bwMode="auto">
          <a:xfrm>
            <a:off x="-254000" y="227013"/>
            <a:ext cx="9067800" cy="685800"/>
          </a:xfrm>
          <a:prstGeom prst="roundRect">
            <a:avLst>
              <a:gd name="adj" fmla="val 30625"/>
            </a:avLst>
          </a:prstGeom>
          <a:solidFill>
            <a:schemeClr val="bg1"/>
          </a:solidFill>
          <a:ln w="38100">
            <a:solidFill>
              <a:srgbClr val="84A2D6"/>
            </a:solidFill>
            <a:round/>
            <a:headEnd/>
            <a:tailEnd/>
          </a:ln>
          <a:effectLst>
            <a:outerShdw dist="71842" dir="2700000" algn="ctr" rotWithShape="0">
              <a:srgbClr val="3E499A"/>
            </a:outerShdw>
          </a:effectLst>
        </p:spPr>
        <p:txBody>
          <a:bodyPr wrap="none" anchor="ctr"/>
          <a:lstStyle/>
          <a:p>
            <a:endParaRPr lang="en-US"/>
          </a:p>
        </p:txBody>
      </p:sp>
      <p:sp>
        <p:nvSpPr>
          <p:cNvPr id="10244" name="Rectangle 4"/>
          <p:cNvSpPr>
            <a:spLocks noGrp="1" noChangeArrowheads="1"/>
          </p:cNvSpPr>
          <p:nvPr>
            <p:ph type="title"/>
          </p:nvPr>
        </p:nvSpPr>
        <p:spPr>
          <a:xfrm>
            <a:off x="227013" y="241300"/>
            <a:ext cx="8916987" cy="635000"/>
          </a:xfrm>
        </p:spPr>
        <p:txBody>
          <a:bodyPr/>
          <a:lstStyle/>
          <a:p>
            <a:r>
              <a:rPr lang="en-US" sz="2800"/>
              <a:t>Each of These Colleges Represents a Brand Image</a:t>
            </a:r>
          </a:p>
        </p:txBody>
      </p:sp>
      <p:pic>
        <p:nvPicPr>
          <p:cNvPr id="10250" name="Picture 10" descr="C:\Documents and Settings\John Gayle\My Documents\3Blox\30801 MHHE-Duncan PPT\Chapter03\Work Files\BMC.jpg"/>
          <p:cNvPicPr>
            <a:picLocks noChangeAspect="1" noChangeArrowheads="1"/>
          </p:cNvPicPr>
          <p:nvPr/>
        </p:nvPicPr>
        <p:blipFill>
          <a:blip r:embed="rId2" cstate="print"/>
          <a:srcRect/>
          <a:stretch>
            <a:fillRect/>
          </a:stretch>
        </p:blipFill>
        <p:spPr bwMode="auto">
          <a:xfrm>
            <a:off x="4572000" y="2895600"/>
            <a:ext cx="3429000" cy="503238"/>
          </a:xfrm>
          <a:prstGeom prst="rect">
            <a:avLst/>
          </a:prstGeom>
          <a:noFill/>
        </p:spPr>
      </p:pic>
      <p:pic>
        <p:nvPicPr>
          <p:cNvPr id="10251" name="Picture 11" descr="C:\Documents and Settings\John Gayle\My Documents\3Blox\30801 MHHE-Duncan PPT\Chapter03\Work Files\MIT.jpg"/>
          <p:cNvPicPr>
            <a:picLocks noChangeAspect="1" noChangeArrowheads="1"/>
          </p:cNvPicPr>
          <p:nvPr/>
        </p:nvPicPr>
        <p:blipFill>
          <a:blip r:embed="rId3" cstate="print"/>
          <a:srcRect/>
          <a:stretch>
            <a:fillRect/>
          </a:stretch>
        </p:blipFill>
        <p:spPr bwMode="auto">
          <a:xfrm>
            <a:off x="2438400" y="4724400"/>
            <a:ext cx="1782763" cy="400050"/>
          </a:xfrm>
          <a:prstGeom prst="rect">
            <a:avLst/>
          </a:prstGeom>
          <a:noFill/>
        </p:spPr>
      </p:pic>
      <p:pic>
        <p:nvPicPr>
          <p:cNvPr id="10252" name="Picture 12" descr="C:\Documents and Settings\John Gayle\My Documents\3Blox\30801 MHHE-Duncan PPT\Chapter03\Work Files\SOC.jpg"/>
          <p:cNvPicPr>
            <a:picLocks noChangeAspect="1" noChangeArrowheads="1"/>
          </p:cNvPicPr>
          <p:nvPr/>
        </p:nvPicPr>
        <p:blipFill>
          <a:blip r:embed="rId4" cstate="print"/>
          <a:srcRect/>
          <a:stretch>
            <a:fillRect/>
          </a:stretch>
        </p:blipFill>
        <p:spPr bwMode="auto">
          <a:xfrm>
            <a:off x="5334000" y="4114800"/>
            <a:ext cx="2667000" cy="1474788"/>
          </a:xfrm>
          <a:prstGeom prst="rect">
            <a:avLst/>
          </a:prstGeom>
          <a:noFill/>
        </p:spPr>
      </p:pic>
      <p:pic>
        <p:nvPicPr>
          <p:cNvPr id="10253" name="Picture 13" descr="C:\Documents and Settings\John Gayle\My Documents\3Blox\30801 MHHE-Duncan PPT\Chapter03\Work Files\UND.jpg"/>
          <p:cNvPicPr>
            <a:picLocks noChangeAspect="1" noChangeArrowheads="1"/>
          </p:cNvPicPr>
          <p:nvPr/>
        </p:nvPicPr>
        <p:blipFill>
          <a:blip r:embed="rId5" cstate="print"/>
          <a:srcRect/>
          <a:stretch>
            <a:fillRect/>
          </a:stretch>
        </p:blipFill>
        <p:spPr bwMode="auto">
          <a:xfrm>
            <a:off x="1828800" y="1752600"/>
            <a:ext cx="3429000" cy="993775"/>
          </a:xfrm>
          <a:prstGeom prst="rect">
            <a:avLst/>
          </a:prstGeom>
          <a:noFill/>
        </p:spPr>
      </p:pic>
    </p:spTree>
  </p:cSld>
  <p:clrMapOvr>
    <a:masterClrMapping/>
  </p:clrMapOvr>
  <p:transition spd="med">
    <p:dissolve/>
  </p:transition>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rgbClr val="FFB610"/>
        </a:solidFill>
        <a:ln w="2857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2450</TotalTime>
  <Words>730</Words>
  <Application>Microsoft Office PowerPoint</Application>
  <PresentationFormat>On-screen Show (4:3)</PresentationFormat>
  <Paragraphs>147</Paragraphs>
  <Slides>29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Times New Roman</vt:lpstr>
      <vt:lpstr>Arial</vt:lpstr>
      <vt:lpstr>Wingdings</vt:lpstr>
      <vt:lpstr>Default Design</vt:lpstr>
      <vt:lpstr>Brands and Stakeholder Relationships</vt:lpstr>
      <vt:lpstr>Chapter Outline</vt:lpstr>
      <vt:lpstr>Chapter Perspective: Changing World</vt:lpstr>
      <vt:lpstr>Opening Case: Siegel &amp; Gale</vt:lpstr>
      <vt:lpstr>Opening Case: Siegel &amp; Gale</vt:lpstr>
      <vt:lpstr>What Does “Brand” Mean?</vt:lpstr>
      <vt:lpstr>What Does “Brand” Mean?</vt:lpstr>
      <vt:lpstr>Tales From the Real World</vt:lpstr>
      <vt:lpstr>Each of These Colleges Represents a Brand Image</vt:lpstr>
      <vt:lpstr>Think About It</vt:lpstr>
      <vt:lpstr>Brands are often represented by logos</vt:lpstr>
      <vt:lpstr>The Power of a Brand</vt:lpstr>
      <vt:lpstr>Retailers are creating their own brands</vt:lpstr>
      <vt:lpstr>How Are Brands Created?</vt:lpstr>
      <vt:lpstr>Figure 3-1: Determining the Desired Brand Position</vt:lpstr>
      <vt:lpstr>IMC In Action: Dr. Scholl’s</vt:lpstr>
      <vt:lpstr>IMC In Action: Dr. Scholl’s</vt:lpstr>
      <vt:lpstr>Monster.Com Is a Distinctive Brand Name</vt:lpstr>
      <vt:lpstr>Examples of Well Known Brand Logos</vt:lpstr>
      <vt:lpstr>Craftsman Is a Legally Protected Trademark of Sears</vt:lpstr>
      <vt:lpstr>The Marines Have Developed a “Tough” Image</vt:lpstr>
      <vt:lpstr>Insight: Stakeholder Overlap </vt:lpstr>
      <vt:lpstr>Aspects Fostered by the Company</vt:lpstr>
      <vt:lpstr>Aspects Arising from the Consumer</vt:lpstr>
      <vt:lpstr>Maintaining Relationships Is Critical</vt:lpstr>
      <vt:lpstr>Maintaining relationships is critical</vt:lpstr>
      <vt:lpstr>Figure 3-5: Relative Importance of Different Stakeholder Groups</vt:lpstr>
      <vt:lpstr>What Is Brand Equity and How Is It Created?</vt:lpstr>
      <vt:lpstr>Final Note:</vt:lpstr>
    </vt:vector>
  </TitlesOfParts>
  <Company>3BLOX</Company>
  <LinksUpToDate>false</LinksUpToDate>
  <SharedDoc>false</SharedDoc>
  <HyperlinkBase>assets/</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Advertising and Promotion to Build Brands</dc:title>
  <dc:creator>John Gayle</dc:creator>
  <cp:lastModifiedBy>Dr. Jamie Pleasant</cp:lastModifiedBy>
  <cp:revision>315</cp:revision>
  <dcterms:created xsi:type="dcterms:W3CDTF">2003-09-17T19:02:54Z</dcterms:created>
  <dcterms:modified xsi:type="dcterms:W3CDTF">2009-08-10T23:09:38Z</dcterms:modified>
</cp:coreProperties>
</file>