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8" r:id="rId3"/>
    <p:sldId id="259" r:id="rId4"/>
    <p:sldId id="257" r:id="rId5"/>
    <p:sldId id="260" r:id="rId6"/>
    <p:sldId id="280" r:id="rId7"/>
    <p:sldId id="275" r:id="rId8"/>
    <p:sldId id="299" r:id="rId9"/>
    <p:sldId id="264" r:id="rId10"/>
    <p:sldId id="300" r:id="rId11"/>
    <p:sldId id="301" r:id="rId12"/>
    <p:sldId id="263" r:id="rId13"/>
    <p:sldId id="287" r:id="rId14"/>
    <p:sldId id="292" r:id="rId15"/>
    <p:sldId id="261" r:id="rId16"/>
    <p:sldId id="286" r:id="rId17"/>
    <p:sldId id="269" r:id="rId18"/>
    <p:sldId id="302" r:id="rId19"/>
    <p:sldId id="303" r:id="rId20"/>
    <p:sldId id="304" r:id="rId21"/>
    <p:sldId id="305" r:id="rId22"/>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Times New Roman" charset="0"/>
        <a:ea typeface="+mn-ea"/>
        <a:cs typeface="+mn-cs"/>
      </a:defRPr>
    </a:lvl1pPr>
    <a:lvl2pPr marL="457200" algn="ctr" rtl="0" fontAlgn="base">
      <a:spcBef>
        <a:spcPct val="0"/>
      </a:spcBef>
      <a:spcAft>
        <a:spcPct val="0"/>
      </a:spcAft>
      <a:defRPr sz="2400" kern="1200">
        <a:solidFill>
          <a:schemeClr val="tx1"/>
        </a:solidFill>
        <a:latin typeface="Times New Roman" charset="0"/>
        <a:ea typeface="+mn-ea"/>
        <a:cs typeface="+mn-cs"/>
      </a:defRPr>
    </a:lvl2pPr>
    <a:lvl3pPr marL="914400" algn="ctr" rtl="0" fontAlgn="base">
      <a:spcBef>
        <a:spcPct val="0"/>
      </a:spcBef>
      <a:spcAft>
        <a:spcPct val="0"/>
      </a:spcAft>
      <a:defRPr sz="2400" kern="1200">
        <a:solidFill>
          <a:schemeClr val="tx1"/>
        </a:solidFill>
        <a:latin typeface="Times New Roman" charset="0"/>
        <a:ea typeface="+mn-ea"/>
        <a:cs typeface="+mn-cs"/>
      </a:defRPr>
    </a:lvl3pPr>
    <a:lvl4pPr marL="1371600" algn="ctr" rtl="0" fontAlgn="base">
      <a:spcBef>
        <a:spcPct val="0"/>
      </a:spcBef>
      <a:spcAft>
        <a:spcPct val="0"/>
      </a:spcAft>
      <a:defRPr sz="2400" kern="1200">
        <a:solidFill>
          <a:schemeClr val="tx1"/>
        </a:solidFill>
        <a:latin typeface="Times New Roman" charset="0"/>
        <a:ea typeface="+mn-ea"/>
        <a:cs typeface="+mn-cs"/>
      </a:defRPr>
    </a:lvl4pPr>
    <a:lvl5pPr marL="1828800" algn="ctr" rtl="0" fontAlgn="base">
      <a:spcBef>
        <a:spcPct val="0"/>
      </a:spcBef>
      <a:spcAft>
        <a:spcPct val="0"/>
      </a:spcAft>
      <a:defRPr sz="2400" kern="1200">
        <a:solidFill>
          <a:schemeClr val="tx1"/>
        </a:solidFill>
        <a:latin typeface="Times New Roman" charset="0"/>
        <a:ea typeface="+mn-ea"/>
        <a:cs typeface="+mn-cs"/>
      </a:defRPr>
    </a:lvl5pPr>
    <a:lvl6pPr marL="2286000" algn="l" defTabSz="914400" rtl="0" eaLnBrk="1" latinLnBrk="0" hangingPunct="1">
      <a:defRPr sz="2400" kern="1200">
        <a:solidFill>
          <a:schemeClr val="tx1"/>
        </a:solidFill>
        <a:latin typeface="Times New Roman" charset="0"/>
        <a:ea typeface="+mn-ea"/>
        <a:cs typeface="+mn-cs"/>
      </a:defRPr>
    </a:lvl6pPr>
    <a:lvl7pPr marL="2743200" algn="l" defTabSz="914400" rtl="0" eaLnBrk="1" latinLnBrk="0" hangingPunct="1">
      <a:defRPr sz="2400" kern="1200">
        <a:solidFill>
          <a:schemeClr val="tx1"/>
        </a:solidFill>
        <a:latin typeface="Times New Roman" charset="0"/>
        <a:ea typeface="+mn-ea"/>
        <a:cs typeface="+mn-cs"/>
      </a:defRPr>
    </a:lvl7pPr>
    <a:lvl8pPr marL="3200400" algn="l" defTabSz="914400" rtl="0" eaLnBrk="1" latinLnBrk="0" hangingPunct="1">
      <a:defRPr sz="2400" kern="1200">
        <a:solidFill>
          <a:schemeClr val="tx1"/>
        </a:solidFill>
        <a:latin typeface="Times New Roman" charset="0"/>
        <a:ea typeface="+mn-ea"/>
        <a:cs typeface="+mn-cs"/>
      </a:defRPr>
    </a:lvl8pPr>
    <a:lvl9pPr marL="3657600" algn="l" defTabSz="914400" rtl="0" eaLnBrk="1" latinLnBrk="0" hangingPunct="1">
      <a:defRPr sz="2400"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86868"/>
    <a:srgbClr val="000000"/>
    <a:srgbClr val="8A5F00"/>
    <a:srgbClr val="CC0000"/>
    <a:srgbClr val="FFEFD2"/>
    <a:srgbClr val="FFF9EF"/>
    <a:srgbClr val="FFB610"/>
    <a:srgbClr val="84A2D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50" d="100"/>
          <a:sy n="50" d="100"/>
        </p:scale>
        <p:origin x="-494" y="-110"/>
      </p:cViewPr>
      <p:guideLst>
        <p:guide orient="horz" pos="244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4" d="100"/>
          <a:sy n="54" d="100"/>
        </p:scale>
        <p:origin x="-1770"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3074"/>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26627" name="Rectangle 3075"/>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26628" name="Rectangle 3076"/>
          <p:cNvSpPr>
            <a:spLocks noChangeArrowheads="1" noTextEdit="1"/>
          </p:cNvSpPr>
          <p:nvPr>
            <p:ph type="sldImg" idx="2"/>
          </p:nvPr>
        </p:nvSpPr>
        <p:spPr bwMode="auto">
          <a:xfrm>
            <a:off x="685800" y="685800"/>
            <a:ext cx="2286000" cy="1714500"/>
          </a:xfrm>
          <a:prstGeom prst="rect">
            <a:avLst/>
          </a:prstGeom>
          <a:noFill/>
          <a:ln w="9525">
            <a:solidFill>
              <a:srgbClr val="000000"/>
            </a:solidFill>
            <a:miter lim="800000"/>
            <a:headEnd/>
            <a:tailEnd/>
          </a:ln>
          <a:effectLst/>
        </p:spPr>
      </p:sp>
      <p:sp>
        <p:nvSpPr>
          <p:cNvPr id="26629" name="Rectangle 3077"/>
          <p:cNvSpPr>
            <a:spLocks noGrp="1" noChangeArrowheads="1"/>
          </p:cNvSpPr>
          <p:nvPr>
            <p:ph type="body" sz="quarter" idx="3"/>
          </p:nvPr>
        </p:nvSpPr>
        <p:spPr bwMode="auto">
          <a:xfrm>
            <a:off x="609600" y="2590800"/>
            <a:ext cx="5562600" cy="6096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630" name="Rectangle 3078"/>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26631" name="Rectangle 3079"/>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B7FD765-2F6F-46B4-9B95-E5E4F8A9050F}"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Times New Roman" charset="0"/>
        <a:ea typeface="+mn-ea"/>
        <a:cs typeface="+mn-cs"/>
      </a:defRPr>
    </a:lvl1pPr>
    <a:lvl2pPr marL="285750" indent="-114300" algn="l" rtl="0" fontAlgn="base">
      <a:spcBef>
        <a:spcPct val="30000"/>
      </a:spcBef>
      <a:spcAft>
        <a:spcPct val="0"/>
      </a:spcAft>
      <a:buChar char="•"/>
      <a:defRPr sz="1400" kern="1200">
        <a:solidFill>
          <a:schemeClr val="tx1"/>
        </a:solidFill>
        <a:latin typeface="Times New Roman" charset="0"/>
        <a:ea typeface="+mn-ea"/>
        <a:cs typeface="+mn-cs"/>
      </a:defRPr>
    </a:lvl2pPr>
    <a:lvl3pPr marL="514350" indent="-114300" algn="l" rtl="0" fontAlgn="base">
      <a:spcBef>
        <a:spcPct val="30000"/>
      </a:spcBef>
      <a:spcAft>
        <a:spcPct val="0"/>
      </a:spcAft>
      <a:buChar char="•"/>
      <a:defRPr sz="1400" kern="1200">
        <a:solidFill>
          <a:schemeClr val="tx1"/>
        </a:solidFill>
        <a:latin typeface="Times New Roman" charset="0"/>
        <a:ea typeface="+mn-ea"/>
        <a:cs typeface="+mn-cs"/>
      </a:defRPr>
    </a:lvl3pPr>
    <a:lvl4pPr marL="742950" indent="-114300" algn="l" rtl="0" fontAlgn="base">
      <a:spcBef>
        <a:spcPct val="30000"/>
      </a:spcBef>
      <a:spcAft>
        <a:spcPct val="0"/>
      </a:spcAft>
      <a:buChar char="•"/>
      <a:defRPr sz="1400" kern="1200">
        <a:solidFill>
          <a:schemeClr val="tx1"/>
        </a:solidFill>
        <a:latin typeface="Times New Roman" charset="0"/>
        <a:ea typeface="+mn-ea"/>
        <a:cs typeface="+mn-cs"/>
      </a:defRPr>
    </a:lvl4pPr>
    <a:lvl5pPr marL="971550" indent="-114300" algn="l" rtl="0" fontAlgn="base">
      <a:spcBef>
        <a:spcPct val="30000"/>
      </a:spcBef>
      <a:spcAft>
        <a:spcPct val="0"/>
      </a:spcAft>
      <a:buChar char="•"/>
      <a:defRPr sz="14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079"/>
          <p:cNvSpPr>
            <a:spLocks noGrp="1" noChangeArrowheads="1"/>
          </p:cNvSpPr>
          <p:nvPr>
            <p:ph type="sldNum" sz="quarter" idx="5"/>
          </p:nvPr>
        </p:nvSpPr>
        <p:spPr>
          <a:ln/>
        </p:spPr>
        <p:txBody>
          <a:bodyPr/>
          <a:lstStyle/>
          <a:p>
            <a:fld id="{7D57EB99-350F-415B-8EA9-531517E330EA}" type="slidenum">
              <a:rPr lang="en-US"/>
              <a:pPr/>
              <a:t>1</a:t>
            </a:fld>
            <a:endParaRPr lang="en-US"/>
          </a:p>
        </p:txBody>
      </p:sp>
      <p:sp>
        <p:nvSpPr>
          <p:cNvPr id="28674" name="Rectangle 2"/>
          <p:cNvSpPr>
            <a:spLocks noChangeArrowheads="1" noTextEdit="1"/>
          </p:cNvSpPr>
          <p:nvPr>
            <p:ph type="sldImg"/>
          </p:nvPr>
        </p:nvSpPr>
        <p:spPr>
          <a:xfrm>
            <a:off x="1143000" y="3581400"/>
            <a:ext cx="4572000" cy="3429000"/>
          </a:xfrm>
          <a:ln/>
        </p:spPr>
      </p:sp>
      <p:sp>
        <p:nvSpPr>
          <p:cNvPr id="28675" name="Rectangle 3"/>
          <p:cNvSpPr>
            <a:spLocks noGrp="1" noChangeArrowheads="1"/>
          </p:cNvSpPr>
          <p:nvPr>
            <p:ph type="body" idx="1"/>
          </p:nvPr>
        </p:nvSpPr>
        <p:spPr>
          <a:xfrm>
            <a:off x="914400" y="1447800"/>
            <a:ext cx="5029200" cy="1981200"/>
          </a:xfrm>
        </p:spPr>
        <p:txBody>
          <a:bodyPr/>
          <a:lstStyle/>
          <a:p>
            <a:pPr algn="ctr">
              <a:spcBef>
                <a:spcPct val="50000"/>
              </a:spcBef>
            </a:pPr>
            <a:r>
              <a:rPr lang="en-US" sz="3600" b="1">
                <a:effectLst>
                  <a:outerShdw blurRad="38100" dist="38100" dir="2700000" algn="tl">
                    <a:srgbClr val="C0C0C0"/>
                  </a:outerShdw>
                </a:effectLst>
                <a:latin typeface="Arial" charset="0"/>
              </a:rPr>
              <a:t>Chapter 1</a:t>
            </a:r>
          </a:p>
          <a:p>
            <a:pPr algn="ctr">
              <a:spcBef>
                <a:spcPct val="50000"/>
              </a:spcBef>
            </a:pPr>
            <a:r>
              <a:rPr lang="en-US" sz="2800">
                <a:effectLst>
                  <a:outerShdw blurRad="38100" dist="38100" dir="2700000" algn="tl">
                    <a:srgbClr val="C0C0C0"/>
                  </a:outerShdw>
                </a:effectLst>
                <a:latin typeface="Arial" charset="0"/>
              </a:rPr>
              <a:t>Using Advertising and Promotion to Build Brands</a:t>
            </a:r>
          </a:p>
          <a:p>
            <a:endParaRPr lang="en-US"/>
          </a:p>
        </p:txBody>
      </p:sp>
      <p:sp>
        <p:nvSpPr>
          <p:cNvPr id="28676" name="Text Box 4"/>
          <p:cNvSpPr txBox="1">
            <a:spLocks noChangeArrowheads="1"/>
          </p:cNvSpPr>
          <p:nvPr/>
        </p:nvSpPr>
        <p:spPr bwMode="auto">
          <a:xfrm>
            <a:off x="685800" y="8458200"/>
            <a:ext cx="5486400" cy="260350"/>
          </a:xfrm>
          <a:prstGeom prst="rect">
            <a:avLst/>
          </a:prstGeom>
          <a:noFill/>
          <a:ln w="38100">
            <a:noFill/>
            <a:miter lim="800000"/>
            <a:headEnd/>
            <a:tailEnd/>
          </a:ln>
          <a:effectLst/>
        </p:spPr>
        <p:txBody>
          <a:bodyPr>
            <a:spAutoFit/>
          </a:bodyPr>
          <a:lstStyle/>
          <a:p>
            <a:pPr>
              <a:spcBef>
                <a:spcPct val="50000"/>
              </a:spcBef>
            </a:pPr>
            <a:r>
              <a:rPr lang="en-US" sz="1100"/>
              <a:t>For use only with Duncan texts. © 2005 McGraw-Hill Companies, Inc. McGraw-Hill/Irwin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079"/>
          <p:cNvSpPr>
            <a:spLocks noGrp="1" noChangeArrowheads="1"/>
          </p:cNvSpPr>
          <p:nvPr>
            <p:ph type="sldNum" sz="quarter" idx="5"/>
          </p:nvPr>
        </p:nvSpPr>
        <p:spPr>
          <a:ln/>
        </p:spPr>
        <p:txBody>
          <a:bodyPr/>
          <a:lstStyle/>
          <a:p>
            <a:fld id="{AFBC6647-3F3E-469B-B3B5-A74276F16D3F}" type="slidenum">
              <a:rPr lang="en-US"/>
              <a:pPr/>
              <a:t>2</a:t>
            </a:fld>
            <a:endParaRPr lang="en-US"/>
          </a:p>
        </p:txBody>
      </p:sp>
      <p:sp>
        <p:nvSpPr>
          <p:cNvPr id="29698" name="Rectangle 2"/>
          <p:cNvSpPr>
            <a:spLocks noChangeArrowheads="1" noTextEdit="1"/>
          </p:cNvSpPr>
          <p:nvPr>
            <p:ph type="sldImg"/>
          </p:nvPr>
        </p:nvSpPr>
        <p:spPr>
          <a:ln/>
        </p:spPr>
      </p:sp>
      <p:sp>
        <p:nvSpPr>
          <p:cNvPr id="296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079"/>
          <p:cNvSpPr>
            <a:spLocks noGrp="1" noChangeArrowheads="1"/>
          </p:cNvSpPr>
          <p:nvPr>
            <p:ph type="sldNum" sz="quarter" idx="5"/>
          </p:nvPr>
        </p:nvSpPr>
        <p:spPr>
          <a:ln/>
        </p:spPr>
        <p:txBody>
          <a:bodyPr/>
          <a:lstStyle/>
          <a:p>
            <a:fld id="{670FA928-3CA7-42B5-B15E-C1BEC3D0D7FD}" type="slidenum">
              <a:rPr lang="en-US"/>
              <a:pPr/>
              <a:t>3</a:t>
            </a:fld>
            <a:endParaRPr lang="en-US"/>
          </a:p>
        </p:txBody>
      </p:sp>
      <p:sp>
        <p:nvSpPr>
          <p:cNvPr id="30722" name="Rectangle 2"/>
          <p:cNvSpPr>
            <a:spLocks noChangeArrowheads="1" noTextEdit="1"/>
          </p:cNvSpPr>
          <p:nvPr>
            <p:ph type="sldImg"/>
          </p:nvPr>
        </p:nvSpPr>
        <p:spPr>
          <a:ln/>
        </p:spPr>
      </p:sp>
      <p:sp>
        <p:nvSpPr>
          <p:cNvPr id="3072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186B36D-EF84-4F6A-B5C8-BBA9AB067F31}"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AB71E4D-2007-4858-88E0-66B7C078B315}"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62700" y="215900"/>
            <a:ext cx="2095500" cy="5880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 y="215900"/>
            <a:ext cx="6134100" cy="5880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0516247-7642-49FB-8B81-D41080348DE8}"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AFB4CB1-26C7-49C3-B791-4BE12D9CB772}"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EAE3B34-A6A7-4F87-B990-4AF04D7C0A6C}"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51B4322-7064-45DA-8ED3-8D21C26EA21F}"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17A668B7-ABD5-4292-B76B-4273A0D32B70}"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A30913B3-12E2-4F8F-8658-9806999EDDBB}"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DE3430F2-7EC3-43E7-BD84-C5227F8312B0}"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967240B-90D7-4E39-BACD-E15B3B661807}"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4A82CDC-E398-410A-BC9F-E61ED95521C4}"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6F66D63-112D-484D-9EC9-0EA82ED05963}" type="slidenum">
              <a:rPr lang="en-US"/>
              <a:pPr/>
              <a:t>‹#›</a:t>
            </a:fld>
            <a:endParaRPr lang="en-US"/>
          </a:p>
        </p:txBody>
      </p:sp>
      <p:sp>
        <p:nvSpPr>
          <p:cNvPr id="1026" name="Rectangle 2"/>
          <p:cNvSpPr>
            <a:spLocks noGrp="1" noChangeArrowheads="1"/>
          </p:cNvSpPr>
          <p:nvPr>
            <p:ph type="title"/>
          </p:nvPr>
        </p:nvSpPr>
        <p:spPr bwMode="auto">
          <a:xfrm>
            <a:off x="76200" y="215900"/>
            <a:ext cx="7772400" cy="635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2" name="Text Box 8"/>
          <p:cNvSpPr txBox="1">
            <a:spLocks noChangeArrowheads="1"/>
          </p:cNvSpPr>
          <p:nvPr userDrawn="1"/>
        </p:nvSpPr>
        <p:spPr bwMode="auto">
          <a:xfrm>
            <a:off x="0" y="6591300"/>
            <a:ext cx="9144000" cy="260350"/>
          </a:xfrm>
          <a:prstGeom prst="rect">
            <a:avLst/>
          </a:prstGeom>
          <a:noFill/>
          <a:ln w="38100">
            <a:noFill/>
            <a:miter lim="800000"/>
            <a:headEnd/>
            <a:tailEnd/>
          </a:ln>
          <a:effectLst/>
        </p:spPr>
        <p:txBody>
          <a:bodyPr>
            <a:spAutoFit/>
          </a:bodyPr>
          <a:lstStyle/>
          <a:p>
            <a:pPr>
              <a:spcBef>
                <a:spcPct val="50000"/>
              </a:spcBef>
            </a:pPr>
            <a:r>
              <a:rPr lang="en-US" sz="1100">
                <a:solidFill>
                  <a:srgbClr val="5F5F5F"/>
                </a:solidFill>
              </a:rPr>
              <a:t>For use only with Duncan texts. © 2005 McGraw-Hill Companies, Inc. McGraw-Hill/Irwin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4000">
          <a:solidFill>
            <a:schemeClr val="tx1"/>
          </a:solidFill>
          <a:latin typeface="+mj-lt"/>
          <a:ea typeface="+mj-ea"/>
          <a:cs typeface="+mj-cs"/>
        </a:defRPr>
      </a:lvl1pPr>
      <a:lvl2pPr algn="l" rtl="0" fontAlgn="base">
        <a:spcBef>
          <a:spcPct val="0"/>
        </a:spcBef>
        <a:spcAft>
          <a:spcPct val="0"/>
        </a:spcAft>
        <a:defRPr sz="4000">
          <a:solidFill>
            <a:schemeClr val="tx1"/>
          </a:solidFill>
          <a:latin typeface="Arial" charset="0"/>
        </a:defRPr>
      </a:lvl2pPr>
      <a:lvl3pPr algn="l" rtl="0" fontAlgn="base">
        <a:spcBef>
          <a:spcPct val="0"/>
        </a:spcBef>
        <a:spcAft>
          <a:spcPct val="0"/>
        </a:spcAft>
        <a:defRPr sz="4000">
          <a:solidFill>
            <a:schemeClr val="tx1"/>
          </a:solidFill>
          <a:latin typeface="Arial" charset="0"/>
        </a:defRPr>
      </a:lvl3pPr>
      <a:lvl4pPr algn="l" rtl="0" fontAlgn="base">
        <a:spcBef>
          <a:spcPct val="0"/>
        </a:spcBef>
        <a:spcAft>
          <a:spcPct val="0"/>
        </a:spcAft>
        <a:defRPr sz="4000">
          <a:solidFill>
            <a:schemeClr val="tx1"/>
          </a:solidFill>
          <a:latin typeface="Arial" charset="0"/>
        </a:defRPr>
      </a:lvl4pPr>
      <a:lvl5pPr algn="l" rtl="0" fontAlgn="base">
        <a:spcBef>
          <a:spcPct val="0"/>
        </a:spcBef>
        <a:spcAft>
          <a:spcPct val="0"/>
        </a:spcAft>
        <a:defRPr sz="4000">
          <a:solidFill>
            <a:schemeClr val="tx1"/>
          </a:solidFill>
          <a:latin typeface="Arial" charset="0"/>
        </a:defRPr>
      </a:lvl5pPr>
      <a:lvl6pPr marL="457200" algn="l" rtl="0" fontAlgn="base">
        <a:spcBef>
          <a:spcPct val="0"/>
        </a:spcBef>
        <a:spcAft>
          <a:spcPct val="0"/>
        </a:spcAft>
        <a:defRPr sz="4000">
          <a:solidFill>
            <a:schemeClr val="tx1"/>
          </a:solidFill>
          <a:latin typeface="Arial" charset="0"/>
        </a:defRPr>
      </a:lvl6pPr>
      <a:lvl7pPr marL="914400" algn="l" rtl="0" fontAlgn="base">
        <a:spcBef>
          <a:spcPct val="0"/>
        </a:spcBef>
        <a:spcAft>
          <a:spcPct val="0"/>
        </a:spcAft>
        <a:defRPr sz="4000">
          <a:solidFill>
            <a:schemeClr val="tx1"/>
          </a:solidFill>
          <a:latin typeface="Arial" charset="0"/>
        </a:defRPr>
      </a:lvl7pPr>
      <a:lvl8pPr marL="1371600" algn="l" rtl="0" fontAlgn="base">
        <a:spcBef>
          <a:spcPct val="0"/>
        </a:spcBef>
        <a:spcAft>
          <a:spcPct val="0"/>
        </a:spcAft>
        <a:defRPr sz="4000">
          <a:solidFill>
            <a:schemeClr val="tx1"/>
          </a:solidFill>
          <a:latin typeface="Arial" charset="0"/>
        </a:defRPr>
      </a:lvl8pPr>
      <a:lvl9pPr marL="1828800" algn="l" rtl="0" fontAlgn="base">
        <a:spcBef>
          <a:spcPct val="0"/>
        </a:spcBef>
        <a:spcAft>
          <a:spcPct val="0"/>
        </a:spcAft>
        <a:defRPr sz="4000">
          <a:solidFill>
            <a:schemeClr val="tx1"/>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Layout" Target="../slideLayouts/slideLayout6.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Rectangle 3"/>
          <p:cNvSpPr>
            <a:spLocks noChangeArrowheads="1"/>
          </p:cNvSpPr>
          <p:nvPr/>
        </p:nvSpPr>
        <p:spPr bwMode="auto">
          <a:xfrm>
            <a:off x="0" y="0"/>
            <a:ext cx="9144000" cy="6858000"/>
          </a:xfrm>
          <a:prstGeom prst="rect">
            <a:avLst/>
          </a:prstGeom>
          <a:solidFill>
            <a:srgbClr val="001C52"/>
          </a:solidFill>
          <a:ln w="9525">
            <a:solidFill>
              <a:schemeClr val="tx1"/>
            </a:solidFill>
            <a:miter lim="800000"/>
            <a:headEnd/>
            <a:tailEnd/>
          </a:ln>
          <a:effectLst/>
        </p:spPr>
        <p:txBody>
          <a:bodyPr wrap="none" anchor="ctr"/>
          <a:lstStyle/>
          <a:p>
            <a:endParaRPr lang="en-US"/>
          </a:p>
        </p:txBody>
      </p:sp>
      <p:sp>
        <p:nvSpPr>
          <p:cNvPr id="2052" name="Rectangle 4"/>
          <p:cNvSpPr>
            <a:spLocks noChangeArrowheads="1"/>
          </p:cNvSpPr>
          <p:nvPr/>
        </p:nvSpPr>
        <p:spPr bwMode="auto">
          <a:xfrm>
            <a:off x="0" y="5943600"/>
            <a:ext cx="9144000" cy="914400"/>
          </a:xfrm>
          <a:prstGeom prst="rect">
            <a:avLst/>
          </a:prstGeom>
          <a:solidFill>
            <a:srgbClr val="CEBEA5"/>
          </a:solidFill>
          <a:ln w="9525">
            <a:solidFill>
              <a:schemeClr val="tx1"/>
            </a:solidFill>
            <a:miter lim="800000"/>
            <a:headEnd/>
            <a:tailEnd/>
          </a:ln>
          <a:effectLst/>
        </p:spPr>
        <p:txBody>
          <a:bodyPr wrap="none" anchor="ctr"/>
          <a:lstStyle/>
          <a:p>
            <a:endParaRPr lang="en-US"/>
          </a:p>
        </p:txBody>
      </p:sp>
      <p:sp>
        <p:nvSpPr>
          <p:cNvPr id="2053" name="Line 5"/>
          <p:cNvSpPr>
            <a:spLocks noChangeShapeType="1"/>
          </p:cNvSpPr>
          <p:nvPr/>
        </p:nvSpPr>
        <p:spPr bwMode="auto">
          <a:xfrm>
            <a:off x="0" y="5943600"/>
            <a:ext cx="9144000" cy="0"/>
          </a:xfrm>
          <a:prstGeom prst="line">
            <a:avLst/>
          </a:prstGeom>
          <a:noFill/>
          <a:ln w="57150">
            <a:solidFill>
              <a:srgbClr val="84A2D6"/>
            </a:solidFill>
            <a:round/>
            <a:headEnd/>
            <a:tailEnd/>
          </a:ln>
          <a:effectLst/>
        </p:spPr>
        <p:txBody>
          <a:bodyPr/>
          <a:lstStyle/>
          <a:p>
            <a:endParaRPr lang="en-US"/>
          </a:p>
        </p:txBody>
      </p:sp>
      <p:sp>
        <p:nvSpPr>
          <p:cNvPr id="2063" name="Text Box 15"/>
          <p:cNvSpPr txBox="1">
            <a:spLocks noChangeArrowheads="1"/>
          </p:cNvSpPr>
          <p:nvPr/>
        </p:nvSpPr>
        <p:spPr bwMode="auto">
          <a:xfrm>
            <a:off x="0" y="6597650"/>
            <a:ext cx="9144000" cy="260350"/>
          </a:xfrm>
          <a:prstGeom prst="rect">
            <a:avLst/>
          </a:prstGeom>
          <a:noFill/>
          <a:ln w="38100">
            <a:noFill/>
            <a:miter lim="800000"/>
            <a:headEnd/>
            <a:tailEnd/>
          </a:ln>
          <a:effectLst/>
        </p:spPr>
        <p:txBody>
          <a:bodyPr>
            <a:spAutoFit/>
          </a:bodyPr>
          <a:lstStyle/>
          <a:p>
            <a:pPr>
              <a:spcBef>
                <a:spcPct val="50000"/>
              </a:spcBef>
            </a:pPr>
            <a:r>
              <a:rPr lang="en-US" sz="1100">
                <a:solidFill>
                  <a:srgbClr val="5F5F5F"/>
                </a:solidFill>
              </a:rPr>
              <a:t>For use only with Duncan texts. © 2005 McGraw-Hill Companies, Inc. McGraw-Hill/Irwin</a:t>
            </a:r>
          </a:p>
        </p:txBody>
      </p:sp>
      <p:pic>
        <p:nvPicPr>
          <p:cNvPr id="2080" name="Picture 32" descr="OpenerCh04"/>
          <p:cNvPicPr>
            <a:picLocks noChangeAspect="1" noChangeArrowheads="1"/>
          </p:cNvPicPr>
          <p:nvPr/>
        </p:nvPicPr>
        <p:blipFill>
          <a:blip r:embed="rId3" cstate="print"/>
          <a:srcRect/>
          <a:stretch>
            <a:fillRect/>
          </a:stretch>
        </p:blipFill>
        <p:spPr bwMode="auto">
          <a:xfrm>
            <a:off x="3479800" y="381000"/>
            <a:ext cx="5267325" cy="6019800"/>
          </a:xfrm>
          <a:prstGeom prst="rect">
            <a:avLst/>
          </a:prstGeom>
          <a:noFill/>
        </p:spPr>
      </p:pic>
      <p:sp>
        <p:nvSpPr>
          <p:cNvPr id="2062" name="AutoShape 14"/>
          <p:cNvSpPr>
            <a:spLocks noChangeArrowheads="1"/>
          </p:cNvSpPr>
          <p:nvPr/>
        </p:nvSpPr>
        <p:spPr bwMode="auto">
          <a:xfrm>
            <a:off x="3492500" y="381000"/>
            <a:ext cx="5237163" cy="6019800"/>
          </a:xfrm>
          <a:prstGeom prst="roundRect">
            <a:avLst>
              <a:gd name="adj" fmla="val 4407"/>
            </a:avLst>
          </a:prstGeom>
          <a:noFill/>
          <a:ln w="38100">
            <a:solidFill>
              <a:srgbClr val="630C21"/>
            </a:solidFill>
            <a:round/>
            <a:headEnd/>
            <a:tailEnd/>
          </a:ln>
          <a:effectLst/>
        </p:spPr>
        <p:txBody>
          <a:bodyPr wrap="none" anchor="ctr"/>
          <a:lstStyle/>
          <a:p>
            <a:endParaRPr lang="en-US"/>
          </a:p>
        </p:txBody>
      </p:sp>
      <p:sp>
        <p:nvSpPr>
          <p:cNvPr id="2055" name="AutoShape 7"/>
          <p:cNvSpPr>
            <a:spLocks noChangeArrowheads="1"/>
          </p:cNvSpPr>
          <p:nvPr/>
        </p:nvSpPr>
        <p:spPr bwMode="auto">
          <a:xfrm>
            <a:off x="381000" y="990600"/>
            <a:ext cx="9067800" cy="990600"/>
          </a:xfrm>
          <a:prstGeom prst="roundRect">
            <a:avLst>
              <a:gd name="adj" fmla="val 18352"/>
            </a:avLst>
          </a:prstGeom>
          <a:solidFill>
            <a:schemeClr val="bg1"/>
          </a:solidFill>
          <a:ln w="38100">
            <a:solidFill>
              <a:srgbClr val="84A2D6"/>
            </a:solidFill>
            <a:round/>
            <a:headEnd/>
            <a:tailEnd/>
          </a:ln>
          <a:effectLst/>
        </p:spPr>
        <p:txBody>
          <a:bodyPr wrap="none" anchor="ctr"/>
          <a:lstStyle/>
          <a:p>
            <a:endParaRPr lang="en-US"/>
          </a:p>
        </p:txBody>
      </p:sp>
      <p:sp>
        <p:nvSpPr>
          <p:cNvPr id="2050" name="Rectangle 2"/>
          <p:cNvSpPr>
            <a:spLocks noGrp="1" noChangeArrowheads="1"/>
          </p:cNvSpPr>
          <p:nvPr>
            <p:ph type="title"/>
          </p:nvPr>
        </p:nvSpPr>
        <p:spPr>
          <a:xfrm>
            <a:off x="1079500" y="914400"/>
            <a:ext cx="8293100" cy="1143000"/>
          </a:xfrm>
        </p:spPr>
        <p:txBody>
          <a:bodyPr/>
          <a:lstStyle/>
          <a:p>
            <a:pPr>
              <a:lnSpc>
                <a:spcPct val="110000"/>
              </a:lnSpc>
            </a:pPr>
            <a:r>
              <a:rPr lang="en-US" sz="3600"/>
              <a:t>How Brand Communication Works</a:t>
            </a:r>
          </a:p>
        </p:txBody>
      </p:sp>
      <p:pic>
        <p:nvPicPr>
          <p:cNvPr id="2077" name="Picture 29" descr="4"/>
          <p:cNvPicPr>
            <a:picLocks noChangeAspect="1" noChangeArrowheads="1"/>
          </p:cNvPicPr>
          <p:nvPr/>
        </p:nvPicPr>
        <p:blipFill>
          <a:blip r:embed="rId4" cstate="print"/>
          <a:srcRect/>
          <a:stretch>
            <a:fillRect/>
          </a:stretch>
        </p:blipFill>
        <p:spPr bwMode="auto">
          <a:xfrm>
            <a:off x="584200" y="1143000"/>
            <a:ext cx="457200" cy="685800"/>
          </a:xfrm>
          <a:prstGeom prst="rect">
            <a:avLst/>
          </a:prstGeom>
          <a:noFill/>
        </p:spPr>
      </p:pic>
      <p:pic>
        <p:nvPicPr>
          <p:cNvPr id="2082" name="Picture 34" descr="left_main"/>
          <p:cNvPicPr>
            <a:picLocks noChangeAspect="1" noChangeArrowheads="1"/>
          </p:cNvPicPr>
          <p:nvPr/>
        </p:nvPicPr>
        <p:blipFill>
          <a:blip r:embed="rId5" cstate="print"/>
          <a:srcRect/>
          <a:stretch>
            <a:fillRect/>
          </a:stretch>
        </p:blipFill>
        <p:spPr bwMode="auto">
          <a:xfrm>
            <a:off x="0" y="2590800"/>
            <a:ext cx="2686050" cy="2752725"/>
          </a:xfrm>
          <a:prstGeom prst="rect">
            <a:avLst/>
          </a:prstGeom>
          <a:noFill/>
        </p:spPr>
      </p:pic>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left)">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026"/>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55299" name="AutoShape 1027"/>
          <p:cNvSpPr>
            <a:spLocks noChangeArrowheads="1"/>
          </p:cNvSpPr>
          <p:nvPr/>
        </p:nvSpPr>
        <p:spPr bwMode="auto">
          <a:xfrm>
            <a:off x="-254000" y="227013"/>
            <a:ext cx="90678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55300" name="Rectangle 1028"/>
          <p:cNvSpPr>
            <a:spLocks noGrp="1" noChangeArrowheads="1"/>
          </p:cNvSpPr>
          <p:nvPr>
            <p:ph type="title"/>
          </p:nvPr>
        </p:nvSpPr>
        <p:spPr>
          <a:xfrm>
            <a:off x="227013" y="254000"/>
            <a:ext cx="8916987" cy="635000"/>
          </a:xfrm>
        </p:spPr>
        <p:txBody>
          <a:bodyPr/>
          <a:lstStyle/>
          <a:p>
            <a:r>
              <a:rPr lang="en-US" sz="2800"/>
              <a:t>Even a Building Serves as a Message For a Brand</a:t>
            </a:r>
          </a:p>
        </p:txBody>
      </p:sp>
      <p:pic>
        <p:nvPicPr>
          <p:cNvPr id="55305" name="Picture 1033" descr="C:\Documents and Settings\John Gayle\My Documents\3Blox\30801 MHHE-Duncan PPT\Work Files\Duncan Compressed\dun37744_p0407.jpg"/>
          <p:cNvPicPr>
            <a:picLocks noChangeAspect="1" noChangeArrowheads="1"/>
          </p:cNvPicPr>
          <p:nvPr/>
        </p:nvPicPr>
        <p:blipFill>
          <a:blip r:embed="rId2" cstate="print"/>
          <a:srcRect/>
          <a:stretch>
            <a:fillRect/>
          </a:stretch>
        </p:blipFill>
        <p:spPr bwMode="auto">
          <a:xfrm>
            <a:off x="3392488" y="1231900"/>
            <a:ext cx="3389312" cy="5133975"/>
          </a:xfrm>
          <a:prstGeom prst="rect">
            <a:avLst/>
          </a:prstGeom>
          <a:noFill/>
          <a:effectLst>
            <a:outerShdw dist="107763" dir="2700000" algn="ctr" rotWithShape="0">
              <a:srgbClr val="808080"/>
            </a:outerShdw>
          </a:effectLst>
        </p:spPr>
      </p:pic>
    </p:spTree>
  </p:cSld>
  <p:clrMapOvr>
    <a:masterClrMapping/>
  </p:clrMapOvr>
  <p:transition spd="med">
    <p:dissolv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C:\Documents and Settings\John Gayle\My Documents\3Blox\30801 MHHE-Duncan PPT\Work Files\magnify_bkgrd.gif"/>
          <p:cNvPicPr>
            <a:picLocks noChangeAspect="1" noChangeArrowheads="1"/>
          </p:cNvPicPr>
          <p:nvPr/>
        </p:nvPicPr>
        <p:blipFill>
          <a:blip r:embed="rId2" cstate="print"/>
          <a:srcRect/>
          <a:stretch>
            <a:fillRect/>
          </a:stretch>
        </p:blipFill>
        <p:spPr bwMode="auto">
          <a:xfrm>
            <a:off x="-228600" y="0"/>
            <a:ext cx="9372600" cy="6858000"/>
          </a:xfrm>
          <a:prstGeom prst="rect">
            <a:avLst/>
          </a:prstGeom>
          <a:noFill/>
        </p:spPr>
      </p:pic>
      <p:sp>
        <p:nvSpPr>
          <p:cNvPr id="56323" name="AutoShape 3"/>
          <p:cNvSpPr>
            <a:spLocks noChangeArrowheads="1"/>
          </p:cNvSpPr>
          <p:nvPr/>
        </p:nvSpPr>
        <p:spPr bwMode="auto">
          <a:xfrm>
            <a:off x="838200" y="1447800"/>
            <a:ext cx="7772400" cy="5105400"/>
          </a:xfrm>
          <a:prstGeom prst="roundRect">
            <a:avLst>
              <a:gd name="adj" fmla="val 11958"/>
            </a:avLst>
          </a:prstGeom>
          <a:solidFill>
            <a:srgbClr val="FFF9EF"/>
          </a:solidFill>
          <a:ln w="28575">
            <a:solidFill>
              <a:srgbClr val="FFB610"/>
            </a:solidFill>
            <a:round/>
            <a:headEnd/>
            <a:tailEnd/>
          </a:ln>
          <a:effectLst/>
        </p:spPr>
        <p:txBody>
          <a:bodyPr wrap="none" anchor="ctr"/>
          <a:lstStyle/>
          <a:p>
            <a:endParaRPr lang="en-US"/>
          </a:p>
        </p:txBody>
      </p:sp>
      <p:sp>
        <p:nvSpPr>
          <p:cNvPr id="56324" name="AutoShape 4"/>
          <p:cNvSpPr>
            <a:spLocks noChangeArrowheads="1"/>
          </p:cNvSpPr>
          <p:nvPr/>
        </p:nvSpPr>
        <p:spPr bwMode="auto">
          <a:xfrm>
            <a:off x="-254000" y="203200"/>
            <a:ext cx="6045200" cy="685800"/>
          </a:xfrm>
          <a:prstGeom prst="roundRect">
            <a:avLst>
              <a:gd name="adj" fmla="val 32639"/>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6325" name="Rectangle 5"/>
          <p:cNvSpPr>
            <a:spLocks noGrp="1" noChangeArrowheads="1"/>
          </p:cNvSpPr>
          <p:nvPr>
            <p:ph type="title"/>
          </p:nvPr>
        </p:nvSpPr>
        <p:spPr>
          <a:xfrm>
            <a:off x="228600" y="239713"/>
            <a:ext cx="7772400" cy="635000"/>
          </a:xfrm>
        </p:spPr>
        <p:txBody>
          <a:bodyPr/>
          <a:lstStyle/>
          <a:p>
            <a:r>
              <a:rPr lang="en-US" sz="3200" b="1"/>
              <a:t>Insight:</a:t>
            </a:r>
            <a:r>
              <a:rPr lang="en-US" sz="3200"/>
              <a:t> Products As Media </a:t>
            </a:r>
          </a:p>
        </p:txBody>
      </p:sp>
      <p:sp>
        <p:nvSpPr>
          <p:cNvPr id="56326" name="AutoShape 6"/>
          <p:cNvSpPr>
            <a:spLocks noChangeArrowheads="1"/>
          </p:cNvSpPr>
          <p:nvPr/>
        </p:nvSpPr>
        <p:spPr bwMode="auto">
          <a:xfrm>
            <a:off x="1524000" y="1981200"/>
            <a:ext cx="6858000" cy="4114800"/>
          </a:xfrm>
          <a:prstGeom prst="roundRect">
            <a:avLst>
              <a:gd name="adj" fmla="val 11458"/>
            </a:avLst>
          </a:prstGeom>
          <a:noFill/>
          <a:ln w="38100">
            <a:noFill/>
            <a:round/>
            <a:headEnd/>
            <a:tailEnd/>
          </a:ln>
          <a:effectLst/>
        </p:spPr>
        <p:txBody>
          <a:bodyPr anchor="ctr"/>
          <a:lstStyle/>
          <a:p>
            <a:pPr algn="l" eaLnBrk="0" hangingPunct="0"/>
            <a:r>
              <a:rPr lang="en-US" sz="2800">
                <a:latin typeface="Arial" charset="0"/>
              </a:rPr>
              <a:t>Product themselves—both goods and services—also perform as media because they carry brand messages.   An example is a DVD of a Disney movie. The DVD is an entertainment product, but it is also a medium that carries the Disney brand name and says something about Disney.</a:t>
            </a:r>
          </a:p>
        </p:txBody>
      </p:sp>
      <p:pic>
        <p:nvPicPr>
          <p:cNvPr id="56327" name="Picture 7" descr="C:\Documents and Settings\John Gayle\My Documents\3Blox\30801 MHHE-Duncan PPT\Work Files\magnify.gif"/>
          <p:cNvPicPr>
            <a:picLocks noChangeAspect="1" noChangeArrowheads="1"/>
          </p:cNvPicPr>
          <p:nvPr/>
        </p:nvPicPr>
        <p:blipFill>
          <a:blip r:embed="rId3" cstate="print"/>
          <a:srcRect/>
          <a:stretch>
            <a:fillRect/>
          </a:stretch>
        </p:blipFill>
        <p:spPr bwMode="auto">
          <a:xfrm>
            <a:off x="381000" y="1143000"/>
            <a:ext cx="1112838" cy="1143000"/>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326">
                                            <p:txEl>
                                              <p:pRg st="0" end="0"/>
                                            </p:txEl>
                                          </p:spTgt>
                                        </p:tgtEl>
                                        <p:attrNameLst>
                                          <p:attrName>style.visibility</p:attrName>
                                        </p:attrNameLst>
                                      </p:cBhvr>
                                      <p:to>
                                        <p:strVal val="visible"/>
                                      </p:to>
                                    </p:set>
                                    <p:animEffect transition="in" filter="wipe(left)">
                                      <p:cBhvr>
                                        <p:cTn id="7" dur="500"/>
                                        <p:tgtEl>
                                          <p:spTgt spid="56326">
                                            <p:txEl>
                                              <p:pRg st="0" end="0"/>
                                            </p:txEl>
                                          </p:spTgt>
                                        </p:tgtEl>
                                      </p:cBhvr>
                                    </p:animEffect>
                                  </p:childTnLst>
                                  <p:subTnLst>
                                    <p:animClr>
                                      <p:cBhvr override="childStyle">
                                        <p:cTn dur="1" fill="hold" display="0" masterRel="nextClick" afterEffect="1"/>
                                        <p:tgtEl>
                                          <p:spTgt spid="56326">
                                            <p:txEl>
                                              <p:pRg st="0" end="0"/>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6" grpId="0" build="p" autoUpdateAnimBg="0"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7" name="Rectangle 21"/>
          <p:cNvSpPr>
            <a:spLocks noChangeArrowheads="1"/>
          </p:cNvSpPr>
          <p:nvPr/>
        </p:nvSpPr>
        <p:spPr bwMode="auto">
          <a:xfrm>
            <a:off x="0" y="0"/>
            <a:ext cx="9144000" cy="6858000"/>
          </a:xfrm>
          <a:prstGeom prst="rect">
            <a:avLst/>
          </a:prstGeom>
          <a:solidFill>
            <a:srgbClr val="FFEFD2"/>
          </a:solidFill>
          <a:ln w="28575">
            <a:solidFill>
              <a:schemeClr val="tx1"/>
            </a:solidFill>
            <a:miter lim="800000"/>
            <a:headEnd/>
            <a:tailEnd/>
          </a:ln>
          <a:effectLst/>
        </p:spPr>
        <p:txBody>
          <a:bodyPr wrap="none" anchor="ctr"/>
          <a:lstStyle/>
          <a:p>
            <a:endParaRPr lang="en-US"/>
          </a:p>
        </p:txBody>
      </p:sp>
      <p:pic>
        <p:nvPicPr>
          <p:cNvPr id="9238" name="Picture 22" descr="C:\Documents and Settings\John Gayle\My Documents\3Blox\30801 MHHE-Duncan PPT\Work Files\brain_bkgrd.gif"/>
          <p:cNvPicPr>
            <a:picLocks noChangeAspect="1" noChangeArrowheads="1"/>
          </p:cNvPicPr>
          <p:nvPr/>
        </p:nvPicPr>
        <p:blipFill>
          <a:blip r:embed="rId2" cstate="print"/>
          <a:srcRect/>
          <a:stretch>
            <a:fillRect/>
          </a:stretch>
        </p:blipFill>
        <p:spPr bwMode="auto">
          <a:xfrm>
            <a:off x="533400" y="50800"/>
            <a:ext cx="8077200" cy="6781800"/>
          </a:xfrm>
          <a:prstGeom prst="rect">
            <a:avLst/>
          </a:prstGeom>
          <a:noFill/>
        </p:spPr>
      </p:pic>
      <p:sp>
        <p:nvSpPr>
          <p:cNvPr id="9218" name="AutoShape 2"/>
          <p:cNvSpPr>
            <a:spLocks noChangeArrowheads="1"/>
          </p:cNvSpPr>
          <p:nvPr/>
        </p:nvSpPr>
        <p:spPr bwMode="auto">
          <a:xfrm>
            <a:off x="-254000" y="203200"/>
            <a:ext cx="3530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9219" name="Rectangle 3"/>
          <p:cNvSpPr>
            <a:spLocks noGrp="1" noChangeArrowheads="1"/>
          </p:cNvSpPr>
          <p:nvPr>
            <p:ph type="title"/>
          </p:nvPr>
        </p:nvSpPr>
        <p:spPr>
          <a:xfrm>
            <a:off x="228600" y="239713"/>
            <a:ext cx="7772400" cy="635000"/>
          </a:xfrm>
        </p:spPr>
        <p:txBody>
          <a:bodyPr/>
          <a:lstStyle/>
          <a:p>
            <a:r>
              <a:rPr lang="en-US" sz="3200"/>
              <a:t>Think About It</a:t>
            </a:r>
          </a:p>
        </p:txBody>
      </p:sp>
      <p:sp>
        <p:nvSpPr>
          <p:cNvPr id="9220" name="AutoShape 4"/>
          <p:cNvSpPr>
            <a:spLocks noChangeArrowheads="1"/>
          </p:cNvSpPr>
          <p:nvPr/>
        </p:nvSpPr>
        <p:spPr bwMode="auto">
          <a:xfrm>
            <a:off x="990600" y="1447800"/>
            <a:ext cx="7391400" cy="4724400"/>
          </a:xfrm>
          <a:prstGeom prst="roundRect">
            <a:avLst>
              <a:gd name="adj" fmla="val 11458"/>
            </a:avLst>
          </a:prstGeom>
          <a:solidFill>
            <a:schemeClr val="bg1"/>
          </a:solidFill>
          <a:ln w="38100">
            <a:solidFill>
              <a:srgbClr val="FFB610"/>
            </a:solidFill>
            <a:round/>
            <a:headEnd/>
            <a:tailEnd/>
          </a:ln>
          <a:effectLst>
            <a:outerShdw dist="71842" dir="2700000" algn="ctr" rotWithShape="0">
              <a:srgbClr val="707070"/>
            </a:outerShdw>
          </a:effectLst>
        </p:spPr>
        <p:txBody>
          <a:bodyPr anchor="ctr"/>
          <a:lstStyle/>
          <a:p>
            <a:pPr marL="228600" indent="-228600">
              <a:spcBef>
                <a:spcPct val="50000"/>
              </a:spcBef>
            </a:pPr>
            <a:endParaRPr lang="en-US" sz="2800">
              <a:latin typeface="Arial" charset="0"/>
              <a:cs typeface="Arial" charset="0"/>
            </a:endParaRPr>
          </a:p>
        </p:txBody>
      </p:sp>
      <p:pic>
        <p:nvPicPr>
          <p:cNvPr id="9241" name="Picture 25" descr="C:\Documents and Settings\John Gayle\My Documents\3Blox\30801 MHHE-Duncan PPT\Work Files\brain.gif"/>
          <p:cNvPicPr>
            <a:picLocks noChangeAspect="1" noChangeArrowheads="1"/>
          </p:cNvPicPr>
          <p:nvPr/>
        </p:nvPicPr>
        <p:blipFill>
          <a:blip r:embed="rId3" cstate="print"/>
          <a:srcRect/>
          <a:stretch>
            <a:fillRect/>
          </a:stretch>
        </p:blipFill>
        <p:spPr bwMode="auto">
          <a:xfrm>
            <a:off x="566738" y="1143000"/>
            <a:ext cx="1262062" cy="1295400"/>
          </a:xfrm>
          <a:prstGeom prst="rect">
            <a:avLst/>
          </a:prstGeom>
          <a:noFill/>
        </p:spPr>
      </p:pic>
      <p:pic>
        <p:nvPicPr>
          <p:cNvPr id="9243" name="Picture 27" descr="C:\Documents and Settings\John Gayle\My Documents\3Blox\30801 MHHE-Duncan PPT\Work Files\Duncan Compressed\dun37744_p0409.jpg"/>
          <p:cNvPicPr>
            <a:picLocks noChangeAspect="1" noChangeArrowheads="1"/>
          </p:cNvPicPr>
          <p:nvPr/>
        </p:nvPicPr>
        <p:blipFill>
          <a:blip r:embed="rId4" cstate="print"/>
          <a:srcRect/>
          <a:stretch>
            <a:fillRect/>
          </a:stretch>
        </p:blipFill>
        <p:spPr bwMode="auto">
          <a:xfrm>
            <a:off x="5334000" y="1752600"/>
            <a:ext cx="2493963" cy="4114800"/>
          </a:xfrm>
          <a:prstGeom prst="rect">
            <a:avLst/>
          </a:prstGeom>
          <a:noFill/>
          <a:effectLst>
            <a:outerShdw dist="107763" dir="2700000" algn="ctr" rotWithShape="0">
              <a:srgbClr val="808080"/>
            </a:outerShdw>
          </a:effectLst>
        </p:spPr>
      </p:pic>
      <p:sp>
        <p:nvSpPr>
          <p:cNvPr id="9244" name="Text Box 28"/>
          <p:cNvSpPr txBox="1">
            <a:spLocks noChangeArrowheads="1"/>
          </p:cNvSpPr>
          <p:nvPr/>
        </p:nvSpPr>
        <p:spPr bwMode="auto">
          <a:xfrm>
            <a:off x="1752600" y="2671763"/>
            <a:ext cx="3581400" cy="2557462"/>
          </a:xfrm>
          <a:prstGeom prst="rect">
            <a:avLst/>
          </a:prstGeom>
          <a:noFill/>
          <a:ln w="28575">
            <a:noFill/>
            <a:miter lim="800000"/>
            <a:headEnd/>
            <a:tailEnd/>
          </a:ln>
          <a:effectLst/>
        </p:spPr>
        <p:txBody>
          <a:bodyPr>
            <a:spAutoFit/>
          </a:bodyPr>
          <a:lstStyle/>
          <a:p>
            <a:pPr marL="228600" indent="-228600" algn="l">
              <a:lnSpc>
                <a:spcPct val="95000"/>
              </a:lnSpc>
              <a:spcBef>
                <a:spcPct val="50000"/>
              </a:spcBef>
              <a:buFontTx/>
              <a:buChar char="•"/>
            </a:pPr>
            <a:r>
              <a:rPr lang="en-US" sz="2600">
                <a:latin typeface="Arial" charset="0"/>
                <a:cs typeface="Arial" charset="0"/>
              </a:rPr>
              <a:t>This Coke machine charges more on a hot day.</a:t>
            </a:r>
          </a:p>
          <a:p>
            <a:pPr marL="228600" indent="-228600" algn="l">
              <a:lnSpc>
                <a:spcPct val="95000"/>
              </a:lnSpc>
              <a:spcBef>
                <a:spcPct val="50000"/>
              </a:spcBef>
              <a:buFontTx/>
              <a:buChar char="•"/>
            </a:pPr>
            <a:r>
              <a:rPr lang="en-US" sz="2600">
                <a:latin typeface="Arial" charset="0"/>
                <a:cs typeface="Arial" charset="0"/>
              </a:rPr>
              <a:t>Would this change the way you think about Coke?</a:t>
            </a:r>
            <a:endParaRPr lang="en-US" sz="260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wipe(left)">
                                      <p:cBhvr>
                                        <p:cTn id="7"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C:\Documents and Settings\John Gayle\My Documents\3Blox\30801 MHHE-Duncan PPT\Work Files\skyline.jpg"/>
          <p:cNvPicPr>
            <a:picLocks noChangeAspect="1" noChangeArrowheads="1"/>
          </p:cNvPicPr>
          <p:nvPr/>
        </p:nvPicPr>
        <p:blipFill>
          <a:blip r:embed="rId2" cstate="print">
            <a:lum bright="18000" contrast="-18000"/>
          </a:blip>
          <a:srcRect l="14375" t="7500" r="10625" b="17500"/>
          <a:stretch>
            <a:fillRect/>
          </a:stretch>
        </p:blipFill>
        <p:spPr bwMode="auto">
          <a:xfrm>
            <a:off x="0" y="0"/>
            <a:ext cx="9144000" cy="6858000"/>
          </a:xfrm>
          <a:prstGeom prst="rect">
            <a:avLst/>
          </a:prstGeom>
          <a:noFill/>
        </p:spPr>
      </p:pic>
      <p:sp>
        <p:nvSpPr>
          <p:cNvPr id="39939" name="AutoShape 3"/>
          <p:cNvSpPr>
            <a:spLocks noChangeArrowheads="1"/>
          </p:cNvSpPr>
          <p:nvPr/>
        </p:nvSpPr>
        <p:spPr bwMode="auto">
          <a:xfrm>
            <a:off x="-254000" y="203200"/>
            <a:ext cx="57404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39940" name="Rectangle 4"/>
          <p:cNvSpPr>
            <a:spLocks noGrp="1" noChangeArrowheads="1"/>
          </p:cNvSpPr>
          <p:nvPr>
            <p:ph type="title"/>
          </p:nvPr>
        </p:nvSpPr>
        <p:spPr>
          <a:xfrm>
            <a:off x="228600" y="239713"/>
            <a:ext cx="7772400" cy="635000"/>
          </a:xfrm>
        </p:spPr>
        <p:txBody>
          <a:bodyPr/>
          <a:lstStyle/>
          <a:p>
            <a:r>
              <a:rPr lang="en-US" sz="3200"/>
              <a:t>Tales From the Real World</a:t>
            </a:r>
          </a:p>
        </p:txBody>
      </p:sp>
      <p:sp>
        <p:nvSpPr>
          <p:cNvPr id="39941" name="AutoShape 5"/>
          <p:cNvSpPr>
            <a:spLocks noChangeArrowheads="1"/>
          </p:cNvSpPr>
          <p:nvPr/>
        </p:nvSpPr>
        <p:spPr bwMode="auto">
          <a:xfrm>
            <a:off x="685800" y="1338263"/>
            <a:ext cx="7848600" cy="4986337"/>
          </a:xfrm>
          <a:prstGeom prst="roundRect">
            <a:avLst>
              <a:gd name="adj" fmla="val 11458"/>
            </a:avLst>
          </a:prstGeom>
          <a:solidFill>
            <a:srgbClr val="FFF9EF"/>
          </a:solidFill>
          <a:ln w="38100">
            <a:solidFill>
              <a:srgbClr val="FFB610"/>
            </a:solidFill>
            <a:round/>
            <a:headEnd/>
            <a:tailEnd/>
          </a:ln>
          <a:effectLst>
            <a:outerShdw dist="71842" dir="2700000" algn="ctr" rotWithShape="0">
              <a:srgbClr val="707070"/>
            </a:outerShdw>
          </a:effectLst>
        </p:spPr>
        <p:txBody>
          <a:bodyPr anchor="ctr"/>
          <a:lstStyle/>
          <a:p>
            <a:pPr algn="l"/>
            <a:endParaRPr lang="en-US">
              <a:latin typeface="Arial" charset="0"/>
            </a:endParaRPr>
          </a:p>
        </p:txBody>
      </p:sp>
      <p:sp>
        <p:nvSpPr>
          <p:cNvPr id="39942" name="Text Box 6"/>
          <p:cNvSpPr txBox="1">
            <a:spLocks noChangeArrowheads="1"/>
          </p:cNvSpPr>
          <p:nvPr/>
        </p:nvSpPr>
        <p:spPr bwMode="auto">
          <a:xfrm>
            <a:off x="1066800" y="1851025"/>
            <a:ext cx="7315200" cy="4060825"/>
          </a:xfrm>
          <a:prstGeom prst="rect">
            <a:avLst/>
          </a:prstGeom>
          <a:noFill/>
          <a:ln w="38100">
            <a:noFill/>
            <a:miter lim="800000"/>
            <a:headEnd/>
            <a:tailEnd/>
          </a:ln>
          <a:effectLst/>
        </p:spPr>
        <p:txBody>
          <a:bodyPr>
            <a:spAutoFit/>
          </a:bodyPr>
          <a:lstStyle/>
          <a:p>
            <a:pPr algn="l"/>
            <a:r>
              <a:rPr lang="en-US" sz="2600">
                <a:latin typeface="Arial" charset="0"/>
              </a:rPr>
              <a:t>When a brand message generates no </a:t>
            </a:r>
            <a:br>
              <a:rPr lang="en-US" sz="2600">
                <a:latin typeface="Arial" charset="0"/>
              </a:rPr>
            </a:br>
            <a:r>
              <a:rPr lang="en-US" sz="2600">
                <a:latin typeface="Arial" charset="0"/>
              </a:rPr>
              <a:t>feedback from consumers it is really providing some form of input.</a:t>
            </a:r>
          </a:p>
          <a:p>
            <a:pPr algn="l"/>
            <a:endParaRPr lang="en-US" sz="2600">
              <a:latin typeface="Arial" charset="0"/>
            </a:endParaRPr>
          </a:p>
          <a:p>
            <a:pPr algn="l"/>
            <a:r>
              <a:rPr lang="en-US" sz="2600">
                <a:latin typeface="Arial" charset="0"/>
              </a:rPr>
              <a:t>In the real world, smart organizations don’t believe in the “no news is good news” philosophy. They are proactive and immediately begin research with consumers to find out what they are thinking about brand messages—and why they are not responding.</a:t>
            </a:r>
          </a:p>
        </p:txBody>
      </p:sp>
      <p:pic>
        <p:nvPicPr>
          <p:cNvPr id="39943" name="Picture 7" descr="C:\Documents and Settings\John Gayle\My Documents\3Blox\30801 MHHE-Duncan PPT\Work Files\book.gif"/>
          <p:cNvPicPr>
            <a:picLocks noChangeAspect="1" noChangeArrowheads="1"/>
          </p:cNvPicPr>
          <p:nvPr/>
        </p:nvPicPr>
        <p:blipFill>
          <a:blip r:embed="rId3" cstate="print"/>
          <a:srcRect/>
          <a:stretch>
            <a:fillRect/>
          </a:stretch>
        </p:blipFill>
        <p:spPr bwMode="auto">
          <a:xfrm>
            <a:off x="7843838" y="1100138"/>
            <a:ext cx="963612" cy="990600"/>
          </a:xfrm>
          <a:prstGeom prst="rect">
            <a:avLst/>
          </a:prstGeom>
          <a:noFill/>
        </p:spPr>
      </p:pic>
    </p:spTree>
  </p:cSld>
  <p:clrMapOvr>
    <a:masterClrMapping/>
  </p:clrMapOvr>
  <p:transition>
    <p:zo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6" name="AutoShape 10"/>
          <p:cNvSpPr>
            <a:spLocks noChangeArrowheads="1"/>
          </p:cNvSpPr>
          <p:nvPr/>
        </p:nvSpPr>
        <p:spPr bwMode="auto">
          <a:xfrm>
            <a:off x="-254000" y="203200"/>
            <a:ext cx="5892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45067" name="Rectangle 11"/>
          <p:cNvSpPr>
            <a:spLocks noGrp="1" noChangeArrowheads="1"/>
          </p:cNvSpPr>
          <p:nvPr>
            <p:ph type="title"/>
          </p:nvPr>
        </p:nvSpPr>
        <p:spPr>
          <a:xfrm>
            <a:off x="228600" y="239713"/>
            <a:ext cx="8686800" cy="635000"/>
          </a:xfrm>
        </p:spPr>
        <p:txBody>
          <a:bodyPr/>
          <a:lstStyle/>
          <a:p>
            <a:r>
              <a:rPr lang="en-US" sz="2800" b="1"/>
              <a:t>Figure 4-3</a:t>
            </a:r>
            <a:r>
              <a:rPr lang="en-US" sz="2800"/>
              <a:t>: Brand Touchpoints</a:t>
            </a:r>
          </a:p>
        </p:txBody>
      </p:sp>
      <p:pic>
        <p:nvPicPr>
          <p:cNvPr id="45074" name="Picture 18" descr="C:\Documents and Settings\John Gayle\My Documents\3Blox\30801 MHHE-Duncan PPT\Work Files\Duncan Compressed\noboders\Fig4-3.gif"/>
          <p:cNvPicPr>
            <a:picLocks noChangeAspect="1" noChangeArrowheads="1"/>
          </p:cNvPicPr>
          <p:nvPr/>
        </p:nvPicPr>
        <p:blipFill>
          <a:blip r:embed="rId2" cstate="print"/>
          <a:srcRect/>
          <a:stretch>
            <a:fillRect/>
          </a:stretch>
        </p:blipFill>
        <p:spPr bwMode="auto">
          <a:xfrm>
            <a:off x="495300" y="1800225"/>
            <a:ext cx="8115300" cy="3990975"/>
          </a:xfrm>
          <a:prstGeom prst="rect">
            <a:avLst/>
          </a:prstGeom>
          <a:noFill/>
        </p:spPr>
      </p:pic>
    </p:spTree>
  </p:cSld>
  <p:clrMapOvr>
    <a:masterClrMapping/>
  </p:clrMapOvr>
  <p:transition>
    <p:pull dir="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42" name="Group 74"/>
          <p:cNvGrpSpPr>
            <a:grpSpLocks/>
          </p:cNvGrpSpPr>
          <p:nvPr/>
        </p:nvGrpSpPr>
        <p:grpSpPr bwMode="auto">
          <a:xfrm>
            <a:off x="3238500" y="609600"/>
            <a:ext cx="2667000" cy="1682750"/>
            <a:chOff x="2040" y="384"/>
            <a:chExt cx="1680" cy="1060"/>
          </a:xfrm>
        </p:grpSpPr>
        <p:sp>
          <p:nvSpPr>
            <p:cNvPr id="7229" name="AutoShape 61"/>
            <p:cNvSpPr>
              <a:spLocks noChangeArrowheads="1"/>
            </p:cNvSpPr>
            <p:nvPr/>
          </p:nvSpPr>
          <p:spPr bwMode="auto">
            <a:xfrm>
              <a:off x="2040" y="384"/>
              <a:ext cx="1680" cy="912"/>
            </a:xfrm>
            <a:prstGeom prst="roundRect">
              <a:avLst>
                <a:gd name="adj" fmla="val 20287"/>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Company Created</a:t>
              </a:r>
            </a:p>
          </p:txBody>
        </p:sp>
        <p:cxnSp>
          <p:nvCxnSpPr>
            <p:cNvPr id="7235" name="AutoShape 67"/>
            <p:cNvCxnSpPr>
              <a:cxnSpLocks noChangeShapeType="1"/>
              <a:stCxn id="7227" idx="0"/>
              <a:endCxn id="7229" idx="2"/>
            </p:cNvCxnSpPr>
            <p:nvPr/>
          </p:nvCxnSpPr>
          <p:spPr bwMode="auto">
            <a:xfrm flipV="1">
              <a:off x="2880" y="1308"/>
              <a:ext cx="0" cy="136"/>
            </a:xfrm>
            <a:prstGeom prst="straightConnector1">
              <a:avLst/>
            </a:prstGeom>
            <a:noFill/>
            <a:ln w="28575">
              <a:solidFill>
                <a:schemeClr val="tx1"/>
              </a:solidFill>
              <a:round/>
              <a:headEnd/>
              <a:tailEnd/>
            </a:ln>
            <a:effectLst/>
          </p:spPr>
        </p:cxnSp>
      </p:grpSp>
      <p:grpSp>
        <p:nvGrpSpPr>
          <p:cNvPr id="7243" name="Group 75"/>
          <p:cNvGrpSpPr>
            <a:grpSpLocks/>
          </p:cNvGrpSpPr>
          <p:nvPr/>
        </p:nvGrpSpPr>
        <p:grpSpPr bwMode="auto">
          <a:xfrm>
            <a:off x="5810250" y="2806700"/>
            <a:ext cx="2952750" cy="1447800"/>
            <a:chOff x="3660" y="1768"/>
            <a:chExt cx="1860" cy="912"/>
          </a:xfrm>
        </p:grpSpPr>
        <p:sp>
          <p:nvSpPr>
            <p:cNvPr id="7232" name="AutoShape 64"/>
            <p:cNvSpPr>
              <a:spLocks noChangeArrowheads="1"/>
            </p:cNvSpPr>
            <p:nvPr/>
          </p:nvSpPr>
          <p:spPr bwMode="auto">
            <a:xfrm>
              <a:off x="3840" y="1768"/>
              <a:ext cx="1680" cy="912"/>
            </a:xfrm>
            <a:prstGeom prst="roundRect">
              <a:avLst>
                <a:gd name="adj" fmla="val 20287"/>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Intrinsic</a:t>
              </a:r>
            </a:p>
          </p:txBody>
        </p:sp>
        <p:cxnSp>
          <p:nvCxnSpPr>
            <p:cNvPr id="7236" name="AutoShape 68"/>
            <p:cNvCxnSpPr>
              <a:cxnSpLocks noChangeShapeType="1"/>
              <a:stCxn id="7227" idx="6"/>
              <a:endCxn id="7232" idx="1"/>
            </p:cNvCxnSpPr>
            <p:nvPr/>
          </p:nvCxnSpPr>
          <p:spPr bwMode="auto">
            <a:xfrm>
              <a:off x="3660" y="2224"/>
              <a:ext cx="168" cy="0"/>
            </a:xfrm>
            <a:prstGeom prst="straightConnector1">
              <a:avLst/>
            </a:prstGeom>
            <a:noFill/>
            <a:ln w="28575">
              <a:solidFill>
                <a:schemeClr val="tx1"/>
              </a:solidFill>
              <a:round/>
              <a:headEnd/>
              <a:tailEnd/>
            </a:ln>
            <a:effectLst/>
          </p:spPr>
        </p:cxnSp>
      </p:grpSp>
      <p:grpSp>
        <p:nvGrpSpPr>
          <p:cNvPr id="7244" name="Group 76"/>
          <p:cNvGrpSpPr>
            <a:grpSpLocks/>
          </p:cNvGrpSpPr>
          <p:nvPr/>
        </p:nvGrpSpPr>
        <p:grpSpPr bwMode="auto">
          <a:xfrm>
            <a:off x="3238500" y="4768850"/>
            <a:ext cx="2667000" cy="1695450"/>
            <a:chOff x="2040" y="3004"/>
            <a:chExt cx="1680" cy="1068"/>
          </a:xfrm>
        </p:grpSpPr>
        <p:sp>
          <p:nvSpPr>
            <p:cNvPr id="7231" name="AutoShape 63"/>
            <p:cNvSpPr>
              <a:spLocks noChangeArrowheads="1"/>
            </p:cNvSpPr>
            <p:nvPr/>
          </p:nvSpPr>
          <p:spPr bwMode="auto">
            <a:xfrm>
              <a:off x="2040" y="3160"/>
              <a:ext cx="1680" cy="912"/>
            </a:xfrm>
            <a:prstGeom prst="roundRect">
              <a:avLst>
                <a:gd name="adj" fmla="val 20287"/>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Unexpected</a:t>
              </a:r>
            </a:p>
          </p:txBody>
        </p:sp>
        <p:cxnSp>
          <p:nvCxnSpPr>
            <p:cNvPr id="7237" name="AutoShape 69"/>
            <p:cNvCxnSpPr>
              <a:cxnSpLocks noChangeShapeType="1"/>
              <a:stCxn id="7231" idx="0"/>
              <a:endCxn id="7227" idx="4"/>
            </p:cNvCxnSpPr>
            <p:nvPr/>
          </p:nvCxnSpPr>
          <p:spPr bwMode="auto">
            <a:xfrm flipV="1">
              <a:off x="2880" y="3004"/>
              <a:ext cx="0" cy="144"/>
            </a:xfrm>
            <a:prstGeom prst="straightConnector1">
              <a:avLst/>
            </a:prstGeom>
            <a:noFill/>
            <a:ln w="28575">
              <a:solidFill>
                <a:schemeClr val="tx1"/>
              </a:solidFill>
              <a:round/>
              <a:headEnd/>
              <a:tailEnd/>
            </a:ln>
            <a:effectLst/>
          </p:spPr>
        </p:cxnSp>
      </p:grpSp>
      <p:grpSp>
        <p:nvGrpSpPr>
          <p:cNvPr id="7245" name="Group 77"/>
          <p:cNvGrpSpPr>
            <a:grpSpLocks/>
          </p:cNvGrpSpPr>
          <p:nvPr/>
        </p:nvGrpSpPr>
        <p:grpSpPr bwMode="auto">
          <a:xfrm>
            <a:off x="342900" y="2806700"/>
            <a:ext cx="2990850" cy="1447800"/>
            <a:chOff x="216" y="1768"/>
            <a:chExt cx="1884" cy="912"/>
          </a:xfrm>
        </p:grpSpPr>
        <p:sp>
          <p:nvSpPr>
            <p:cNvPr id="7233" name="AutoShape 65"/>
            <p:cNvSpPr>
              <a:spLocks noChangeArrowheads="1"/>
            </p:cNvSpPr>
            <p:nvPr/>
          </p:nvSpPr>
          <p:spPr bwMode="auto">
            <a:xfrm>
              <a:off x="216" y="1768"/>
              <a:ext cx="1680" cy="912"/>
            </a:xfrm>
            <a:prstGeom prst="roundRect">
              <a:avLst>
                <a:gd name="adj" fmla="val 20287"/>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Customer-Initiated</a:t>
              </a:r>
            </a:p>
          </p:txBody>
        </p:sp>
        <p:cxnSp>
          <p:nvCxnSpPr>
            <p:cNvPr id="7238" name="AutoShape 70"/>
            <p:cNvCxnSpPr>
              <a:cxnSpLocks noChangeShapeType="1"/>
              <a:stCxn id="7227" idx="2"/>
              <a:endCxn id="7233" idx="3"/>
            </p:cNvCxnSpPr>
            <p:nvPr/>
          </p:nvCxnSpPr>
          <p:spPr bwMode="auto">
            <a:xfrm flipH="1">
              <a:off x="1908" y="2224"/>
              <a:ext cx="192" cy="0"/>
            </a:xfrm>
            <a:prstGeom prst="straightConnector1">
              <a:avLst/>
            </a:prstGeom>
            <a:noFill/>
            <a:ln w="28575">
              <a:solidFill>
                <a:schemeClr val="tx1"/>
              </a:solidFill>
              <a:round/>
              <a:headEnd/>
              <a:tailEnd/>
            </a:ln>
            <a:effectLst/>
          </p:spPr>
        </p:cxnSp>
      </p:grpSp>
      <p:sp>
        <p:nvSpPr>
          <p:cNvPr id="7239" name="AutoShape 71"/>
          <p:cNvSpPr>
            <a:spLocks noChangeArrowheads="1"/>
          </p:cNvSpPr>
          <p:nvPr/>
        </p:nvSpPr>
        <p:spPr bwMode="auto">
          <a:xfrm>
            <a:off x="3238500" y="609600"/>
            <a:ext cx="2667000" cy="1447800"/>
          </a:xfrm>
          <a:prstGeom prst="roundRect">
            <a:avLst>
              <a:gd name="adj" fmla="val 20287"/>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Company Created</a:t>
            </a:r>
          </a:p>
        </p:txBody>
      </p:sp>
      <p:sp>
        <p:nvSpPr>
          <p:cNvPr id="7240" name="AutoShape 72"/>
          <p:cNvSpPr>
            <a:spLocks noChangeArrowheads="1"/>
          </p:cNvSpPr>
          <p:nvPr/>
        </p:nvSpPr>
        <p:spPr bwMode="auto">
          <a:xfrm>
            <a:off x="3238500" y="5016500"/>
            <a:ext cx="2667000" cy="1447800"/>
          </a:xfrm>
          <a:prstGeom prst="roundRect">
            <a:avLst>
              <a:gd name="adj" fmla="val 20287"/>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Unexpected</a:t>
            </a:r>
          </a:p>
        </p:txBody>
      </p:sp>
      <p:sp>
        <p:nvSpPr>
          <p:cNvPr id="7241" name="AutoShape 73"/>
          <p:cNvSpPr>
            <a:spLocks noChangeArrowheads="1"/>
          </p:cNvSpPr>
          <p:nvPr/>
        </p:nvSpPr>
        <p:spPr bwMode="auto">
          <a:xfrm>
            <a:off x="6096000" y="2806700"/>
            <a:ext cx="2667000" cy="1447800"/>
          </a:xfrm>
          <a:prstGeom prst="roundRect">
            <a:avLst>
              <a:gd name="adj" fmla="val 20287"/>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Intrinsic</a:t>
            </a:r>
          </a:p>
        </p:txBody>
      </p:sp>
      <p:sp>
        <p:nvSpPr>
          <p:cNvPr id="7181" name="AutoShape 13"/>
          <p:cNvSpPr>
            <a:spLocks noChangeArrowheads="1"/>
          </p:cNvSpPr>
          <p:nvPr/>
        </p:nvSpPr>
        <p:spPr bwMode="auto">
          <a:xfrm>
            <a:off x="-254000" y="203200"/>
            <a:ext cx="3225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7182" name="Rectangle 14"/>
          <p:cNvSpPr>
            <a:spLocks noGrp="1" noChangeArrowheads="1"/>
          </p:cNvSpPr>
          <p:nvPr>
            <p:ph type="title"/>
          </p:nvPr>
        </p:nvSpPr>
        <p:spPr>
          <a:xfrm>
            <a:off x="228600" y="239713"/>
            <a:ext cx="2590800" cy="635000"/>
          </a:xfrm>
        </p:spPr>
        <p:txBody>
          <a:bodyPr/>
          <a:lstStyle/>
          <a:p>
            <a:r>
              <a:rPr lang="en-US" sz="3200"/>
              <a:t>Touchpoints</a:t>
            </a:r>
          </a:p>
        </p:txBody>
      </p:sp>
      <p:sp>
        <p:nvSpPr>
          <p:cNvPr id="7227" name="Oval 59"/>
          <p:cNvSpPr>
            <a:spLocks noChangeArrowheads="1"/>
          </p:cNvSpPr>
          <p:nvPr/>
        </p:nvSpPr>
        <p:spPr bwMode="auto">
          <a:xfrm>
            <a:off x="3352800" y="2311400"/>
            <a:ext cx="2438400" cy="24384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a:spcBef>
                <a:spcPct val="20000"/>
              </a:spcBef>
            </a:pPr>
            <a:r>
              <a:rPr lang="en-US" sz="3200" b="1">
                <a:latin typeface="Arial" charset="0"/>
              </a:rPr>
              <a:t>Touchpoint</a:t>
            </a:r>
            <a:br>
              <a:rPr lang="en-US" sz="3200" b="1">
                <a:latin typeface="Arial" charset="0"/>
              </a:rPr>
            </a:br>
            <a:r>
              <a:rPr lang="en-US" sz="3200" b="1">
                <a:latin typeface="Arial" charset="0"/>
              </a:rPr>
              <a:t>Types</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242"/>
                                        </p:tgtEl>
                                        <p:attrNameLst>
                                          <p:attrName>style.visibility</p:attrName>
                                        </p:attrNameLst>
                                      </p:cBhvr>
                                      <p:to>
                                        <p:strVal val="visible"/>
                                      </p:to>
                                    </p:set>
                                    <p:animEffect transition="in" filter="wipe(down)">
                                      <p:cBhvr>
                                        <p:cTn id="7" dur="500"/>
                                        <p:tgtEl>
                                          <p:spTgt spid="724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7239"/>
                                        </p:tgtEl>
                                        <p:attrNameLst>
                                          <p:attrName>style.visibility</p:attrName>
                                        </p:attrNameLst>
                                      </p:cBhvr>
                                      <p:to>
                                        <p:strVal val="visible"/>
                                      </p:to>
                                    </p:se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7243"/>
                                        </p:tgtEl>
                                        <p:attrNameLst>
                                          <p:attrName>style.visibility</p:attrName>
                                        </p:attrNameLst>
                                      </p:cBhvr>
                                      <p:to>
                                        <p:strVal val="visible"/>
                                      </p:to>
                                    </p:set>
                                    <p:animEffect transition="in" filter="wipe(left)">
                                      <p:cBhvr>
                                        <p:cTn id="15" dur="500"/>
                                        <p:tgtEl>
                                          <p:spTgt spid="724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7241"/>
                                        </p:tgtEl>
                                        <p:attrNameLst>
                                          <p:attrName>style.visibility</p:attrName>
                                        </p:attrNameLst>
                                      </p:cBhvr>
                                      <p:to>
                                        <p:strVal val="visible"/>
                                      </p:to>
                                    </p:se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7244"/>
                                        </p:tgtEl>
                                        <p:attrNameLst>
                                          <p:attrName>style.visibility</p:attrName>
                                        </p:attrNameLst>
                                      </p:cBhvr>
                                      <p:to>
                                        <p:strVal val="visible"/>
                                      </p:to>
                                    </p:set>
                                    <p:animEffect transition="in" filter="wipe(up)">
                                      <p:cBhvr>
                                        <p:cTn id="23" dur="500"/>
                                        <p:tgtEl>
                                          <p:spTgt spid="7244"/>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7240"/>
                                        </p:tgtEl>
                                        <p:attrNameLst>
                                          <p:attrName>style.visibility</p:attrName>
                                        </p:attrNameLst>
                                      </p:cBhvr>
                                      <p:to>
                                        <p:strVal val="visible"/>
                                      </p:to>
                                    </p:set>
                                  </p:childTnLst>
                                </p:cTn>
                              </p:par>
                            </p:childTnLst>
                          </p:cTn>
                        </p:par>
                        <p:par>
                          <p:cTn id="28" fill="hold">
                            <p:stCondLst>
                              <p:cond delay="500"/>
                            </p:stCondLst>
                            <p:childTnLst>
                              <p:par>
                                <p:cTn id="29" presetID="22" presetClass="entr" presetSubtype="2" fill="hold" nodeType="afterEffect">
                                  <p:stCondLst>
                                    <p:cond delay="0"/>
                                  </p:stCondLst>
                                  <p:childTnLst>
                                    <p:set>
                                      <p:cBhvr>
                                        <p:cTn id="30" dur="1" fill="hold">
                                          <p:stCondLst>
                                            <p:cond delay="0"/>
                                          </p:stCondLst>
                                        </p:cTn>
                                        <p:tgtEl>
                                          <p:spTgt spid="7245"/>
                                        </p:tgtEl>
                                        <p:attrNameLst>
                                          <p:attrName>style.visibility</p:attrName>
                                        </p:attrNameLst>
                                      </p:cBhvr>
                                      <p:to>
                                        <p:strVal val="visible"/>
                                      </p:to>
                                    </p:set>
                                    <p:animEffect transition="in" filter="wipe(right)">
                                      <p:cBhvr>
                                        <p:cTn id="31" dur="500"/>
                                        <p:tgtEl>
                                          <p:spTgt spid="7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39" grpId="0" animBg="1" autoUpdateAnimBg="0"/>
      <p:bldP spid="7240" grpId="0" animBg="1" autoUpdateAnimBg="0"/>
      <p:bldP spid="7241"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38915" name="AutoShape 3"/>
          <p:cNvSpPr>
            <a:spLocks noChangeArrowheads="1"/>
          </p:cNvSpPr>
          <p:nvPr/>
        </p:nvSpPr>
        <p:spPr bwMode="auto">
          <a:xfrm>
            <a:off x="-254000" y="227013"/>
            <a:ext cx="64262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38916" name="Rectangle 4"/>
          <p:cNvSpPr>
            <a:spLocks noGrp="1" noChangeArrowheads="1"/>
          </p:cNvSpPr>
          <p:nvPr>
            <p:ph type="title"/>
          </p:nvPr>
        </p:nvSpPr>
        <p:spPr>
          <a:xfrm>
            <a:off x="227013" y="241300"/>
            <a:ext cx="7772400" cy="635000"/>
          </a:xfrm>
        </p:spPr>
        <p:txBody>
          <a:bodyPr/>
          <a:lstStyle/>
          <a:p>
            <a:r>
              <a:rPr lang="en-US" sz="3200" b="1"/>
              <a:t>IMC In Action:</a:t>
            </a:r>
            <a:r>
              <a:rPr lang="en-US" sz="3200"/>
              <a:t> Volvo In Manila</a:t>
            </a:r>
            <a:endParaRPr lang="en-US" sz="3600"/>
          </a:p>
        </p:txBody>
      </p:sp>
      <p:pic>
        <p:nvPicPr>
          <p:cNvPr id="38920" name="Picture 8" descr="C:\Documents and Settings\John Gayle\My Documents\3Blox\30801 MHHE-Duncan PPT\Work Files\03.volvo.xc90.500.jpg"/>
          <p:cNvPicPr>
            <a:picLocks noChangeAspect="1" noChangeArrowheads="1"/>
          </p:cNvPicPr>
          <p:nvPr/>
        </p:nvPicPr>
        <p:blipFill>
          <a:blip r:embed="rId2" cstate="print"/>
          <a:srcRect/>
          <a:stretch>
            <a:fillRect/>
          </a:stretch>
        </p:blipFill>
        <p:spPr bwMode="auto">
          <a:xfrm>
            <a:off x="762000" y="1371600"/>
            <a:ext cx="7696200" cy="4848225"/>
          </a:xfrm>
          <a:prstGeom prst="rect">
            <a:avLst/>
          </a:prstGeom>
          <a:noFill/>
          <a:effectLst>
            <a:outerShdw dist="107763" dir="2700000" algn="ctr" rotWithShape="0">
              <a:srgbClr val="808080"/>
            </a:outerShdw>
          </a:effectLst>
        </p:spPr>
      </p:pic>
    </p:spTree>
  </p:cSld>
  <p:clrMapOvr>
    <a:masterClrMapping/>
  </p:clrMapOvr>
  <p:transition spd="med">
    <p:dissolv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408" name="Group 24"/>
          <p:cNvGrpSpPr>
            <a:grpSpLocks/>
          </p:cNvGrpSpPr>
          <p:nvPr/>
        </p:nvGrpSpPr>
        <p:grpSpPr bwMode="auto">
          <a:xfrm>
            <a:off x="2286000" y="2286000"/>
            <a:ext cx="6477000" cy="2133600"/>
            <a:chOff x="1440" y="1440"/>
            <a:chExt cx="4080" cy="1344"/>
          </a:xfrm>
        </p:grpSpPr>
        <p:sp>
          <p:nvSpPr>
            <p:cNvPr id="16391" name="AutoShape 7"/>
            <p:cNvSpPr>
              <a:spLocks noChangeArrowheads="1"/>
            </p:cNvSpPr>
            <p:nvPr/>
          </p:nvSpPr>
          <p:spPr bwMode="auto">
            <a:xfrm>
              <a:off x="2016" y="1440"/>
              <a:ext cx="3504" cy="1344"/>
            </a:xfrm>
            <a:prstGeom prst="roundRect">
              <a:avLst>
                <a:gd name="adj" fmla="val 9199"/>
              </a:avLst>
            </a:prstGeom>
            <a:solidFill>
              <a:srgbClr val="84A2D6"/>
            </a:solidFill>
            <a:ln w="38100">
              <a:solidFill>
                <a:srgbClr val="001C52"/>
              </a:solidFill>
              <a:round/>
              <a:headEnd/>
              <a:tailEnd/>
            </a:ln>
            <a:effectLst>
              <a:outerShdw dist="71842" dir="2700000" algn="ctr" rotWithShape="0">
                <a:srgbClr val="707070"/>
              </a:outerShdw>
            </a:effectLst>
          </p:spPr>
          <p:txBody>
            <a:bodyPr rIns="0" anchor="ctr"/>
            <a:lstStyle/>
            <a:p>
              <a:pPr marL="174625" indent="-174625" algn="l">
                <a:lnSpc>
                  <a:spcPct val="90000"/>
                </a:lnSpc>
                <a:spcBef>
                  <a:spcPct val="20000"/>
                </a:spcBef>
              </a:pPr>
              <a:r>
                <a:rPr lang="en-US">
                  <a:latin typeface="Arial" charset="0"/>
                </a:rPr>
                <a:t>Create a new type of Volvo dealership:</a:t>
              </a:r>
            </a:p>
            <a:p>
              <a:pPr marL="174625" indent="-174625" algn="l">
                <a:lnSpc>
                  <a:spcPct val="90000"/>
                </a:lnSpc>
                <a:spcBef>
                  <a:spcPct val="20000"/>
                </a:spcBef>
                <a:buFontTx/>
                <a:buChar char="•"/>
              </a:pPr>
              <a:r>
                <a:rPr lang="en-US">
                  <a:latin typeface="Arial" charset="0"/>
                </a:rPr>
                <a:t>Coffee café</a:t>
              </a:r>
            </a:p>
            <a:p>
              <a:pPr marL="174625" indent="-174625" algn="l">
                <a:lnSpc>
                  <a:spcPct val="90000"/>
                </a:lnSpc>
                <a:spcBef>
                  <a:spcPct val="20000"/>
                </a:spcBef>
                <a:buFontTx/>
                <a:buChar char="•"/>
              </a:pPr>
              <a:r>
                <a:rPr lang="en-US">
                  <a:latin typeface="Arial" charset="0"/>
                </a:rPr>
                <a:t>Local bank</a:t>
              </a:r>
            </a:p>
            <a:p>
              <a:pPr marL="174625" indent="-174625" algn="l">
                <a:lnSpc>
                  <a:spcPct val="90000"/>
                </a:lnSpc>
                <a:spcBef>
                  <a:spcPct val="20000"/>
                </a:spcBef>
                <a:buFontTx/>
                <a:buChar char="•"/>
              </a:pPr>
              <a:r>
                <a:rPr lang="en-US">
                  <a:latin typeface="Arial" charset="0"/>
                </a:rPr>
                <a:t>Concerts and lectures</a:t>
              </a:r>
            </a:p>
            <a:p>
              <a:pPr marL="174625" indent="-174625" algn="l">
                <a:lnSpc>
                  <a:spcPct val="90000"/>
                </a:lnSpc>
                <a:spcBef>
                  <a:spcPct val="20000"/>
                </a:spcBef>
                <a:buFontTx/>
                <a:buChar char="•"/>
              </a:pPr>
              <a:r>
                <a:rPr lang="en-US">
                  <a:latin typeface="Arial" charset="0"/>
                </a:rPr>
                <a:t>Volvo cars and accessories</a:t>
              </a:r>
            </a:p>
          </p:txBody>
        </p:sp>
        <p:sp>
          <p:nvSpPr>
            <p:cNvPr id="16390" name="AutoShape 6"/>
            <p:cNvSpPr>
              <a:spLocks noChangeArrowheads="1"/>
            </p:cNvSpPr>
            <p:nvPr/>
          </p:nvSpPr>
          <p:spPr bwMode="auto">
            <a:xfrm>
              <a:off x="1440" y="1903"/>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rIns="0" anchor="ctr"/>
            <a:lstStyle/>
            <a:p>
              <a:endParaRPr lang="en-US"/>
            </a:p>
          </p:txBody>
        </p:sp>
      </p:grpSp>
      <p:grpSp>
        <p:nvGrpSpPr>
          <p:cNvPr id="16407" name="Group 23"/>
          <p:cNvGrpSpPr>
            <a:grpSpLocks/>
          </p:cNvGrpSpPr>
          <p:nvPr/>
        </p:nvGrpSpPr>
        <p:grpSpPr bwMode="auto">
          <a:xfrm>
            <a:off x="2286000" y="1343025"/>
            <a:ext cx="6477000" cy="609600"/>
            <a:chOff x="1440" y="846"/>
            <a:chExt cx="4080" cy="384"/>
          </a:xfrm>
        </p:grpSpPr>
        <p:sp>
          <p:nvSpPr>
            <p:cNvPr id="16393" name="AutoShape 9"/>
            <p:cNvSpPr>
              <a:spLocks noChangeArrowheads="1"/>
            </p:cNvSpPr>
            <p:nvPr/>
          </p:nvSpPr>
          <p:spPr bwMode="auto">
            <a:xfrm>
              <a:off x="2016" y="846"/>
              <a:ext cx="3504" cy="384"/>
            </a:xfrm>
            <a:prstGeom prst="roundRect">
              <a:avLst>
                <a:gd name="adj" fmla="val 29375"/>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lgn="l">
                <a:spcBef>
                  <a:spcPct val="20000"/>
                </a:spcBef>
              </a:pPr>
              <a:r>
                <a:rPr lang="en-US">
                  <a:latin typeface="Arial" charset="0"/>
                </a:rPr>
                <a:t>Subtly sell the Volvo brand in Manila</a:t>
              </a:r>
            </a:p>
          </p:txBody>
        </p:sp>
        <p:sp>
          <p:nvSpPr>
            <p:cNvPr id="16394" name="AutoShape 10"/>
            <p:cNvSpPr>
              <a:spLocks noChangeArrowheads="1"/>
            </p:cNvSpPr>
            <p:nvPr/>
          </p:nvSpPr>
          <p:spPr bwMode="auto">
            <a:xfrm>
              <a:off x="1440" y="896"/>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grpSp>
      <p:sp>
        <p:nvSpPr>
          <p:cNvPr id="16396" name="AutoShape 12"/>
          <p:cNvSpPr>
            <a:spLocks noChangeArrowheads="1"/>
          </p:cNvSpPr>
          <p:nvPr/>
        </p:nvSpPr>
        <p:spPr bwMode="auto">
          <a:xfrm>
            <a:off x="3200400" y="2286000"/>
            <a:ext cx="5562600" cy="2133600"/>
          </a:xfrm>
          <a:prstGeom prst="roundRect">
            <a:avLst>
              <a:gd name="adj" fmla="val 9199"/>
            </a:avLst>
          </a:prstGeom>
          <a:solidFill>
            <a:srgbClr val="84A2D6"/>
          </a:solidFill>
          <a:ln w="38100">
            <a:solidFill>
              <a:srgbClr val="84A2D6"/>
            </a:solidFill>
            <a:round/>
            <a:headEnd/>
            <a:tailEnd/>
          </a:ln>
          <a:effectLst>
            <a:outerShdw dist="71842" dir="2700000" algn="ctr" rotWithShape="0">
              <a:srgbClr val="707070"/>
            </a:outerShdw>
          </a:effectLst>
        </p:spPr>
        <p:txBody>
          <a:bodyPr rIns="0" anchor="ctr"/>
          <a:lstStyle/>
          <a:p>
            <a:pPr marL="174625" indent="-174625" algn="l">
              <a:lnSpc>
                <a:spcPct val="90000"/>
              </a:lnSpc>
              <a:spcBef>
                <a:spcPct val="20000"/>
              </a:spcBef>
            </a:pPr>
            <a:r>
              <a:rPr lang="en-US">
                <a:latin typeface="Arial" charset="0"/>
              </a:rPr>
              <a:t>Create a new type of Volvo dealership:</a:t>
            </a:r>
          </a:p>
          <a:p>
            <a:pPr marL="174625" indent="-174625" algn="l">
              <a:lnSpc>
                <a:spcPct val="90000"/>
              </a:lnSpc>
              <a:spcBef>
                <a:spcPct val="20000"/>
              </a:spcBef>
              <a:buFontTx/>
              <a:buChar char="•"/>
            </a:pPr>
            <a:r>
              <a:rPr lang="en-US">
                <a:latin typeface="Arial" charset="0"/>
              </a:rPr>
              <a:t>Coffee café</a:t>
            </a:r>
          </a:p>
          <a:p>
            <a:pPr marL="174625" indent="-174625" algn="l">
              <a:lnSpc>
                <a:spcPct val="90000"/>
              </a:lnSpc>
              <a:spcBef>
                <a:spcPct val="20000"/>
              </a:spcBef>
              <a:buFontTx/>
              <a:buChar char="•"/>
            </a:pPr>
            <a:r>
              <a:rPr lang="en-US">
                <a:latin typeface="Arial" charset="0"/>
              </a:rPr>
              <a:t>Local bank</a:t>
            </a:r>
          </a:p>
          <a:p>
            <a:pPr marL="174625" indent="-174625" algn="l">
              <a:lnSpc>
                <a:spcPct val="90000"/>
              </a:lnSpc>
              <a:spcBef>
                <a:spcPct val="20000"/>
              </a:spcBef>
              <a:buFontTx/>
              <a:buChar char="•"/>
            </a:pPr>
            <a:r>
              <a:rPr lang="en-US">
                <a:latin typeface="Arial" charset="0"/>
              </a:rPr>
              <a:t>Concerts and lectures</a:t>
            </a:r>
          </a:p>
          <a:p>
            <a:pPr marL="174625" indent="-174625" algn="l">
              <a:lnSpc>
                <a:spcPct val="90000"/>
              </a:lnSpc>
              <a:spcBef>
                <a:spcPct val="20000"/>
              </a:spcBef>
              <a:buFontTx/>
              <a:buChar char="•"/>
            </a:pPr>
            <a:r>
              <a:rPr lang="en-US">
                <a:latin typeface="Arial" charset="0"/>
              </a:rPr>
              <a:t>Volvo cars and accessories</a:t>
            </a:r>
          </a:p>
        </p:txBody>
      </p:sp>
      <p:sp>
        <p:nvSpPr>
          <p:cNvPr id="16395" name="AutoShape 11"/>
          <p:cNvSpPr>
            <a:spLocks noChangeArrowheads="1"/>
          </p:cNvSpPr>
          <p:nvPr/>
        </p:nvSpPr>
        <p:spPr bwMode="auto">
          <a:xfrm>
            <a:off x="3200400" y="1343025"/>
            <a:ext cx="5562600" cy="609600"/>
          </a:xfrm>
          <a:prstGeom prst="roundRect">
            <a:avLst>
              <a:gd name="adj" fmla="val 29375"/>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algn="l">
              <a:spcBef>
                <a:spcPct val="20000"/>
              </a:spcBef>
            </a:pPr>
            <a:r>
              <a:rPr lang="en-US">
                <a:latin typeface="Arial" charset="0"/>
              </a:rPr>
              <a:t>Subtly sell the Volvo brand in Manila</a:t>
            </a:r>
          </a:p>
        </p:txBody>
      </p:sp>
      <p:grpSp>
        <p:nvGrpSpPr>
          <p:cNvPr id="16409" name="Group 25"/>
          <p:cNvGrpSpPr>
            <a:grpSpLocks/>
          </p:cNvGrpSpPr>
          <p:nvPr/>
        </p:nvGrpSpPr>
        <p:grpSpPr bwMode="auto">
          <a:xfrm>
            <a:off x="2286000" y="4724400"/>
            <a:ext cx="6477000" cy="1752600"/>
            <a:chOff x="1440" y="2976"/>
            <a:chExt cx="4080" cy="1104"/>
          </a:xfrm>
        </p:grpSpPr>
        <p:sp>
          <p:nvSpPr>
            <p:cNvPr id="16387" name="AutoShape 3"/>
            <p:cNvSpPr>
              <a:spLocks noChangeArrowheads="1"/>
            </p:cNvSpPr>
            <p:nvPr/>
          </p:nvSpPr>
          <p:spPr bwMode="auto">
            <a:xfrm>
              <a:off x="1440" y="3367"/>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rIns="0" anchor="ctr"/>
            <a:lstStyle/>
            <a:p>
              <a:endParaRPr lang="en-US"/>
            </a:p>
          </p:txBody>
        </p:sp>
        <p:sp>
          <p:nvSpPr>
            <p:cNvPr id="16388" name="AutoShape 4"/>
            <p:cNvSpPr>
              <a:spLocks noChangeArrowheads="1"/>
            </p:cNvSpPr>
            <p:nvPr/>
          </p:nvSpPr>
          <p:spPr bwMode="auto">
            <a:xfrm>
              <a:off x="2016" y="2976"/>
              <a:ext cx="3504" cy="1104"/>
            </a:xfrm>
            <a:prstGeom prst="roundRect">
              <a:avLst>
                <a:gd name="adj" fmla="val 14204"/>
              </a:avLst>
            </a:prstGeom>
            <a:solidFill>
              <a:srgbClr val="84A2D6"/>
            </a:solidFill>
            <a:ln w="38100">
              <a:solidFill>
                <a:srgbClr val="001C52"/>
              </a:solidFill>
              <a:round/>
              <a:headEnd/>
              <a:tailEnd/>
            </a:ln>
            <a:effectLst>
              <a:outerShdw dist="71842" dir="2700000" algn="ctr" rotWithShape="0">
                <a:srgbClr val="707070"/>
              </a:outerShdw>
            </a:effectLst>
          </p:spPr>
          <p:txBody>
            <a:bodyPr rIns="0" anchor="ctr"/>
            <a:lstStyle/>
            <a:p>
              <a:pPr marL="174625" indent="-174625" algn="l">
                <a:lnSpc>
                  <a:spcPct val="90000"/>
                </a:lnSpc>
                <a:spcBef>
                  <a:spcPct val="20000"/>
                </a:spcBef>
                <a:buFontTx/>
                <a:buChar char="•"/>
              </a:pPr>
              <a:r>
                <a:rPr lang="en-US">
                  <a:latin typeface="Arial" charset="0"/>
                </a:rPr>
                <a:t>Volvo cars selling well in the area</a:t>
              </a:r>
            </a:p>
            <a:p>
              <a:pPr marL="174625" indent="-174625" algn="l">
                <a:lnSpc>
                  <a:spcPct val="90000"/>
                </a:lnSpc>
                <a:spcBef>
                  <a:spcPct val="20000"/>
                </a:spcBef>
                <a:buFontTx/>
                <a:buChar char="•"/>
              </a:pPr>
              <a:r>
                <a:rPr lang="en-US">
                  <a:latin typeface="Arial" charset="0"/>
                </a:rPr>
                <a:t>The Volvo brand is now more appealing to a wider range of consumers</a:t>
              </a:r>
            </a:p>
          </p:txBody>
        </p:sp>
      </p:grpSp>
      <p:sp>
        <p:nvSpPr>
          <p:cNvPr id="16397" name="AutoShape 13"/>
          <p:cNvSpPr>
            <a:spLocks noChangeArrowheads="1"/>
          </p:cNvSpPr>
          <p:nvPr/>
        </p:nvSpPr>
        <p:spPr bwMode="auto">
          <a:xfrm>
            <a:off x="-254000" y="203200"/>
            <a:ext cx="65024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16398" name="Rectangle 14"/>
          <p:cNvSpPr>
            <a:spLocks noGrp="1" noChangeArrowheads="1"/>
          </p:cNvSpPr>
          <p:nvPr>
            <p:ph type="title"/>
          </p:nvPr>
        </p:nvSpPr>
        <p:spPr>
          <a:xfrm>
            <a:off x="228600" y="239713"/>
            <a:ext cx="7772400" cy="635000"/>
          </a:xfrm>
        </p:spPr>
        <p:txBody>
          <a:bodyPr/>
          <a:lstStyle/>
          <a:p>
            <a:r>
              <a:rPr lang="en-US" sz="3200" b="1"/>
              <a:t>IMC In Action:</a:t>
            </a:r>
            <a:r>
              <a:rPr lang="en-US" sz="3200"/>
              <a:t> Volvo In Manila</a:t>
            </a:r>
          </a:p>
        </p:txBody>
      </p:sp>
      <p:grpSp>
        <p:nvGrpSpPr>
          <p:cNvPr id="16410" name="Group 26"/>
          <p:cNvGrpSpPr>
            <a:grpSpLocks/>
          </p:cNvGrpSpPr>
          <p:nvPr/>
        </p:nvGrpSpPr>
        <p:grpSpPr bwMode="auto">
          <a:xfrm>
            <a:off x="457200" y="1295400"/>
            <a:ext cx="2133600" cy="5105400"/>
            <a:chOff x="288" y="816"/>
            <a:chExt cx="1344" cy="3216"/>
          </a:xfrm>
        </p:grpSpPr>
        <p:sp>
          <p:nvSpPr>
            <p:cNvPr id="16400" name="AutoShape 16"/>
            <p:cNvSpPr>
              <a:spLocks noChangeArrowheads="1"/>
            </p:cNvSpPr>
            <p:nvPr/>
          </p:nvSpPr>
          <p:spPr bwMode="auto">
            <a:xfrm>
              <a:off x="288" y="816"/>
              <a:ext cx="1344" cy="3216"/>
            </a:xfrm>
            <a:prstGeom prst="roundRect">
              <a:avLst>
                <a:gd name="adj" fmla="val 6417"/>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endParaRPr lang="en-US">
                <a:latin typeface="Arial" charset="0"/>
              </a:endParaRPr>
            </a:p>
          </p:txBody>
        </p:sp>
        <p:sp>
          <p:nvSpPr>
            <p:cNvPr id="16401" name="Text Box 17"/>
            <p:cNvSpPr txBox="1">
              <a:spLocks noChangeArrowheads="1"/>
            </p:cNvSpPr>
            <p:nvPr/>
          </p:nvSpPr>
          <p:spPr bwMode="auto">
            <a:xfrm>
              <a:off x="336" y="848"/>
              <a:ext cx="1263"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Challenge:</a:t>
              </a:r>
            </a:p>
          </p:txBody>
        </p:sp>
        <p:sp>
          <p:nvSpPr>
            <p:cNvPr id="16402" name="Text Box 18"/>
            <p:cNvSpPr txBox="1">
              <a:spLocks noChangeArrowheads="1"/>
            </p:cNvSpPr>
            <p:nvPr/>
          </p:nvSpPr>
          <p:spPr bwMode="auto">
            <a:xfrm>
              <a:off x="598" y="1824"/>
              <a:ext cx="1001"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Answer:</a:t>
              </a:r>
            </a:p>
          </p:txBody>
        </p:sp>
        <p:sp>
          <p:nvSpPr>
            <p:cNvPr id="16403" name="Text Box 19"/>
            <p:cNvSpPr txBox="1">
              <a:spLocks noChangeArrowheads="1"/>
            </p:cNvSpPr>
            <p:nvPr/>
          </p:nvSpPr>
          <p:spPr bwMode="auto">
            <a:xfrm>
              <a:off x="597" y="3312"/>
              <a:ext cx="1002"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Results:</a:t>
              </a:r>
            </a:p>
          </p:txBody>
        </p: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410"/>
                                        </p:tgtEl>
                                        <p:attrNameLst>
                                          <p:attrName>style.visibility</p:attrName>
                                        </p:attrNameLst>
                                      </p:cBhvr>
                                      <p:to>
                                        <p:strVal val="visible"/>
                                      </p:to>
                                    </p:set>
                                    <p:animEffect transition="in" filter="wipe(up)">
                                      <p:cBhvr>
                                        <p:cTn id="7" dur="500"/>
                                        <p:tgtEl>
                                          <p:spTgt spid="164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407"/>
                                        </p:tgtEl>
                                        <p:attrNameLst>
                                          <p:attrName>style.visibility</p:attrName>
                                        </p:attrNameLst>
                                      </p:cBhvr>
                                      <p:to>
                                        <p:strVal val="visible"/>
                                      </p:to>
                                    </p:set>
                                    <p:animEffect transition="in" filter="wipe(left)">
                                      <p:cBhvr>
                                        <p:cTn id="11" dur="500"/>
                                        <p:tgtEl>
                                          <p:spTgt spid="1640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16395"/>
                                        </p:tgtEl>
                                        <p:attrNameLst>
                                          <p:attrName>style.visibility</p:attrName>
                                        </p:attrNameLst>
                                      </p:cBhvr>
                                      <p:to>
                                        <p:strVal val="visible"/>
                                      </p:to>
                                    </p:se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16408"/>
                                        </p:tgtEl>
                                        <p:attrNameLst>
                                          <p:attrName>style.visibility</p:attrName>
                                        </p:attrNameLst>
                                      </p:cBhvr>
                                      <p:to>
                                        <p:strVal val="visible"/>
                                      </p:to>
                                    </p:set>
                                    <p:animEffect transition="in" filter="wipe(left)">
                                      <p:cBhvr>
                                        <p:cTn id="19" dur="500"/>
                                        <p:tgtEl>
                                          <p:spTgt spid="16408"/>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16396"/>
                                        </p:tgtEl>
                                        <p:attrNameLst>
                                          <p:attrName>style.visibility</p:attrName>
                                        </p:attrNameLst>
                                      </p:cBhvr>
                                      <p:to>
                                        <p:strVal val="visible"/>
                                      </p:to>
                                    </p:se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16409"/>
                                        </p:tgtEl>
                                        <p:attrNameLst>
                                          <p:attrName>style.visibility</p:attrName>
                                        </p:attrNameLst>
                                      </p:cBhvr>
                                      <p:to>
                                        <p:strVal val="visible"/>
                                      </p:to>
                                    </p:set>
                                    <p:animEffect transition="in" filter="wipe(left)">
                                      <p:cBhvr>
                                        <p:cTn id="27" dur="500"/>
                                        <p:tgtEl>
                                          <p:spTgt spid="16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6" grpId="0" animBg="1" autoUpdateAnimBg="0"/>
      <p:bldP spid="16395"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C:\Documents and Settings\John Gayle\My Documents\3Blox\30801 MHHE-Duncan PPT\Work Files\magnify_bkgrd.gif"/>
          <p:cNvPicPr>
            <a:picLocks noChangeAspect="1" noChangeArrowheads="1"/>
          </p:cNvPicPr>
          <p:nvPr/>
        </p:nvPicPr>
        <p:blipFill>
          <a:blip r:embed="rId2" cstate="print"/>
          <a:srcRect/>
          <a:stretch>
            <a:fillRect/>
          </a:stretch>
        </p:blipFill>
        <p:spPr bwMode="auto">
          <a:xfrm>
            <a:off x="-228600" y="0"/>
            <a:ext cx="9372600" cy="6858000"/>
          </a:xfrm>
          <a:prstGeom prst="rect">
            <a:avLst/>
          </a:prstGeom>
          <a:noFill/>
        </p:spPr>
      </p:pic>
      <p:sp>
        <p:nvSpPr>
          <p:cNvPr id="57347" name="AutoShape 3"/>
          <p:cNvSpPr>
            <a:spLocks noChangeArrowheads="1"/>
          </p:cNvSpPr>
          <p:nvPr/>
        </p:nvSpPr>
        <p:spPr bwMode="auto">
          <a:xfrm>
            <a:off x="838200" y="1447800"/>
            <a:ext cx="7772400" cy="5105400"/>
          </a:xfrm>
          <a:prstGeom prst="roundRect">
            <a:avLst>
              <a:gd name="adj" fmla="val 11958"/>
            </a:avLst>
          </a:prstGeom>
          <a:solidFill>
            <a:srgbClr val="FFF9EF"/>
          </a:solidFill>
          <a:ln w="28575">
            <a:solidFill>
              <a:srgbClr val="FFB610"/>
            </a:solidFill>
            <a:round/>
            <a:headEnd/>
            <a:tailEnd/>
          </a:ln>
          <a:effectLst/>
        </p:spPr>
        <p:txBody>
          <a:bodyPr wrap="none" anchor="ctr"/>
          <a:lstStyle/>
          <a:p>
            <a:endParaRPr lang="en-US"/>
          </a:p>
        </p:txBody>
      </p:sp>
      <p:sp>
        <p:nvSpPr>
          <p:cNvPr id="57348" name="AutoShape 4"/>
          <p:cNvSpPr>
            <a:spLocks noChangeArrowheads="1"/>
          </p:cNvSpPr>
          <p:nvPr/>
        </p:nvSpPr>
        <p:spPr bwMode="auto">
          <a:xfrm>
            <a:off x="-254000" y="203200"/>
            <a:ext cx="6045200" cy="685800"/>
          </a:xfrm>
          <a:prstGeom prst="roundRect">
            <a:avLst>
              <a:gd name="adj" fmla="val 32639"/>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7349" name="Rectangle 5"/>
          <p:cNvSpPr>
            <a:spLocks noGrp="1" noChangeArrowheads="1"/>
          </p:cNvSpPr>
          <p:nvPr>
            <p:ph type="title"/>
          </p:nvPr>
        </p:nvSpPr>
        <p:spPr>
          <a:xfrm>
            <a:off x="228600" y="239713"/>
            <a:ext cx="7772400" cy="635000"/>
          </a:xfrm>
        </p:spPr>
        <p:txBody>
          <a:bodyPr/>
          <a:lstStyle/>
          <a:p>
            <a:r>
              <a:rPr lang="en-US" sz="3200" b="1"/>
              <a:t>Insight:</a:t>
            </a:r>
            <a:r>
              <a:rPr lang="en-US" sz="3200"/>
              <a:t> Service Touchpoints </a:t>
            </a:r>
          </a:p>
        </p:txBody>
      </p:sp>
      <p:sp>
        <p:nvSpPr>
          <p:cNvPr id="57350" name="AutoShape 6"/>
          <p:cNvSpPr>
            <a:spLocks noChangeArrowheads="1"/>
          </p:cNvSpPr>
          <p:nvPr/>
        </p:nvSpPr>
        <p:spPr bwMode="auto">
          <a:xfrm>
            <a:off x="1524000" y="1981200"/>
            <a:ext cx="6858000" cy="4114800"/>
          </a:xfrm>
          <a:prstGeom prst="roundRect">
            <a:avLst>
              <a:gd name="adj" fmla="val 11458"/>
            </a:avLst>
          </a:prstGeom>
          <a:noFill/>
          <a:ln w="38100">
            <a:noFill/>
            <a:round/>
            <a:headEnd/>
            <a:tailEnd/>
          </a:ln>
          <a:effectLst/>
        </p:spPr>
        <p:txBody>
          <a:bodyPr anchor="ctr"/>
          <a:lstStyle/>
          <a:p>
            <a:pPr algn="l">
              <a:spcBef>
                <a:spcPct val="50000"/>
              </a:spcBef>
            </a:pPr>
            <a:r>
              <a:rPr lang="en-US">
                <a:latin typeface="Arial" charset="0"/>
              </a:rPr>
              <a:t>In most organizations service people do not report to the marketing department, but rather to some other area, such as human resources, operations, etc. Nevertheless, one negative service message can more than counter the effects of dozens of positive, planned messages produced by marketing. In an integrated program, marketing works with operations and other departments to minimize negative service messages and create synergy between the planned and service messages for greater impact .</a:t>
            </a:r>
          </a:p>
        </p:txBody>
      </p:sp>
      <p:pic>
        <p:nvPicPr>
          <p:cNvPr id="57351" name="Picture 7" descr="C:\Documents and Settings\John Gayle\My Documents\3Blox\30801 MHHE-Duncan PPT\Work Files\magnify.gif"/>
          <p:cNvPicPr>
            <a:picLocks noChangeAspect="1" noChangeArrowheads="1"/>
          </p:cNvPicPr>
          <p:nvPr/>
        </p:nvPicPr>
        <p:blipFill>
          <a:blip r:embed="rId3" cstate="print"/>
          <a:srcRect/>
          <a:stretch>
            <a:fillRect/>
          </a:stretch>
        </p:blipFill>
        <p:spPr bwMode="auto">
          <a:xfrm>
            <a:off x="381000" y="1143000"/>
            <a:ext cx="1112838" cy="1143000"/>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7350">
                                            <p:txEl>
                                              <p:pRg st="0" end="0"/>
                                            </p:txEl>
                                          </p:spTgt>
                                        </p:tgtEl>
                                        <p:attrNameLst>
                                          <p:attrName>style.visibility</p:attrName>
                                        </p:attrNameLst>
                                      </p:cBhvr>
                                      <p:to>
                                        <p:strVal val="visible"/>
                                      </p:to>
                                    </p:set>
                                    <p:animEffect transition="in" filter="wipe(left)">
                                      <p:cBhvr>
                                        <p:cTn id="7" dur="500"/>
                                        <p:tgtEl>
                                          <p:spTgt spid="57350">
                                            <p:txEl>
                                              <p:pRg st="0" end="0"/>
                                            </p:txEl>
                                          </p:spTgt>
                                        </p:tgtEl>
                                      </p:cBhvr>
                                    </p:animEffect>
                                  </p:childTnLst>
                                  <p:subTnLst>
                                    <p:animClr>
                                      <p:cBhvr override="childStyle">
                                        <p:cTn dur="1" fill="hold" display="0" masterRel="nextClick" afterEffect="1"/>
                                        <p:tgtEl>
                                          <p:spTgt spid="57350">
                                            <p:txEl>
                                              <p:pRg st="0" end="0"/>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0" grpId="0" build="p" autoUpdateAnimBg="0"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58371" name="AutoShape 3"/>
          <p:cNvSpPr>
            <a:spLocks noChangeArrowheads="1"/>
          </p:cNvSpPr>
          <p:nvPr/>
        </p:nvSpPr>
        <p:spPr bwMode="auto">
          <a:xfrm>
            <a:off x="-254000" y="227013"/>
            <a:ext cx="87884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58372" name="Rectangle 4"/>
          <p:cNvSpPr>
            <a:spLocks noGrp="1" noChangeArrowheads="1"/>
          </p:cNvSpPr>
          <p:nvPr>
            <p:ph type="title"/>
          </p:nvPr>
        </p:nvSpPr>
        <p:spPr>
          <a:xfrm>
            <a:off x="227013" y="254000"/>
            <a:ext cx="8916987" cy="635000"/>
          </a:xfrm>
        </p:spPr>
        <p:txBody>
          <a:bodyPr/>
          <a:lstStyle/>
          <a:p>
            <a:r>
              <a:rPr lang="en-US" sz="2900"/>
              <a:t>Consumers Did Not Enjoy Commercials on ATM</a:t>
            </a:r>
          </a:p>
        </p:txBody>
      </p:sp>
      <p:pic>
        <p:nvPicPr>
          <p:cNvPr id="58377" name="Picture 9" descr="C:\Documents and Settings\John Gayle\My Documents\3Blox\30801 MHHE-Duncan PPT\Work Files\Duncan Compressed\dun37744_p0417.jpg"/>
          <p:cNvPicPr>
            <a:picLocks noChangeAspect="1" noChangeArrowheads="1"/>
          </p:cNvPicPr>
          <p:nvPr/>
        </p:nvPicPr>
        <p:blipFill>
          <a:blip r:embed="rId2" cstate="print"/>
          <a:srcRect/>
          <a:stretch>
            <a:fillRect/>
          </a:stretch>
        </p:blipFill>
        <p:spPr bwMode="auto">
          <a:xfrm>
            <a:off x="838200" y="1295400"/>
            <a:ext cx="7620000" cy="5019675"/>
          </a:xfrm>
          <a:prstGeom prst="rect">
            <a:avLst/>
          </a:prstGeom>
          <a:noFill/>
          <a:effectLst>
            <a:outerShdw dist="107763" dir="2700000" algn="ctr" rotWithShape="0">
              <a:srgbClr val="808080"/>
            </a:outerShdw>
          </a:effectLst>
        </p:spPr>
      </p:pic>
    </p:spTree>
  </p:cSld>
  <p:clrMapOvr>
    <a:masterClrMapping/>
  </p:clrMapOvr>
  <p:transition spd="med">
    <p:dissolv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0" y="0"/>
            <a:ext cx="1600200" cy="6858000"/>
          </a:xfrm>
          <a:prstGeom prst="rect">
            <a:avLst/>
          </a:prstGeom>
          <a:solidFill>
            <a:srgbClr val="001C52"/>
          </a:solidFill>
          <a:ln w="38100">
            <a:noFill/>
            <a:miter lim="800000"/>
            <a:headEnd/>
            <a:tailEnd/>
          </a:ln>
          <a:effectLst/>
        </p:spPr>
        <p:txBody>
          <a:bodyPr wrap="none" anchor="ctr"/>
          <a:lstStyle/>
          <a:p>
            <a:endParaRPr lang="en-US"/>
          </a:p>
        </p:txBody>
      </p:sp>
      <p:sp>
        <p:nvSpPr>
          <p:cNvPr id="4102" name="Rectangle 6"/>
          <p:cNvSpPr>
            <a:spLocks noChangeArrowheads="1"/>
          </p:cNvSpPr>
          <p:nvPr/>
        </p:nvSpPr>
        <p:spPr bwMode="auto">
          <a:xfrm>
            <a:off x="1981200" y="1295400"/>
            <a:ext cx="6629400" cy="4800600"/>
          </a:xfrm>
          <a:prstGeom prst="rect">
            <a:avLst/>
          </a:prstGeom>
          <a:noFill/>
          <a:ln w="9525">
            <a:noFill/>
            <a:miter lim="800000"/>
            <a:headEnd/>
            <a:tailEnd/>
          </a:ln>
          <a:effectLst/>
        </p:spPr>
        <p:txBody>
          <a:bodyPr/>
          <a:lstStyle/>
          <a:p>
            <a:pPr marL="342900" indent="-342900" algn="l">
              <a:spcBef>
                <a:spcPct val="40000"/>
              </a:spcBef>
              <a:buClr>
                <a:srgbClr val="630C21"/>
              </a:buClr>
              <a:buSzPct val="125000"/>
              <a:buFont typeface="Wingdings" pitchFamily="2" charset="2"/>
              <a:buChar char="§"/>
            </a:pPr>
            <a:r>
              <a:rPr lang="en-US" sz="3200"/>
              <a:t>How Does Brand Communication Work?</a:t>
            </a:r>
          </a:p>
          <a:p>
            <a:pPr marL="342900" indent="-342900" algn="l">
              <a:spcBef>
                <a:spcPct val="40000"/>
              </a:spcBef>
              <a:buClr>
                <a:srgbClr val="630C21"/>
              </a:buClr>
              <a:buSzPct val="125000"/>
              <a:buFont typeface="Wingdings" pitchFamily="2" charset="2"/>
              <a:buChar char="§"/>
            </a:pPr>
            <a:r>
              <a:rPr lang="en-US" sz="3200"/>
              <a:t>What Are Brand-Customer Touch Points?</a:t>
            </a:r>
          </a:p>
        </p:txBody>
      </p:sp>
      <p:sp>
        <p:nvSpPr>
          <p:cNvPr id="4106" name="AutoShape 10"/>
          <p:cNvSpPr>
            <a:spLocks noChangeArrowheads="1"/>
          </p:cNvSpPr>
          <p:nvPr/>
        </p:nvSpPr>
        <p:spPr bwMode="auto">
          <a:xfrm>
            <a:off x="-304800" y="227013"/>
            <a:ext cx="38100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4107" name="Rectangle 11"/>
          <p:cNvSpPr>
            <a:spLocks noGrp="1" noChangeArrowheads="1"/>
          </p:cNvSpPr>
          <p:nvPr>
            <p:ph type="title"/>
          </p:nvPr>
        </p:nvSpPr>
        <p:spPr>
          <a:xfrm>
            <a:off x="227013" y="241300"/>
            <a:ext cx="7772400" cy="635000"/>
          </a:xfrm>
          <a:noFill/>
          <a:ln/>
        </p:spPr>
        <p:txBody>
          <a:bodyPr/>
          <a:lstStyle/>
          <a:p>
            <a:r>
              <a:rPr lang="en-US" sz="3000" b="1"/>
              <a:t>Chapter Outline</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02">
                                            <p:txEl>
                                              <p:pRg st="0" end="0"/>
                                            </p:txEl>
                                          </p:spTgt>
                                        </p:tgtEl>
                                        <p:attrNameLst>
                                          <p:attrName>style.visibility</p:attrName>
                                        </p:attrNameLst>
                                      </p:cBhvr>
                                      <p:to>
                                        <p:strVal val="visible"/>
                                      </p:to>
                                    </p:set>
                                    <p:animEffect transition="in" filter="wipe(left)">
                                      <p:cBhvr>
                                        <p:cTn id="7" dur="500"/>
                                        <p:tgtEl>
                                          <p:spTgt spid="4102">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02">
                                            <p:txEl>
                                              <p:pRg st="1" end="1"/>
                                            </p:txEl>
                                          </p:spTgt>
                                        </p:tgtEl>
                                        <p:attrNameLst>
                                          <p:attrName>style.visibility</p:attrName>
                                        </p:attrNameLst>
                                      </p:cBhvr>
                                      <p:to>
                                        <p:strVal val="visible"/>
                                      </p:to>
                                    </p:set>
                                    <p:animEffect transition="in" filter="wipe(left)">
                                      <p:cBhvr>
                                        <p:cTn id="11" dur="500"/>
                                        <p:tgtEl>
                                          <p:spTgt spid="410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build="p" autoUpdateAnimBg="0" advAuto="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438" name="Group 46"/>
          <p:cNvGrpSpPr>
            <a:grpSpLocks/>
          </p:cNvGrpSpPr>
          <p:nvPr/>
        </p:nvGrpSpPr>
        <p:grpSpPr bwMode="auto">
          <a:xfrm>
            <a:off x="2076450" y="1219200"/>
            <a:ext cx="6610350" cy="2438400"/>
            <a:chOff x="1308" y="768"/>
            <a:chExt cx="4164" cy="1536"/>
          </a:xfrm>
        </p:grpSpPr>
        <p:sp>
          <p:nvSpPr>
            <p:cNvPr id="59420" name="AutoShape 28"/>
            <p:cNvSpPr>
              <a:spLocks noChangeArrowheads="1"/>
            </p:cNvSpPr>
            <p:nvPr/>
          </p:nvSpPr>
          <p:spPr bwMode="auto">
            <a:xfrm>
              <a:off x="1632" y="768"/>
              <a:ext cx="3840" cy="576"/>
            </a:xfrm>
            <a:prstGeom prst="roundRect">
              <a:avLst>
                <a:gd name="adj" fmla="val 22917"/>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gn="l">
                <a:lnSpc>
                  <a:spcPct val="95000"/>
                </a:lnSpc>
                <a:spcBef>
                  <a:spcPct val="20000"/>
                </a:spcBef>
              </a:pPr>
              <a:r>
                <a:rPr lang="en-US" b="1" u="sng">
                  <a:latin typeface="Arial" charset="0"/>
                </a:rPr>
                <a:t>R</a:t>
              </a:r>
              <a:r>
                <a:rPr lang="en-US" sz="2200" b="1" u="sng">
                  <a:latin typeface="Arial" charset="0"/>
                </a:rPr>
                <a:t>ecourse:</a:t>
              </a:r>
              <a:r>
                <a:rPr lang="en-US" sz="2200">
                  <a:latin typeface="Arial" charset="0"/>
                </a:rPr>
                <a:t> </a:t>
              </a:r>
              <a:r>
                <a:rPr lang="en-US" sz="2200" i="1">
                  <a:latin typeface="Arial" charset="0"/>
                </a:rPr>
                <a:t>Easy access to those who can solve a problem</a:t>
              </a:r>
            </a:p>
          </p:txBody>
        </p:sp>
        <p:cxnSp>
          <p:nvCxnSpPr>
            <p:cNvPr id="59431" name="AutoShape 39"/>
            <p:cNvCxnSpPr>
              <a:cxnSpLocks noChangeShapeType="1"/>
              <a:stCxn id="59425" idx="6"/>
              <a:endCxn id="59420" idx="1"/>
            </p:cNvCxnSpPr>
            <p:nvPr/>
          </p:nvCxnSpPr>
          <p:spPr bwMode="auto">
            <a:xfrm flipV="1">
              <a:off x="1308" y="1056"/>
              <a:ext cx="312" cy="1248"/>
            </a:xfrm>
            <a:prstGeom prst="straightConnector1">
              <a:avLst/>
            </a:prstGeom>
            <a:noFill/>
            <a:ln w="28575">
              <a:solidFill>
                <a:schemeClr val="tx1"/>
              </a:solidFill>
              <a:round/>
              <a:headEnd/>
              <a:tailEnd/>
            </a:ln>
            <a:effectLst/>
          </p:spPr>
        </p:cxnSp>
      </p:grpSp>
      <p:grpSp>
        <p:nvGrpSpPr>
          <p:cNvPr id="59439" name="Group 47"/>
          <p:cNvGrpSpPr>
            <a:grpSpLocks/>
          </p:cNvGrpSpPr>
          <p:nvPr/>
        </p:nvGrpSpPr>
        <p:grpSpPr bwMode="auto">
          <a:xfrm>
            <a:off x="2076450" y="2362200"/>
            <a:ext cx="6610350" cy="1295400"/>
            <a:chOff x="1308" y="1488"/>
            <a:chExt cx="4164" cy="816"/>
          </a:xfrm>
        </p:grpSpPr>
        <p:sp>
          <p:nvSpPr>
            <p:cNvPr id="59429" name="AutoShape 37"/>
            <p:cNvSpPr>
              <a:spLocks noChangeArrowheads="1"/>
            </p:cNvSpPr>
            <p:nvPr/>
          </p:nvSpPr>
          <p:spPr bwMode="auto">
            <a:xfrm>
              <a:off x="1632" y="1488"/>
              <a:ext cx="3840" cy="736"/>
            </a:xfrm>
            <a:prstGeom prst="roundRect">
              <a:avLst>
                <a:gd name="adj" fmla="val 22917"/>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gn="l">
                <a:lnSpc>
                  <a:spcPct val="95000"/>
                </a:lnSpc>
                <a:spcBef>
                  <a:spcPct val="20000"/>
                </a:spcBef>
              </a:pPr>
              <a:r>
                <a:rPr lang="en-US" b="1" u="sng">
                  <a:latin typeface="Arial" charset="0"/>
                </a:rPr>
                <a:t>R</a:t>
              </a:r>
              <a:r>
                <a:rPr lang="en-US" sz="2200" b="1" u="sng">
                  <a:latin typeface="Arial" charset="0"/>
                </a:rPr>
                <a:t>ecognition:</a:t>
              </a:r>
              <a:r>
                <a:rPr lang="en-US" sz="2200">
                  <a:latin typeface="Arial" charset="0"/>
                </a:rPr>
                <a:t> </a:t>
              </a:r>
              <a:r>
                <a:rPr lang="en-US" sz="2200" i="1">
                  <a:latin typeface="Arial" charset="0"/>
                </a:rPr>
                <a:t>Company acknowledgement of purchases and the customer’s interaction history with the company</a:t>
              </a:r>
            </a:p>
          </p:txBody>
        </p:sp>
        <p:cxnSp>
          <p:nvCxnSpPr>
            <p:cNvPr id="59432" name="AutoShape 40"/>
            <p:cNvCxnSpPr>
              <a:cxnSpLocks noChangeShapeType="1"/>
              <a:stCxn id="59425" idx="6"/>
              <a:endCxn id="59429" idx="1"/>
            </p:cNvCxnSpPr>
            <p:nvPr/>
          </p:nvCxnSpPr>
          <p:spPr bwMode="auto">
            <a:xfrm flipV="1">
              <a:off x="1308" y="1856"/>
              <a:ext cx="312" cy="448"/>
            </a:xfrm>
            <a:prstGeom prst="straightConnector1">
              <a:avLst/>
            </a:prstGeom>
            <a:noFill/>
            <a:ln w="28575">
              <a:solidFill>
                <a:schemeClr val="tx1"/>
              </a:solidFill>
              <a:round/>
              <a:headEnd/>
              <a:tailEnd/>
            </a:ln>
            <a:effectLst/>
          </p:spPr>
        </p:cxnSp>
      </p:grpSp>
      <p:grpSp>
        <p:nvGrpSpPr>
          <p:cNvPr id="59440" name="Group 48"/>
          <p:cNvGrpSpPr>
            <a:grpSpLocks/>
          </p:cNvGrpSpPr>
          <p:nvPr/>
        </p:nvGrpSpPr>
        <p:grpSpPr bwMode="auto">
          <a:xfrm>
            <a:off x="2076450" y="3657600"/>
            <a:ext cx="6610350" cy="1219200"/>
            <a:chOff x="1308" y="2304"/>
            <a:chExt cx="4164" cy="768"/>
          </a:xfrm>
        </p:grpSpPr>
        <p:sp>
          <p:nvSpPr>
            <p:cNvPr id="59430" name="AutoShape 38"/>
            <p:cNvSpPr>
              <a:spLocks noChangeArrowheads="1"/>
            </p:cNvSpPr>
            <p:nvPr/>
          </p:nvSpPr>
          <p:spPr bwMode="auto">
            <a:xfrm>
              <a:off x="1632" y="2368"/>
              <a:ext cx="3840" cy="704"/>
            </a:xfrm>
            <a:prstGeom prst="roundRect">
              <a:avLst>
                <a:gd name="adj" fmla="val 22917"/>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gn="l">
                <a:lnSpc>
                  <a:spcPct val="95000"/>
                </a:lnSpc>
                <a:spcBef>
                  <a:spcPct val="20000"/>
                </a:spcBef>
              </a:pPr>
              <a:r>
                <a:rPr lang="en-US" b="1" u="sng">
                  <a:latin typeface="Arial" charset="0"/>
                </a:rPr>
                <a:t>R</a:t>
              </a:r>
              <a:r>
                <a:rPr lang="en-US" sz="2200" b="1" u="sng">
                  <a:latin typeface="Arial" charset="0"/>
                </a:rPr>
                <a:t>esponsiveness:</a:t>
              </a:r>
              <a:r>
                <a:rPr lang="en-US" sz="2200">
                  <a:latin typeface="Arial" charset="0"/>
                </a:rPr>
                <a:t> </a:t>
              </a:r>
              <a:r>
                <a:rPr lang="en-US" sz="2200" i="1">
                  <a:latin typeface="Arial" charset="0"/>
                </a:rPr>
                <a:t>Customer satisfaction following a customer initiated company contact</a:t>
              </a:r>
            </a:p>
          </p:txBody>
        </p:sp>
        <p:cxnSp>
          <p:nvCxnSpPr>
            <p:cNvPr id="59433" name="AutoShape 41"/>
            <p:cNvCxnSpPr>
              <a:cxnSpLocks noChangeShapeType="1"/>
              <a:stCxn id="59425" idx="6"/>
              <a:endCxn id="59430" idx="1"/>
            </p:cNvCxnSpPr>
            <p:nvPr/>
          </p:nvCxnSpPr>
          <p:spPr bwMode="auto">
            <a:xfrm>
              <a:off x="1308" y="2304"/>
              <a:ext cx="312" cy="416"/>
            </a:xfrm>
            <a:prstGeom prst="straightConnector1">
              <a:avLst/>
            </a:prstGeom>
            <a:noFill/>
            <a:ln w="28575">
              <a:solidFill>
                <a:schemeClr val="tx1"/>
              </a:solidFill>
              <a:round/>
              <a:headEnd/>
              <a:tailEnd/>
            </a:ln>
            <a:effectLst/>
          </p:spPr>
        </p:cxnSp>
      </p:grpSp>
      <p:grpSp>
        <p:nvGrpSpPr>
          <p:cNvPr id="59441" name="Group 49"/>
          <p:cNvGrpSpPr>
            <a:grpSpLocks/>
          </p:cNvGrpSpPr>
          <p:nvPr/>
        </p:nvGrpSpPr>
        <p:grpSpPr bwMode="auto">
          <a:xfrm>
            <a:off x="2076450" y="3657600"/>
            <a:ext cx="6610350" cy="2667000"/>
            <a:chOff x="1308" y="2304"/>
            <a:chExt cx="4164" cy="1680"/>
          </a:xfrm>
        </p:grpSpPr>
        <p:sp>
          <p:nvSpPr>
            <p:cNvPr id="59426" name="AutoShape 34"/>
            <p:cNvSpPr>
              <a:spLocks noChangeArrowheads="1"/>
            </p:cNvSpPr>
            <p:nvPr/>
          </p:nvSpPr>
          <p:spPr bwMode="auto">
            <a:xfrm>
              <a:off x="1632" y="3216"/>
              <a:ext cx="3840" cy="768"/>
            </a:xfrm>
            <a:prstGeom prst="roundRect">
              <a:avLst>
                <a:gd name="adj" fmla="val 18620"/>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gn="l">
                <a:lnSpc>
                  <a:spcPct val="95000"/>
                </a:lnSpc>
                <a:spcBef>
                  <a:spcPct val="20000"/>
                </a:spcBef>
              </a:pPr>
              <a:r>
                <a:rPr lang="en-US" b="1" u="sng">
                  <a:latin typeface="Arial" charset="0"/>
                </a:rPr>
                <a:t>R</a:t>
              </a:r>
              <a:r>
                <a:rPr lang="en-US" sz="2200" b="1" u="sng">
                  <a:latin typeface="Arial" charset="0"/>
                </a:rPr>
                <a:t>espect:</a:t>
              </a:r>
              <a:r>
                <a:rPr lang="en-US" sz="2200">
                  <a:latin typeface="Arial" charset="0"/>
                </a:rPr>
                <a:t> </a:t>
              </a:r>
              <a:r>
                <a:rPr lang="en-US" sz="2200" i="1">
                  <a:latin typeface="Arial" charset="0"/>
                </a:rPr>
                <a:t>Showing consideration and not hammering them with advertisements and messages in which they have little interest</a:t>
              </a:r>
            </a:p>
          </p:txBody>
        </p:sp>
        <p:cxnSp>
          <p:nvCxnSpPr>
            <p:cNvPr id="59434" name="AutoShape 42"/>
            <p:cNvCxnSpPr>
              <a:cxnSpLocks noChangeShapeType="1"/>
              <a:stCxn id="59425" idx="6"/>
              <a:endCxn id="59426" idx="1"/>
            </p:cNvCxnSpPr>
            <p:nvPr/>
          </p:nvCxnSpPr>
          <p:spPr bwMode="auto">
            <a:xfrm>
              <a:off x="1308" y="2304"/>
              <a:ext cx="312" cy="1296"/>
            </a:xfrm>
            <a:prstGeom prst="straightConnector1">
              <a:avLst/>
            </a:prstGeom>
            <a:noFill/>
            <a:ln w="28575">
              <a:solidFill>
                <a:schemeClr val="tx1"/>
              </a:solidFill>
              <a:round/>
              <a:headEnd/>
              <a:tailEnd/>
            </a:ln>
            <a:effectLst/>
          </p:spPr>
        </p:cxnSp>
      </p:grpSp>
      <p:sp>
        <p:nvSpPr>
          <p:cNvPr id="59435" name="AutoShape 43"/>
          <p:cNvSpPr>
            <a:spLocks noChangeArrowheads="1"/>
          </p:cNvSpPr>
          <p:nvPr/>
        </p:nvSpPr>
        <p:spPr bwMode="auto">
          <a:xfrm>
            <a:off x="2590800" y="1219200"/>
            <a:ext cx="6096000" cy="914400"/>
          </a:xfrm>
          <a:prstGeom prst="roundRect">
            <a:avLst>
              <a:gd name="adj" fmla="val 22917"/>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gn="l">
              <a:lnSpc>
                <a:spcPct val="95000"/>
              </a:lnSpc>
              <a:spcBef>
                <a:spcPct val="20000"/>
              </a:spcBef>
            </a:pPr>
            <a:r>
              <a:rPr lang="en-US" b="1" u="sng">
                <a:latin typeface="Arial" charset="0"/>
              </a:rPr>
              <a:t>R</a:t>
            </a:r>
            <a:r>
              <a:rPr lang="en-US" sz="2200" b="1" u="sng">
                <a:latin typeface="Arial" charset="0"/>
              </a:rPr>
              <a:t>ecourse:</a:t>
            </a:r>
            <a:r>
              <a:rPr lang="en-US" sz="2200">
                <a:latin typeface="Arial" charset="0"/>
              </a:rPr>
              <a:t> </a:t>
            </a:r>
            <a:r>
              <a:rPr lang="en-US" sz="2200" i="1">
                <a:latin typeface="Arial" charset="0"/>
              </a:rPr>
              <a:t>Easy access to those who can solve a problem</a:t>
            </a:r>
          </a:p>
        </p:txBody>
      </p:sp>
      <p:sp>
        <p:nvSpPr>
          <p:cNvPr id="59436" name="AutoShape 44"/>
          <p:cNvSpPr>
            <a:spLocks noChangeArrowheads="1"/>
          </p:cNvSpPr>
          <p:nvPr/>
        </p:nvSpPr>
        <p:spPr bwMode="auto">
          <a:xfrm>
            <a:off x="2590800" y="2362200"/>
            <a:ext cx="6096000" cy="1168400"/>
          </a:xfrm>
          <a:prstGeom prst="roundRect">
            <a:avLst>
              <a:gd name="adj" fmla="val 22917"/>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gn="l">
              <a:lnSpc>
                <a:spcPct val="95000"/>
              </a:lnSpc>
              <a:spcBef>
                <a:spcPct val="20000"/>
              </a:spcBef>
            </a:pPr>
            <a:r>
              <a:rPr lang="en-US" b="1" u="sng">
                <a:latin typeface="Arial" charset="0"/>
              </a:rPr>
              <a:t>R</a:t>
            </a:r>
            <a:r>
              <a:rPr lang="en-US" sz="2200" b="1" u="sng">
                <a:latin typeface="Arial" charset="0"/>
              </a:rPr>
              <a:t>ecognition:</a:t>
            </a:r>
            <a:r>
              <a:rPr lang="en-US" sz="2200">
                <a:latin typeface="Arial" charset="0"/>
              </a:rPr>
              <a:t> </a:t>
            </a:r>
            <a:r>
              <a:rPr lang="en-US" sz="2200" i="1">
                <a:latin typeface="Arial" charset="0"/>
              </a:rPr>
              <a:t>Company acknowledgement of purchases and the customer’s interaction history with the company</a:t>
            </a:r>
          </a:p>
        </p:txBody>
      </p:sp>
      <p:sp>
        <p:nvSpPr>
          <p:cNvPr id="59437" name="AutoShape 45"/>
          <p:cNvSpPr>
            <a:spLocks noChangeArrowheads="1"/>
          </p:cNvSpPr>
          <p:nvPr/>
        </p:nvSpPr>
        <p:spPr bwMode="auto">
          <a:xfrm>
            <a:off x="2590800" y="3759200"/>
            <a:ext cx="6096000" cy="1117600"/>
          </a:xfrm>
          <a:prstGeom prst="roundRect">
            <a:avLst>
              <a:gd name="adj" fmla="val 22917"/>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gn="l">
              <a:lnSpc>
                <a:spcPct val="95000"/>
              </a:lnSpc>
              <a:spcBef>
                <a:spcPct val="20000"/>
              </a:spcBef>
            </a:pPr>
            <a:r>
              <a:rPr lang="en-US" b="1" u="sng">
                <a:latin typeface="Arial" charset="0"/>
              </a:rPr>
              <a:t>R</a:t>
            </a:r>
            <a:r>
              <a:rPr lang="en-US" sz="2200" b="1" u="sng">
                <a:latin typeface="Arial" charset="0"/>
              </a:rPr>
              <a:t>esponsiveness:</a:t>
            </a:r>
            <a:r>
              <a:rPr lang="en-US" sz="2200">
                <a:latin typeface="Arial" charset="0"/>
              </a:rPr>
              <a:t> </a:t>
            </a:r>
            <a:r>
              <a:rPr lang="en-US" sz="2200" i="1">
                <a:latin typeface="Arial" charset="0"/>
              </a:rPr>
              <a:t>Customer satisfaction following a customer initiated company contact</a:t>
            </a:r>
          </a:p>
        </p:txBody>
      </p:sp>
      <p:sp>
        <p:nvSpPr>
          <p:cNvPr id="59394" name="AutoShape 2"/>
          <p:cNvSpPr>
            <a:spLocks noChangeArrowheads="1"/>
          </p:cNvSpPr>
          <p:nvPr/>
        </p:nvSpPr>
        <p:spPr bwMode="auto">
          <a:xfrm>
            <a:off x="-254000" y="203200"/>
            <a:ext cx="48260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9395" name="Rectangle 3"/>
          <p:cNvSpPr>
            <a:spLocks noGrp="1" noChangeArrowheads="1"/>
          </p:cNvSpPr>
          <p:nvPr>
            <p:ph type="title"/>
          </p:nvPr>
        </p:nvSpPr>
        <p:spPr>
          <a:xfrm>
            <a:off x="228600" y="239713"/>
            <a:ext cx="7772400" cy="635000"/>
          </a:xfrm>
        </p:spPr>
        <p:txBody>
          <a:bodyPr/>
          <a:lstStyle/>
          <a:p>
            <a:r>
              <a:rPr lang="en-US" sz="3200"/>
              <a:t>Purposeful Dialogue</a:t>
            </a:r>
          </a:p>
        </p:txBody>
      </p:sp>
      <p:sp>
        <p:nvSpPr>
          <p:cNvPr id="59425" name="Oval 33"/>
          <p:cNvSpPr>
            <a:spLocks noChangeArrowheads="1"/>
          </p:cNvSpPr>
          <p:nvPr/>
        </p:nvSpPr>
        <p:spPr bwMode="auto">
          <a:xfrm>
            <a:off x="381000" y="2819400"/>
            <a:ext cx="1676400" cy="16764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a:spcBef>
                <a:spcPct val="20000"/>
              </a:spcBef>
            </a:pPr>
            <a:r>
              <a:rPr lang="en-US" sz="3200" b="1">
                <a:latin typeface="Arial" charset="0"/>
              </a:rPr>
              <a:t>Four</a:t>
            </a:r>
            <a:br>
              <a:rPr lang="en-US" sz="3200" b="1">
                <a:latin typeface="Arial" charset="0"/>
              </a:rPr>
            </a:br>
            <a:r>
              <a:rPr lang="en-US" sz="3200" b="1">
                <a:latin typeface="Arial" charset="0"/>
              </a:rPr>
              <a:t>R’s</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438"/>
                                        </p:tgtEl>
                                        <p:attrNameLst>
                                          <p:attrName>style.visibility</p:attrName>
                                        </p:attrNameLst>
                                      </p:cBhvr>
                                      <p:to>
                                        <p:strVal val="visible"/>
                                      </p:to>
                                    </p:set>
                                    <p:animEffect transition="in" filter="wipe(left)">
                                      <p:cBhvr>
                                        <p:cTn id="7" dur="500"/>
                                        <p:tgtEl>
                                          <p:spTgt spid="5943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59435"/>
                                        </p:tgtEl>
                                        <p:attrNameLst>
                                          <p:attrName>style.visibility</p:attrName>
                                        </p:attrNameLst>
                                      </p:cBhvr>
                                      <p:to>
                                        <p:strVal val="visible"/>
                                      </p:to>
                                    </p:se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59439"/>
                                        </p:tgtEl>
                                        <p:attrNameLst>
                                          <p:attrName>style.visibility</p:attrName>
                                        </p:attrNameLst>
                                      </p:cBhvr>
                                      <p:to>
                                        <p:strVal val="visible"/>
                                      </p:to>
                                    </p:set>
                                    <p:animEffect transition="in" filter="wipe(left)">
                                      <p:cBhvr>
                                        <p:cTn id="15" dur="500"/>
                                        <p:tgtEl>
                                          <p:spTgt spid="59439"/>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59436"/>
                                        </p:tgtEl>
                                        <p:attrNameLst>
                                          <p:attrName>style.visibility</p:attrName>
                                        </p:attrNameLst>
                                      </p:cBhvr>
                                      <p:to>
                                        <p:strVal val="visible"/>
                                      </p:to>
                                    </p:se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59440"/>
                                        </p:tgtEl>
                                        <p:attrNameLst>
                                          <p:attrName>style.visibility</p:attrName>
                                        </p:attrNameLst>
                                      </p:cBhvr>
                                      <p:to>
                                        <p:strVal val="visible"/>
                                      </p:to>
                                    </p:set>
                                    <p:animEffect transition="in" filter="wipe(left)">
                                      <p:cBhvr>
                                        <p:cTn id="23" dur="500"/>
                                        <p:tgtEl>
                                          <p:spTgt spid="59440"/>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59437"/>
                                        </p:tgtEl>
                                        <p:attrNameLst>
                                          <p:attrName>style.visibility</p:attrName>
                                        </p:attrNameLst>
                                      </p:cBhvr>
                                      <p:to>
                                        <p:strVal val="visible"/>
                                      </p:to>
                                    </p:set>
                                  </p:childTnLst>
                                </p:cTn>
                              </p:par>
                            </p:childTnLst>
                          </p:cTn>
                        </p:par>
                        <p:par>
                          <p:cTn id="28" fill="hold">
                            <p:stCondLst>
                              <p:cond delay="500"/>
                            </p:stCondLst>
                            <p:childTnLst>
                              <p:par>
                                <p:cTn id="29" presetID="22" presetClass="entr" presetSubtype="8" fill="hold" nodeType="afterEffect">
                                  <p:stCondLst>
                                    <p:cond delay="0"/>
                                  </p:stCondLst>
                                  <p:childTnLst>
                                    <p:set>
                                      <p:cBhvr>
                                        <p:cTn id="30" dur="1" fill="hold">
                                          <p:stCondLst>
                                            <p:cond delay="0"/>
                                          </p:stCondLst>
                                        </p:cTn>
                                        <p:tgtEl>
                                          <p:spTgt spid="59441"/>
                                        </p:tgtEl>
                                        <p:attrNameLst>
                                          <p:attrName>style.visibility</p:attrName>
                                        </p:attrNameLst>
                                      </p:cBhvr>
                                      <p:to>
                                        <p:strVal val="visible"/>
                                      </p:to>
                                    </p:set>
                                    <p:animEffect transition="in" filter="wipe(left)">
                                      <p:cBhvr>
                                        <p:cTn id="31" dur="500"/>
                                        <p:tgtEl>
                                          <p:spTgt spid="59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35" grpId="0" animBg="1" autoUpdateAnimBg="0"/>
      <p:bldP spid="59436" grpId="0" animBg="1" autoUpdateAnimBg="0"/>
      <p:bldP spid="59437"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C:\Documents and Settings\John Gayle\My Documents\3Blox\30801 MHHE-Duncan PPT\Work Files\dictionary.gif"/>
          <p:cNvPicPr>
            <a:picLocks noChangeAspect="1" noChangeArrowheads="1"/>
          </p:cNvPicPr>
          <p:nvPr/>
        </p:nvPicPr>
        <p:blipFill>
          <a:blip r:embed="rId2" cstate="print"/>
          <a:srcRect/>
          <a:stretch>
            <a:fillRect/>
          </a:stretch>
        </p:blipFill>
        <p:spPr bwMode="auto">
          <a:xfrm>
            <a:off x="685800" y="1289050"/>
            <a:ext cx="7762875" cy="5340350"/>
          </a:xfrm>
          <a:prstGeom prst="rect">
            <a:avLst/>
          </a:prstGeom>
          <a:noFill/>
        </p:spPr>
      </p:pic>
      <p:pic>
        <p:nvPicPr>
          <p:cNvPr id="60419" name="Picture 3" descr="C:\Documents and Settings\John Gayle\My Documents\3Blox\30801 MHHE-Duncan PPT\Work Files\definition.gif"/>
          <p:cNvPicPr>
            <a:picLocks noChangeAspect="1" noChangeArrowheads="1"/>
          </p:cNvPicPr>
          <p:nvPr/>
        </p:nvPicPr>
        <p:blipFill>
          <a:blip r:embed="rId3" cstate="print"/>
          <a:srcRect/>
          <a:stretch>
            <a:fillRect/>
          </a:stretch>
        </p:blipFill>
        <p:spPr bwMode="auto">
          <a:xfrm>
            <a:off x="7346950" y="1143000"/>
            <a:ext cx="1187450" cy="1219200"/>
          </a:xfrm>
          <a:prstGeom prst="rect">
            <a:avLst/>
          </a:prstGeom>
          <a:noFill/>
        </p:spPr>
      </p:pic>
      <p:sp>
        <p:nvSpPr>
          <p:cNvPr id="60420" name="AutoShape 4"/>
          <p:cNvSpPr>
            <a:spLocks noChangeArrowheads="1"/>
          </p:cNvSpPr>
          <p:nvPr/>
        </p:nvSpPr>
        <p:spPr bwMode="auto">
          <a:xfrm>
            <a:off x="-254000" y="203200"/>
            <a:ext cx="6654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0421" name="Rectangle 5"/>
          <p:cNvSpPr>
            <a:spLocks noGrp="1" noChangeArrowheads="1"/>
          </p:cNvSpPr>
          <p:nvPr>
            <p:ph type="title"/>
          </p:nvPr>
        </p:nvSpPr>
        <p:spPr>
          <a:xfrm>
            <a:off x="228600" y="239713"/>
            <a:ext cx="8915400" cy="635000"/>
          </a:xfrm>
        </p:spPr>
        <p:txBody>
          <a:bodyPr/>
          <a:lstStyle/>
          <a:p>
            <a:r>
              <a:rPr lang="en-US" sz="3000" b="1"/>
              <a:t>Final Note: </a:t>
            </a:r>
            <a:r>
              <a:rPr lang="en-US" sz="3000"/>
              <a:t>Sticky Communication</a:t>
            </a:r>
          </a:p>
        </p:txBody>
      </p:sp>
      <p:sp>
        <p:nvSpPr>
          <p:cNvPr id="60422" name="Rectangle 6"/>
          <p:cNvSpPr>
            <a:spLocks noChangeArrowheads="1"/>
          </p:cNvSpPr>
          <p:nvPr/>
        </p:nvSpPr>
        <p:spPr bwMode="auto">
          <a:xfrm>
            <a:off x="1295400" y="1905000"/>
            <a:ext cx="6705600" cy="3902075"/>
          </a:xfrm>
          <a:prstGeom prst="rect">
            <a:avLst/>
          </a:prstGeom>
          <a:noFill/>
          <a:ln w="38100">
            <a:noFill/>
            <a:miter lim="800000"/>
            <a:headEnd/>
            <a:tailEnd/>
          </a:ln>
          <a:effectLst/>
        </p:spPr>
        <p:txBody>
          <a:bodyPr>
            <a:spAutoFit/>
          </a:bodyPr>
          <a:lstStyle/>
          <a:p>
            <a:pPr lvl="1" indent="-176213" algn="l">
              <a:spcBef>
                <a:spcPct val="20000"/>
              </a:spcBef>
              <a:buFontTx/>
              <a:buChar char="•"/>
            </a:pPr>
            <a:r>
              <a:rPr lang="en-US" sz="2600" i="1">
                <a:latin typeface="Arial" charset="0"/>
              </a:rPr>
              <a:t>IMC encourages the creation of messages that involve consumers </a:t>
            </a:r>
            <a:br>
              <a:rPr lang="en-US" sz="2600" i="1">
                <a:latin typeface="Arial" charset="0"/>
              </a:rPr>
            </a:br>
            <a:r>
              <a:rPr lang="en-US" sz="2600" i="1">
                <a:latin typeface="Arial" charset="0"/>
              </a:rPr>
              <a:t>for a longer time…</a:t>
            </a:r>
          </a:p>
          <a:p>
            <a:pPr lvl="1" indent="-176213" algn="l">
              <a:spcBef>
                <a:spcPct val="20000"/>
              </a:spcBef>
              <a:buFontTx/>
              <a:buChar char="•"/>
            </a:pPr>
            <a:r>
              <a:rPr lang="en-US" sz="2600" i="1">
                <a:latin typeface="Arial" charset="0"/>
              </a:rPr>
              <a:t>…and that can be facilitated by new two-way communication technologies that foster a purposeful dialogue, including:</a:t>
            </a:r>
          </a:p>
          <a:p>
            <a:pPr marL="1033463" lvl="2" indent="-228600" algn="l">
              <a:spcBef>
                <a:spcPct val="20000"/>
              </a:spcBef>
              <a:buFontTx/>
              <a:buChar char="•"/>
            </a:pPr>
            <a:r>
              <a:rPr lang="en-US" sz="2600" i="1">
                <a:latin typeface="Arial" charset="0"/>
              </a:rPr>
              <a:t>Web site instant messaging and feedback</a:t>
            </a:r>
          </a:p>
          <a:p>
            <a:pPr marL="1033463" lvl="2" indent="-228600" algn="l">
              <a:spcBef>
                <a:spcPct val="20000"/>
              </a:spcBef>
              <a:buFontTx/>
              <a:buChar char="•"/>
            </a:pPr>
            <a:r>
              <a:rPr lang="en-US" sz="2600" i="1">
                <a:latin typeface="Arial" charset="0"/>
              </a:rPr>
              <a:t>800 number interactions</a:t>
            </a:r>
          </a:p>
        </p:txBody>
      </p:sp>
    </p:spTree>
  </p:cSld>
  <p:clrMapOvr>
    <a:masterClrMapping/>
  </p:clrMapOvr>
  <p:transition>
    <p:pull dir="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AutoShape 3"/>
          <p:cNvSpPr>
            <a:spLocks noChangeArrowheads="1"/>
          </p:cNvSpPr>
          <p:nvPr/>
        </p:nvSpPr>
        <p:spPr bwMode="auto">
          <a:xfrm>
            <a:off x="-254000" y="203200"/>
            <a:ext cx="4292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124" name="Rectangle 4"/>
          <p:cNvSpPr>
            <a:spLocks noGrp="1" noChangeArrowheads="1"/>
          </p:cNvSpPr>
          <p:nvPr>
            <p:ph type="title"/>
          </p:nvPr>
        </p:nvSpPr>
        <p:spPr>
          <a:xfrm>
            <a:off x="227013" y="239713"/>
            <a:ext cx="7772400" cy="635000"/>
          </a:xfrm>
        </p:spPr>
        <p:txBody>
          <a:bodyPr/>
          <a:lstStyle/>
          <a:p>
            <a:r>
              <a:rPr lang="en-US" sz="3000"/>
              <a:t>Chapter Perspective</a:t>
            </a:r>
          </a:p>
        </p:txBody>
      </p:sp>
      <p:sp>
        <p:nvSpPr>
          <p:cNvPr id="5157" name="AutoShape 37"/>
          <p:cNvSpPr>
            <a:spLocks noChangeArrowheads="1"/>
          </p:cNvSpPr>
          <p:nvPr/>
        </p:nvSpPr>
        <p:spPr bwMode="auto">
          <a:xfrm>
            <a:off x="544513" y="1368425"/>
            <a:ext cx="8054975" cy="1450975"/>
          </a:xfrm>
          <a:prstGeom prst="roundRect">
            <a:avLst>
              <a:gd name="adj" fmla="val 16667"/>
            </a:avLst>
          </a:prstGeom>
          <a:solidFill>
            <a:srgbClr val="FFEFD2"/>
          </a:solidFill>
          <a:ln w="38100">
            <a:solidFill>
              <a:srgbClr val="FFB610"/>
            </a:solidFill>
            <a:round/>
            <a:headEnd/>
            <a:tailEnd/>
          </a:ln>
          <a:effectLst/>
        </p:spPr>
        <p:txBody>
          <a:bodyPr>
            <a:spAutoFit/>
          </a:bodyPr>
          <a:lstStyle/>
          <a:p>
            <a:pPr algn="l">
              <a:spcBef>
                <a:spcPct val="20000"/>
              </a:spcBef>
            </a:pPr>
            <a:r>
              <a:rPr lang="en-US" sz="2600">
                <a:latin typeface="Arial" charset="0"/>
              </a:rPr>
              <a:t>Everything, every person, and every message that touches a customer communicates something positive or negative about the organization</a:t>
            </a:r>
          </a:p>
        </p:txBody>
      </p:sp>
      <p:pic>
        <p:nvPicPr>
          <p:cNvPr id="5158" name="Picture 38" descr="consumer2"/>
          <p:cNvPicPr>
            <a:picLocks noChangeAspect="1" noChangeArrowheads="1"/>
          </p:cNvPicPr>
          <p:nvPr/>
        </p:nvPicPr>
        <p:blipFill>
          <a:blip r:embed="rId3" cstate="print"/>
          <a:srcRect/>
          <a:stretch>
            <a:fillRect/>
          </a:stretch>
        </p:blipFill>
        <p:spPr bwMode="auto">
          <a:xfrm>
            <a:off x="3276600" y="3124200"/>
            <a:ext cx="2503488" cy="3327400"/>
          </a:xfrm>
          <a:prstGeom prst="rect">
            <a:avLst/>
          </a:prstGeom>
          <a:noFill/>
        </p:spPr>
      </p:pic>
      <p:grpSp>
        <p:nvGrpSpPr>
          <p:cNvPr id="5173" name="Group 53"/>
          <p:cNvGrpSpPr>
            <a:grpSpLocks/>
          </p:cNvGrpSpPr>
          <p:nvPr/>
        </p:nvGrpSpPr>
        <p:grpSpPr bwMode="auto">
          <a:xfrm>
            <a:off x="381000" y="2978150"/>
            <a:ext cx="8086725" cy="3041650"/>
            <a:chOff x="240" y="1876"/>
            <a:chExt cx="5094" cy="1916"/>
          </a:xfrm>
        </p:grpSpPr>
        <p:grpSp>
          <p:nvGrpSpPr>
            <p:cNvPr id="5162" name="Group 42"/>
            <p:cNvGrpSpPr>
              <a:grpSpLocks/>
            </p:cNvGrpSpPr>
            <p:nvPr/>
          </p:nvGrpSpPr>
          <p:grpSpPr bwMode="auto">
            <a:xfrm rot="930491">
              <a:off x="624" y="2112"/>
              <a:ext cx="1872" cy="480"/>
              <a:chOff x="432" y="2304"/>
              <a:chExt cx="1872" cy="480"/>
            </a:xfrm>
          </p:grpSpPr>
          <p:sp>
            <p:nvSpPr>
              <p:cNvPr id="5160" name="AutoShape 40"/>
              <p:cNvSpPr>
                <a:spLocks noChangeArrowheads="1"/>
              </p:cNvSpPr>
              <p:nvPr/>
            </p:nvSpPr>
            <p:spPr bwMode="auto">
              <a:xfrm>
                <a:off x="1776" y="2448"/>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5161" name="AutoShape 41"/>
              <p:cNvSpPr>
                <a:spLocks noChangeArrowheads="1"/>
              </p:cNvSpPr>
              <p:nvPr/>
            </p:nvSpPr>
            <p:spPr bwMode="auto">
              <a:xfrm>
                <a:off x="432" y="2304"/>
                <a:ext cx="1488" cy="480"/>
              </a:xfrm>
              <a:prstGeom prst="roundRect">
                <a:avLst>
                  <a:gd name="adj" fmla="val 37917"/>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marL="174625" indent="-174625" algn="l">
                  <a:lnSpc>
                    <a:spcPct val="85000"/>
                  </a:lnSpc>
                  <a:spcBef>
                    <a:spcPct val="20000"/>
                  </a:spcBef>
                </a:pPr>
                <a:r>
                  <a:rPr lang="en-US" sz="2800" b="1">
                    <a:latin typeface="Arial" charset="0"/>
                  </a:rPr>
                  <a:t>Touchpoint</a:t>
                </a:r>
              </a:p>
            </p:txBody>
          </p:sp>
        </p:grpSp>
        <p:grpSp>
          <p:nvGrpSpPr>
            <p:cNvPr id="5163" name="Group 43"/>
            <p:cNvGrpSpPr>
              <a:grpSpLocks/>
            </p:cNvGrpSpPr>
            <p:nvPr/>
          </p:nvGrpSpPr>
          <p:grpSpPr bwMode="auto">
            <a:xfrm rot="-558222">
              <a:off x="240" y="3312"/>
              <a:ext cx="1872" cy="480"/>
              <a:chOff x="432" y="2304"/>
              <a:chExt cx="1872" cy="480"/>
            </a:xfrm>
          </p:grpSpPr>
          <p:sp>
            <p:nvSpPr>
              <p:cNvPr id="5164" name="AutoShape 44"/>
              <p:cNvSpPr>
                <a:spLocks noChangeArrowheads="1"/>
              </p:cNvSpPr>
              <p:nvPr/>
            </p:nvSpPr>
            <p:spPr bwMode="auto">
              <a:xfrm>
                <a:off x="1776" y="2448"/>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5165" name="AutoShape 45"/>
              <p:cNvSpPr>
                <a:spLocks noChangeArrowheads="1"/>
              </p:cNvSpPr>
              <p:nvPr/>
            </p:nvSpPr>
            <p:spPr bwMode="auto">
              <a:xfrm>
                <a:off x="432" y="2304"/>
                <a:ext cx="1488" cy="480"/>
              </a:xfrm>
              <a:prstGeom prst="roundRect">
                <a:avLst>
                  <a:gd name="adj" fmla="val 37917"/>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marL="174625" indent="-174625" algn="l">
                  <a:lnSpc>
                    <a:spcPct val="85000"/>
                  </a:lnSpc>
                  <a:spcBef>
                    <a:spcPct val="20000"/>
                  </a:spcBef>
                </a:pPr>
                <a:r>
                  <a:rPr lang="en-US" sz="2800" b="1">
                    <a:latin typeface="Arial" charset="0"/>
                  </a:rPr>
                  <a:t>Touchpoint</a:t>
                </a:r>
              </a:p>
            </p:txBody>
          </p:sp>
        </p:grpSp>
        <p:grpSp>
          <p:nvGrpSpPr>
            <p:cNvPr id="5169" name="Group 49"/>
            <p:cNvGrpSpPr>
              <a:grpSpLocks/>
            </p:cNvGrpSpPr>
            <p:nvPr/>
          </p:nvGrpSpPr>
          <p:grpSpPr bwMode="auto">
            <a:xfrm rot="-393989">
              <a:off x="3552" y="3072"/>
              <a:ext cx="1782" cy="620"/>
              <a:chOff x="3360" y="2448"/>
              <a:chExt cx="1782" cy="620"/>
            </a:xfrm>
          </p:grpSpPr>
          <p:sp>
            <p:nvSpPr>
              <p:cNvPr id="5167" name="AutoShape 47"/>
              <p:cNvSpPr>
                <a:spLocks noChangeArrowheads="1"/>
              </p:cNvSpPr>
              <p:nvPr/>
            </p:nvSpPr>
            <p:spPr bwMode="auto">
              <a:xfrm rot="11700000">
                <a:off x="3360" y="2448"/>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5168" name="AutoShape 48"/>
              <p:cNvSpPr>
                <a:spLocks noChangeArrowheads="1"/>
              </p:cNvSpPr>
              <p:nvPr/>
            </p:nvSpPr>
            <p:spPr bwMode="auto">
              <a:xfrm rot="930491">
                <a:off x="3654" y="2588"/>
                <a:ext cx="1488" cy="480"/>
              </a:xfrm>
              <a:prstGeom prst="roundRect">
                <a:avLst>
                  <a:gd name="adj" fmla="val 37917"/>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marL="174625" indent="-174625" algn="l">
                  <a:lnSpc>
                    <a:spcPct val="85000"/>
                  </a:lnSpc>
                  <a:spcBef>
                    <a:spcPct val="20000"/>
                  </a:spcBef>
                </a:pPr>
                <a:r>
                  <a:rPr lang="en-US" sz="2800" b="1">
                    <a:latin typeface="Arial" charset="0"/>
                  </a:rPr>
                  <a:t>Touchpoint</a:t>
                </a:r>
              </a:p>
            </p:txBody>
          </p:sp>
        </p:grpSp>
        <p:grpSp>
          <p:nvGrpSpPr>
            <p:cNvPr id="5170" name="Group 50"/>
            <p:cNvGrpSpPr>
              <a:grpSpLocks/>
            </p:cNvGrpSpPr>
            <p:nvPr/>
          </p:nvGrpSpPr>
          <p:grpSpPr bwMode="auto">
            <a:xfrm rot="-1223924">
              <a:off x="3114" y="1876"/>
              <a:ext cx="1782" cy="620"/>
              <a:chOff x="3360" y="2448"/>
              <a:chExt cx="1782" cy="620"/>
            </a:xfrm>
          </p:grpSpPr>
          <p:sp>
            <p:nvSpPr>
              <p:cNvPr id="5171" name="AutoShape 51"/>
              <p:cNvSpPr>
                <a:spLocks noChangeArrowheads="1"/>
              </p:cNvSpPr>
              <p:nvPr/>
            </p:nvSpPr>
            <p:spPr bwMode="auto">
              <a:xfrm rot="11700000">
                <a:off x="3360" y="2448"/>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5172" name="AutoShape 52"/>
              <p:cNvSpPr>
                <a:spLocks noChangeArrowheads="1"/>
              </p:cNvSpPr>
              <p:nvPr/>
            </p:nvSpPr>
            <p:spPr bwMode="auto">
              <a:xfrm rot="930491">
                <a:off x="3654" y="2588"/>
                <a:ext cx="1488" cy="480"/>
              </a:xfrm>
              <a:prstGeom prst="roundRect">
                <a:avLst>
                  <a:gd name="adj" fmla="val 37917"/>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marL="174625" indent="-174625" algn="l">
                  <a:lnSpc>
                    <a:spcPct val="85000"/>
                  </a:lnSpc>
                  <a:spcBef>
                    <a:spcPct val="20000"/>
                  </a:spcBef>
                </a:pPr>
                <a:r>
                  <a:rPr lang="en-US" sz="2800" b="1">
                    <a:latin typeface="Arial" charset="0"/>
                  </a:rPr>
                  <a:t>Touchpoint</a:t>
                </a:r>
              </a:p>
            </p:txBody>
          </p:sp>
        </p:grp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1000"/>
                                  </p:stCondLst>
                                  <p:childTnLst>
                                    <p:set>
                                      <p:cBhvr>
                                        <p:cTn id="6" dur="1" fill="hold">
                                          <p:stCondLst>
                                            <p:cond delay="0"/>
                                          </p:stCondLst>
                                        </p:cTn>
                                        <p:tgtEl>
                                          <p:spTgt spid="5173"/>
                                        </p:tgtEl>
                                        <p:attrNameLst>
                                          <p:attrName>style.visibility</p:attrName>
                                        </p:attrNameLst>
                                      </p:cBhvr>
                                      <p:to>
                                        <p:strVal val="visible"/>
                                      </p:to>
                                    </p:set>
                                    <p:animEffect transition="in" filter="box(in)">
                                      <p:cBhvr>
                                        <p:cTn id="7" dur="500"/>
                                        <p:tgtEl>
                                          <p:spTgt spid="5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8" name="Rectangle 16"/>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3074" name="AutoShape 2"/>
          <p:cNvSpPr>
            <a:spLocks noGrp="1" noChangeArrowheads="1"/>
          </p:cNvSpPr>
          <p:nvPr>
            <p:ph type="title"/>
          </p:nvPr>
        </p:nvSpPr>
        <p:spPr>
          <a:xfrm>
            <a:off x="-287338" y="187325"/>
            <a:ext cx="6326188" cy="712788"/>
          </a:xfrm>
          <a:prstGeom prst="roundRect">
            <a:avLst>
              <a:gd name="adj" fmla="val 27250"/>
            </a:avLst>
          </a:prstGeom>
          <a:solidFill>
            <a:schemeClr val="bg1"/>
          </a:solidFill>
          <a:ln w="38100">
            <a:solidFill>
              <a:srgbClr val="84A2D5"/>
            </a:solidFill>
            <a:round/>
            <a:headEnd type="none" w="med" len="med"/>
            <a:tailEnd type="none" w="med" len="med"/>
          </a:ln>
        </p:spPr>
        <p:txBody>
          <a:bodyPr wrap="none" lIns="457200">
            <a:spAutoFit/>
          </a:bodyPr>
          <a:lstStyle/>
          <a:p>
            <a:r>
              <a:rPr lang="en-US" sz="3200" b="1"/>
              <a:t>Opening Case:</a:t>
            </a:r>
            <a:r>
              <a:rPr lang="en-US" sz="3200"/>
              <a:t> HB Ice Cream </a:t>
            </a:r>
          </a:p>
        </p:txBody>
      </p:sp>
      <p:pic>
        <p:nvPicPr>
          <p:cNvPr id="3096" name="Picture 24" descr="C:\Documents and Settings\John Gayle\My Documents\3Blox\30801 MHHE-Duncan PPT\Work Files\Duncan Compressed\dun37744_p0402.jpg"/>
          <p:cNvPicPr>
            <a:picLocks noChangeAspect="1" noChangeArrowheads="1"/>
          </p:cNvPicPr>
          <p:nvPr/>
        </p:nvPicPr>
        <p:blipFill>
          <a:blip r:embed="rId2" cstate="print"/>
          <a:srcRect/>
          <a:stretch>
            <a:fillRect/>
          </a:stretch>
        </p:blipFill>
        <p:spPr bwMode="auto">
          <a:xfrm>
            <a:off x="1041400" y="1260475"/>
            <a:ext cx="7086600" cy="5076825"/>
          </a:xfrm>
          <a:prstGeom prst="rect">
            <a:avLst/>
          </a:prstGeom>
          <a:noFill/>
          <a:effectLst>
            <a:outerShdw dist="107763" dir="2700000" algn="ctr" rotWithShape="0">
              <a:srgbClr val="808080"/>
            </a:outerShdw>
          </a:effectLst>
        </p:spPr>
      </p:pic>
    </p:spTree>
  </p:cSld>
  <p:clrMapOvr>
    <a:masterClrMapping/>
  </p:clrMapOvr>
  <p:transition spd="med">
    <p:dissolv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85" name="Group 41"/>
          <p:cNvGrpSpPr>
            <a:grpSpLocks/>
          </p:cNvGrpSpPr>
          <p:nvPr/>
        </p:nvGrpSpPr>
        <p:grpSpPr bwMode="auto">
          <a:xfrm>
            <a:off x="2286000" y="2209800"/>
            <a:ext cx="6477000" cy="2514600"/>
            <a:chOff x="1440" y="1392"/>
            <a:chExt cx="4080" cy="1584"/>
          </a:xfrm>
        </p:grpSpPr>
        <p:sp>
          <p:nvSpPr>
            <p:cNvPr id="6168" name="AutoShape 24"/>
            <p:cNvSpPr>
              <a:spLocks noChangeArrowheads="1"/>
            </p:cNvSpPr>
            <p:nvPr/>
          </p:nvSpPr>
          <p:spPr bwMode="auto">
            <a:xfrm>
              <a:off x="1440" y="1903"/>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6169" name="AutoShape 25"/>
            <p:cNvSpPr>
              <a:spLocks noChangeArrowheads="1"/>
            </p:cNvSpPr>
            <p:nvPr/>
          </p:nvSpPr>
          <p:spPr bwMode="auto">
            <a:xfrm>
              <a:off x="2016" y="1392"/>
              <a:ext cx="3504" cy="1584"/>
            </a:xfrm>
            <a:prstGeom prst="roundRect">
              <a:avLst>
                <a:gd name="adj" fmla="val 9199"/>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lgn="l">
                <a:lnSpc>
                  <a:spcPct val="85000"/>
                </a:lnSpc>
                <a:spcBef>
                  <a:spcPct val="20000"/>
                </a:spcBef>
              </a:pPr>
              <a:r>
                <a:rPr lang="en-US" sz="2300">
                  <a:latin typeface="Arial" charset="0"/>
                </a:rPr>
                <a:t>An IMC program for the HB brand, focusing on “togetherness” theme:</a:t>
              </a:r>
            </a:p>
            <a:p>
              <a:pPr algn="l">
                <a:lnSpc>
                  <a:spcPct val="85000"/>
                </a:lnSpc>
                <a:spcBef>
                  <a:spcPct val="20000"/>
                </a:spcBef>
                <a:buFontTx/>
                <a:buChar char="•"/>
              </a:pPr>
              <a:r>
                <a:rPr lang="en-US" sz="2300">
                  <a:latin typeface="Arial" charset="0"/>
                </a:rPr>
                <a:t> New logo</a:t>
              </a:r>
            </a:p>
            <a:p>
              <a:pPr algn="l">
                <a:lnSpc>
                  <a:spcPct val="85000"/>
                </a:lnSpc>
                <a:spcBef>
                  <a:spcPct val="20000"/>
                </a:spcBef>
                <a:buFontTx/>
                <a:buChar char="•"/>
              </a:pPr>
              <a:r>
                <a:rPr lang="en-US" sz="2300">
                  <a:latin typeface="Arial" charset="0"/>
                </a:rPr>
                <a:t> TV spot  creating a “Love Weekend”</a:t>
              </a:r>
            </a:p>
            <a:p>
              <a:pPr algn="l">
                <a:lnSpc>
                  <a:spcPct val="85000"/>
                </a:lnSpc>
                <a:spcBef>
                  <a:spcPct val="20000"/>
                </a:spcBef>
                <a:buFontTx/>
                <a:buChar char="•"/>
              </a:pPr>
              <a:r>
                <a:rPr lang="en-US" sz="2300">
                  <a:latin typeface="Arial" charset="0"/>
                </a:rPr>
                <a:t> Newspaper ad tie-ins</a:t>
              </a:r>
            </a:p>
            <a:p>
              <a:pPr algn="l">
                <a:lnSpc>
                  <a:spcPct val="85000"/>
                </a:lnSpc>
                <a:spcBef>
                  <a:spcPct val="20000"/>
                </a:spcBef>
                <a:buFontTx/>
                <a:buChar char="•"/>
              </a:pPr>
              <a:r>
                <a:rPr lang="en-US" sz="2300">
                  <a:latin typeface="Arial" charset="0"/>
                </a:rPr>
                <a:t> On-street promotions </a:t>
              </a:r>
            </a:p>
          </p:txBody>
        </p:sp>
      </p:grpSp>
      <p:grpSp>
        <p:nvGrpSpPr>
          <p:cNvPr id="6178" name="Group 34"/>
          <p:cNvGrpSpPr>
            <a:grpSpLocks/>
          </p:cNvGrpSpPr>
          <p:nvPr/>
        </p:nvGrpSpPr>
        <p:grpSpPr bwMode="auto">
          <a:xfrm>
            <a:off x="2286000" y="1295400"/>
            <a:ext cx="6477000" cy="635000"/>
            <a:chOff x="1440" y="816"/>
            <a:chExt cx="4080" cy="400"/>
          </a:xfrm>
        </p:grpSpPr>
        <p:sp>
          <p:nvSpPr>
            <p:cNvPr id="6154" name="AutoShape 10"/>
            <p:cNvSpPr>
              <a:spLocks noChangeArrowheads="1"/>
            </p:cNvSpPr>
            <p:nvPr/>
          </p:nvSpPr>
          <p:spPr bwMode="auto">
            <a:xfrm>
              <a:off x="2016" y="816"/>
              <a:ext cx="3504" cy="400"/>
            </a:xfrm>
            <a:prstGeom prst="roundRect">
              <a:avLst>
                <a:gd name="adj" fmla="val 29375"/>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lgn="l">
                <a:lnSpc>
                  <a:spcPct val="85000"/>
                </a:lnSpc>
                <a:spcBef>
                  <a:spcPct val="20000"/>
                </a:spcBef>
              </a:pPr>
              <a:r>
                <a:rPr lang="en-US" sz="2300">
                  <a:latin typeface="Arial" charset="0"/>
                </a:rPr>
                <a:t>To increase Irish ice cream consumption</a:t>
              </a:r>
            </a:p>
          </p:txBody>
        </p:sp>
        <p:sp>
          <p:nvSpPr>
            <p:cNvPr id="6153" name="AutoShape 9"/>
            <p:cNvSpPr>
              <a:spLocks noChangeArrowheads="1"/>
            </p:cNvSpPr>
            <p:nvPr/>
          </p:nvSpPr>
          <p:spPr bwMode="auto">
            <a:xfrm>
              <a:off x="1440" y="896"/>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grpSp>
      <p:grpSp>
        <p:nvGrpSpPr>
          <p:cNvPr id="6186" name="Group 42"/>
          <p:cNvGrpSpPr>
            <a:grpSpLocks/>
          </p:cNvGrpSpPr>
          <p:nvPr/>
        </p:nvGrpSpPr>
        <p:grpSpPr bwMode="auto">
          <a:xfrm>
            <a:off x="2286000" y="5029200"/>
            <a:ext cx="6477000" cy="1447800"/>
            <a:chOff x="1440" y="3168"/>
            <a:chExt cx="4080" cy="912"/>
          </a:xfrm>
        </p:grpSpPr>
        <p:sp>
          <p:nvSpPr>
            <p:cNvPr id="6172" name="AutoShape 28"/>
            <p:cNvSpPr>
              <a:spLocks noChangeArrowheads="1"/>
            </p:cNvSpPr>
            <p:nvPr/>
          </p:nvSpPr>
          <p:spPr bwMode="auto">
            <a:xfrm>
              <a:off x="1440" y="3391"/>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6173" name="AutoShape 29"/>
            <p:cNvSpPr>
              <a:spLocks noChangeArrowheads="1"/>
            </p:cNvSpPr>
            <p:nvPr/>
          </p:nvSpPr>
          <p:spPr bwMode="auto">
            <a:xfrm>
              <a:off x="2016" y="3168"/>
              <a:ext cx="3504" cy="912"/>
            </a:xfrm>
            <a:prstGeom prst="roundRect">
              <a:avLst>
                <a:gd name="adj" fmla="val 18519"/>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marL="174625" indent="-174625" algn="l">
                <a:lnSpc>
                  <a:spcPct val="85000"/>
                </a:lnSpc>
                <a:spcBef>
                  <a:spcPct val="20000"/>
                </a:spcBef>
                <a:buFontTx/>
                <a:buChar char="•"/>
              </a:pPr>
              <a:r>
                <a:rPr lang="en-US" sz="2300">
                  <a:latin typeface="Arial" charset="0"/>
                </a:rPr>
                <a:t>75% of 15–24 target age group became aware of new logo </a:t>
              </a:r>
            </a:p>
            <a:p>
              <a:pPr marL="174625" indent="-174625" algn="l">
                <a:lnSpc>
                  <a:spcPct val="85000"/>
                </a:lnSpc>
                <a:spcBef>
                  <a:spcPct val="20000"/>
                </a:spcBef>
                <a:buFontTx/>
                <a:buChar char="•"/>
              </a:pPr>
              <a:r>
                <a:rPr lang="en-US" sz="2300">
                  <a:latin typeface="Arial" charset="0"/>
                </a:rPr>
                <a:t>Similar campaigns now being used across Europe</a:t>
              </a:r>
            </a:p>
          </p:txBody>
        </p:sp>
      </p:grpSp>
      <p:sp>
        <p:nvSpPr>
          <p:cNvPr id="6176" name="AutoShape 32"/>
          <p:cNvSpPr>
            <a:spLocks noChangeArrowheads="1"/>
          </p:cNvSpPr>
          <p:nvPr/>
        </p:nvSpPr>
        <p:spPr bwMode="auto">
          <a:xfrm>
            <a:off x="3200400" y="2209800"/>
            <a:ext cx="5562600" cy="2514600"/>
          </a:xfrm>
          <a:prstGeom prst="roundRect">
            <a:avLst>
              <a:gd name="adj" fmla="val 9199"/>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algn="l">
              <a:lnSpc>
                <a:spcPct val="85000"/>
              </a:lnSpc>
              <a:spcBef>
                <a:spcPct val="20000"/>
              </a:spcBef>
            </a:pPr>
            <a:r>
              <a:rPr lang="en-US" sz="2300">
                <a:latin typeface="Arial" charset="0"/>
              </a:rPr>
              <a:t>An IMC program for the HB brand, focusing on “togetherness” theme:</a:t>
            </a:r>
          </a:p>
          <a:p>
            <a:pPr algn="l">
              <a:lnSpc>
                <a:spcPct val="85000"/>
              </a:lnSpc>
              <a:spcBef>
                <a:spcPct val="20000"/>
              </a:spcBef>
              <a:buFontTx/>
              <a:buChar char="•"/>
            </a:pPr>
            <a:r>
              <a:rPr lang="en-US" sz="2300">
                <a:latin typeface="Arial" charset="0"/>
              </a:rPr>
              <a:t> New logo</a:t>
            </a:r>
          </a:p>
          <a:p>
            <a:pPr algn="l">
              <a:lnSpc>
                <a:spcPct val="85000"/>
              </a:lnSpc>
              <a:spcBef>
                <a:spcPct val="20000"/>
              </a:spcBef>
              <a:buFontTx/>
              <a:buChar char="•"/>
            </a:pPr>
            <a:r>
              <a:rPr lang="en-US" sz="2300">
                <a:latin typeface="Arial" charset="0"/>
              </a:rPr>
              <a:t> TV spot creating a “Love Weekend”</a:t>
            </a:r>
          </a:p>
          <a:p>
            <a:pPr algn="l">
              <a:lnSpc>
                <a:spcPct val="85000"/>
              </a:lnSpc>
              <a:spcBef>
                <a:spcPct val="20000"/>
              </a:spcBef>
              <a:buFontTx/>
              <a:buChar char="•"/>
            </a:pPr>
            <a:r>
              <a:rPr lang="en-US" sz="2300">
                <a:latin typeface="Arial" charset="0"/>
              </a:rPr>
              <a:t> Newspaper ad tie-ins</a:t>
            </a:r>
          </a:p>
          <a:p>
            <a:pPr algn="l">
              <a:lnSpc>
                <a:spcPct val="85000"/>
              </a:lnSpc>
              <a:spcBef>
                <a:spcPct val="20000"/>
              </a:spcBef>
              <a:buFontTx/>
              <a:buChar char="•"/>
            </a:pPr>
            <a:r>
              <a:rPr lang="en-US" sz="2300">
                <a:latin typeface="Arial" charset="0"/>
              </a:rPr>
              <a:t> On-street promotions </a:t>
            </a:r>
          </a:p>
        </p:txBody>
      </p:sp>
      <p:sp>
        <p:nvSpPr>
          <p:cNvPr id="6177" name="AutoShape 33"/>
          <p:cNvSpPr>
            <a:spLocks noChangeArrowheads="1"/>
          </p:cNvSpPr>
          <p:nvPr/>
        </p:nvSpPr>
        <p:spPr bwMode="auto">
          <a:xfrm>
            <a:off x="3200400" y="1295400"/>
            <a:ext cx="5562600" cy="635000"/>
          </a:xfrm>
          <a:prstGeom prst="roundRect">
            <a:avLst>
              <a:gd name="adj" fmla="val 29375"/>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algn="l">
              <a:lnSpc>
                <a:spcPct val="85000"/>
              </a:lnSpc>
              <a:spcBef>
                <a:spcPct val="20000"/>
              </a:spcBef>
            </a:pPr>
            <a:r>
              <a:rPr lang="en-US" sz="2300">
                <a:latin typeface="Arial" charset="0"/>
              </a:rPr>
              <a:t>To increase Irish ice cream consumption</a:t>
            </a:r>
          </a:p>
        </p:txBody>
      </p:sp>
      <p:sp>
        <p:nvSpPr>
          <p:cNvPr id="6157" name="AutoShape 13"/>
          <p:cNvSpPr>
            <a:spLocks noChangeArrowheads="1"/>
          </p:cNvSpPr>
          <p:nvPr/>
        </p:nvSpPr>
        <p:spPr bwMode="auto">
          <a:xfrm>
            <a:off x="-254000" y="203200"/>
            <a:ext cx="6273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158" name="Rectangle 14"/>
          <p:cNvSpPr>
            <a:spLocks noGrp="1" noChangeArrowheads="1"/>
          </p:cNvSpPr>
          <p:nvPr>
            <p:ph type="title"/>
          </p:nvPr>
        </p:nvSpPr>
        <p:spPr>
          <a:xfrm>
            <a:off x="228600" y="227013"/>
            <a:ext cx="7772400" cy="635000"/>
          </a:xfrm>
        </p:spPr>
        <p:txBody>
          <a:bodyPr/>
          <a:lstStyle/>
          <a:p>
            <a:r>
              <a:rPr lang="en-US" sz="3200" b="1"/>
              <a:t>Opening Case:</a:t>
            </a:r>
            <a:r>
              <a:rPr lang="en-US" sz="3200"/>
              <a:t> HB Ice Cream</a:t>
            </a:r>
          </a:p>
        </p:txBody>
      </p:sp>
      <p:grpSp>
        <p:nvGrpSpPr>
          <p:cNvPr id="6183" name="Group 39"/>
          <p:cNvGrpSpPr>
            <a:grpSpLocks/>
          </p:cNvGrpSpPr>
          <p:nvPr/>
        </p:nvGrpSpPr>
        <p:grpSpPr bwMode="auto">
          <a:xfrm>
            <a:off x="457200" y="1295400"/>
            <a:ext cx="2133600" cy="5105400"/>
            <a:chOff x="288" y="816"/>
            <a:chExt cx="1344" cy="3216"/>
          </a:xfrm>
        </p:grpSpPr>
        <p:sp>
          <p:nvSpPr>
            <p:cNvPr id="6161" name="AutoShape 17"/>
            <p:cNvSpPr>
              <a:spLocks noChangeArrowheads="1"/>
            </p:cNvSpPr>
            <p:nvPr/>
          </p:nvSpPr>
          <p:spPr bwMode="auto">
            <a:xfrm>
              <a:off x="288" y="816"/>
              <a:ext cx="1344" cy="3216"/>
            </a:xfrm>
            <a:prstGeom prst="roundRect">
              <a:avLst>
                <a:gd name="adj" fmla="val 6417"/>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endParaRPr lang="en-US">
                <a:latin typeface="Arial" charset="0"/>
              </a:endParaRPr>
            </a:p>
          </p:txBody>
        </p:sp>
        <p:sp>
          <p:nvSpPr>
            <p:cNvPr id="6159" name="Text Box 15"/>
            <p:cNvSpPr txBox="1">
              <a:spLocks noChangeArrowheads="1"/>
            </p:cNvSpPr>
            <p:nvPr/>
          </p:nvSpPr>
          <p:spPr bwMode="auto">
            <a:xfrm>
              <a:off x="336" y="848"/>
              <a:ext cx="1263"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Challenge:</a:t>
              </a:r>
            </a:p>
          </p:txBody>
        </p:sp>
        <p:sp>
          <p:nvSpPr>
            <p:cNvPr id="6174" name="Text Box 30"/>
            <p:cNvSpPr txBox="1">
              <a:spLocks noChangeArrowheads="1"/>
            </p:cNvSpPr>
            <p:nvPr/>
          </p:nvSpPr>
          <p:spPr bwMode="auto">
            <a:xfrm>
              <a:off x="598" y="1824"/>
              <a:ext cx="1001"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Answer:</a:t>
              </a:r>
            </a:p>
          </p:txBody>
        </p:sp>
        <p:sp>
          <p:nvSpPr>
            <p:cNvPr id="6175" name="Text Box 31"/>
            <p:cNvSpPr txBox="1">
              <a:spLocks noChangeArrowheads="1"/>
            </p:cNvSpPr>
            <p:nvPr/>
          </p:nvSpPr>
          <p:spPr bwMode="auto">
            <a:xfrm>
              <a:off x="597" y="3336"/>
              <a:ext cx="1002"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Results:</a:t>
              </a:r>
            </a:p>
          </p:txBody>
        </p: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183"/>
                                        </p:tgtEl>
                                        <p:attrNameLst>
                                          <p:attrName>style.visibility</p:attrName>
                                        </p:attrNameLst>
                                      </p:cBhvr>
                                      <p:to>
                                        <p:strVal val="visible"/>
                                      </p:to>
                                    </p:set>
                                    <p:animEffect transition="in" filter="wipe(up)">
                                      <p:cBhvr>
                                        <p:cTn id="7" dur="500"/>
                                        <p:tgtEl>
                                          <p:spTgt spid="618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178"/>
                                        </p:tgtEl>
                                        <p:attrNameLst>
                                          <p:attrName>style.visibility</p:attrName>
                                        </p:attrNameLst>
                                      </p:cBhvr>
                                      <p:to>
                                        <p:strVal val="visible"/>
                                      </p:to>
                                    </p:set>
                                    <p:animEffect transition="in" filter="wipe(left)">
                                      <p:cBhvr>
                                        <p:cTn id="11" dur="500"/>
                                        <p:tgtEl>
                                          <p:spTgt spid="617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6177"/>
                                        </p:tgtEl>
                                        <p:attrNameLst>
                                          <p:attrName>style.visibility</p:attrName>
                                        </p:attrNameLst>
                                      </p:cBhvr>
                                      <p:to>
                                        <p:strVal val="visible"/>
                                      </p:to>
                                    </p:se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6185"/>
                                        </p:tgtEl>
                                        <p:attrNameLst>
                                          <p:attrName>style.visibility</p:attrName>
                                        </p:attrNameLst>
                                      </p:cBhvr>
                                      <p:to>
                                        <p:strVal val="visible"/>
                                      </p:to>
                                    </p:set>
                                    <p:animEffect transition="in" filter="wipe(left)">
                                      <p:cBhvr>
                                        <p:cTn id="19" dur="500"/>
                                        <p:tgtEl>
                                          <p:spTgt spid="6185"/>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6176"/>
                                        </p:tgtEl>
                                        <p:attrNameLst>
                                          <p:attrName>style.visibility</p:attrName>
                                        </p:attrNameLst>
                                      </p:cBhvr>
                                      <p:to>
                                        <p:strVal val="visible"/>
                                      </p:to>
                                    </p:se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6186"/>
                                        </p:tgtEl>
                                        <p:attrNameLst>
                                          <p:attrName>style.visibility</p:attrName>
                                        </p:attrNameLst>
                                      </p:cBhvr>
                                      <p:to>
                                        <p:strVal val="visible"/>
                                      </p:to>
                                    </p:set>
                                    <p:animEffect transition="in" filter="wipe(left)">
                                      <p:cBhvr>
                                        <p:cTn id="27" dur="500"/>
                                        <p:tgtEl>
                                          <p:spTgt spid="6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6" grpId="0" animBg="1" autoUpdateAnimBg="0"/>
      <p:bldP spid="6177"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AutoShape 2"/>
          <p:cNvSpPr>
            <a:spLocks noChangeArrowheads="1"/>
          </p:cNvSpPr>
          <p:nvPr/>
        </p:nvSpPr>
        <p:spPr bwMode="auto">
          <a:xfrm>
            <a:off x="-254000" y="203200"/>
            <a:ext cx="68834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32771" name="Rectangle 3"/>
          <p:cNvSpPr>
            <a:spLocks noGrp="1" noChangeArrowheads="1"/>
          </p:cNvSpPr>
          <p:nvPr>
            <p:ph type="title"/>
          </p:nvPr>
        </p:nvSpPr>
        <p:spPr>
          <a:xfrm>
            <a:off x="228600" y="239713"/>
            <a:ext cx="7772400" cy="635000"/>
          </a:xfrm>
        </p:spPr>
        <p:txBody>
          <a:bodyPr/>
          <a:lstStyle/>
          <a:p>
            <a:r>
              <a:rPr lang="en-US" sz="3200"/>
              <a:t>How Does Communication Work?</a:t>
            </a:r>
          </a:p>
        </p:txBody>
      </p:sp>
      <p:pic>
        <p:nvPicPr>
          <p:cNvPr id="32774" name="Picture 6" descr="C:\Documents and Settings\John Gayle\My Documents\3Blox\30801 MHHE-Duncan PPT\Work Files\dictionary.gif"/>
          <p:cNvPicPr>
            <a:picLocks noChangeAspect="1" noChangeArrowheads="1"/>
          </p:cNvPicPr>
          <p:nvPr/>
        </p:nvPicPr>
        <p:blipFill>
          <a:blip r:embed="rId2" cstate="print"/>
          <a:srcRect/>
          <a:stretch>
            <a:fillRect/>
          </a:stretch>
        </p:blipFill>
        <p:spPr bwMode="auto">
          <a:xfrm>
            <a:off x="762000" y="1289050"/>
            <a:ext cx="7772400" cy="5340350"/>
          </a:xfrm>
          <a:prstGeom prst="rect">
            <a:avLst/>
          </a:prstGeom>
          <a:noFill/>
        </p:spPr>
      </p:pic>
      <p:pic>
        <p:nvPicPr>
          <p:cNvPr id="32775" name="Picture 7" descr="C:\Documents and Settings\John Gayle\My Documents\3Blox\30801 MHHE-Duncan PPT\Work Files\definition.gif"/>
          <p:cNvPicPr>
            <a:picLocks noChangeAspect="1" noChangeArrowheads="1"/>
          </p:cNvPicPr>
          <p:nvPr/>
        </p:nvPicPr>
        <p:blipFill>
          <a:blip r:embed="rId3" cstate="print"/>
          <a:srcRect/>
          <a:stretch>
            <a:fillRect/>
          </a:stretch>
        </p:blipFill>
        <p:spPr bwMode="auto">
          <a:xfrm>
            <a:off x="7346950" y="1143000"/>
            <a:ext cx="1187450" cy="1219200"/>
          </a:xfrm>
          <a:prstGeom prst="rect">
            <a:avLst/>
          </a:prstGeom>
          <a:noFill/>
        </p:spPr>
      </p:pic>
      <p:sp>
        <p:nvSpPr>
          <p:cNvPr id="32776" name="Rectangle 8"/>
          <p:cNvSpPr>
            <a:spLocks noChangeArrowheads="1"/>
          </p:cNvSpPr>
          <p:nvPr/>
        </p:nvSpPr>
        <p:spPr bwMode="auto">
          <a:xfrm>
            <a:off x="1295400" y="1600200"/>
            <a:ext cx="5943600" cy="2289175"/>
          </a:xfrm>
          <a:prstGeom prst="rect">
            <a:avLst/>
          </a:prstGeom>
          <a:noFill/>
          <a:ln w="38100">
            <a:noFill/>
            <a:miter lim="800000"/>
            <a:headEnd/>
            <a:tailEnd/>
          </a:ln>
          <a:effectLst/>
        </p:spPr>
        <p:txBody>
          <a:bodyPr>
            <a:spAutoFit/>
          </a:bodyPr>
          <a:lstStyle/>
          <a:p>
            <a:pPr algn="l">
              <a:spcBef>
                <a:spcPct val="20000"/>
              </a:spcBef>
            </a:pPr>
            <a:r>
              <a:rPr lang="en-US" sz="3600" b="1"/>
              <a:t>Communication:</a:t>
            </a:r>
            <a:r>
              <a:rPr lang="en-US" sz="3600"/>
              <a:t> </a:t>
            </a:r>
            <a:br>
              <a:rPr lang="en-US" sz="3600"/>
            </a:br>
            <a:r>
              <a:rPr lang="en-US" sz="3600" i="1"/>
              <a:t>Creating and sending a message to an individual or organization</a:t>
            </a:r>
          </a:p>
        </p:txBody>
      </p:sp>
    </p:spTree>
  </p:cSld>
  <p:clrMapOvr>
    <a:masterClrMapping/>
  </p:clrMapOvr>
  <p:transition>
    <p:pull dir="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2050"/>
          <p:cNvSpPr>
            <a:spLocks noChangeArrowheads="1"/>
          </p:cNvSpPr>
          <p:nvPr/>
        </p:nvSpPr>
        <p:spPr bwMode="auto">
          <a:xfrm>
            <a:off x="-254000" y="203200"/>
            <a:ext cx="8940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22531" name="Rectangle 2051"/>
          <p:cNvSpPr>
            <a:spLocks noGrp="1" noChangeArrowheads="1"/>
          </p:cNvSpPr>
          <p:nvPr>
            <p:ph type="title"/>
          </p:nvPr>
        </p:nvSpPr>
        <p:spPr>
          <a:xfrm>
            <a:off x="228600" y="239713"/>
            <a:ext cx="8915400" cy="635000"/>
          </a:xfrm>
        </p:spPr>
        <p:txBody>
          <a:bodyPr/>
          <a:lstStyle/>
          <a:p>
            <a:r>
              <a:rPr lang="en-US" sz="3000" b="1"/>
              <a:t>Figure 4-1:</a:t>
            </a:r>
            <a:r>
              <a:rPr lang="en-US" sz="3000"/>
              <a:t> How Brand Communication Works</a:t>
            </a:r>
          </a:p>
        </p:txBody>
      </p:sp>
      <p:pic>
        <p:nvPicPr>
          <p:cNvPr id="22578" name="Picture 2098" descr="Fig4-1"/>
          <p:cNvPicPr>
            <a:picLocks noChangeAspect="1" noChangeArrowheads="1"/>
          </p:cNvPicPr>
          <p:nvPr/>
        </p:nvPicPr>
        <p:blipFill>
          <a:blip r:embed="rId2" cstate="print"/>
          <a:srcRect/>
          <a:stretch>
            <a:fillRect/>
          </a:stretch>
        </p:blipFill>
        <p:spPr bwMode="auto">
          <a:xfrm>
            <a:off x="228600" y="1447800"/>
            <a:ext cx="8610600" cy="4706938"/>
          </a:xfrm>
          <a:prstGeom prst="rect">
            <a:avLst/>
          </a:prstGeom>
          <a:noFill/>
        </p:spPr>
      </p:pic>
    </p:spTree>
  </p:cSld>
  <p:clrMapOvr>
    <a:masterClrMapping/>
  </p:clrMapOvr>
  <p:transition>
    <p:pull dir="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88" name="Group 16"/>
          <p:cNvGrpSpPr>
            <a:grpSpLocks/>
          </p:cNvGrpSpPr>
          <p:nvPr/>
        </p:nvGrpSpPr>
        <p:grpSpPr bwMode="auto">
          <a:xfrm>
            <a:off x="304800" y="3886200"/>
            <a:ext cx="3429000" cy="1066800"/>
            <a:chOff x="192" y="2448"/>
            <a:chExt cx="2160" cy="672"/>
          </a:xfrm>
        </p:grpSpPr>
        <p:sp>
          <p:nvSpPr>
            <p:cNvPr id="54289" name="Line 17"/>
            <p:cNvSpPr>
              <a:spLocks noChangeShapeType="1"/>
            </p:cNvSpPr>
            <p:nvPr/>
          </p:nvSpPr>
          <p:spPr bwMode="auto">
            <a:xfrm flipH="1">
              <a:off x="1776" y="2592"/>
              <a:ext cx="576" cy="240"/>
            </a:xfrm>
            <a:prstGeom prst="line">
              <a:avLst/>
            </a:prstGeom>
            <a:noFill/>
            <a:ln w="28575">
              <a:solidFill>
                <a:schemeClr val="tx1"/>
              </a:solidFill>
              <a:round/>
              <a:headEnd/>
              <a:tailEnd/>
            </a:ln>
            <a:effectLst/>
          </p:spPr>
          <p:txBody>
            <a:bodyPr wrap="none" anchor="ctr"/>
            <a:lstStyle/>
            <a:p>
              <a:endParaRPr lang="en-US"/>
            </a:p>
          </p:txBody>
        </p:sp>
        <p:sp>
          <p:nvSpPr>
            <p:cNvPr id="54290" name="AutoShape 18"/>
            <p:cNvSpPr>
              <a:spLocks noChangeArrowheads="1"/>
            </p:cNvSpPr>
            <p:nvPr/>
          </p:nvSpPr>
          <p:spPr bwMode="auto">
            <a:xfrm>
              <a:off x="192" y="2448"/>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Decoding</a:t>
              </a:r>
            </a:p>
          </p:txBody>
        </p:sp>
      </p:grpSp>
      <p:grpSp>
        <p:nvGrpSpPr>
          <p:cNvPr id="54291" name="Group 19"/>
          <p:cNvGrpSpPr>
            <a:grpSpLocks/>
          </p:cNvGrpSpPr>
          <p:nvPr/>
        </p:nvGrpSpPr>
        <p:grpSpPr bwMode="auto">
          <a:xfrm>
            <a:off x="5480050" y="2590800"/>
            <a:ext cx="3206750" cy="1066800"/>
            <a:chOff x="3452" y="1632"/>
            <a:chExt cx="2020" cy="672"/>
          </a:xfrm>
        </p:grpSpPr>
        <p:sp>
          <p:nvSpPr>
            <p:cNvPr id="54292" name="Line 20"/>
            <p:cNvSpPr>
              <a:spLocks noChangeShapeType="1"/>
            </p:cNvSpPr>
            <p:nvPr/>
          </p:nvSpPr>
          <p:spPr bwMode="auto">
            <a:xfrm flipV="1">
              <a:off x="3452" y="1968"/>
              <a:ext cx="484" cy="211"/>
            </a:xfrm>
            <a:prstGeom prst="line">
              <a:avLst/>
            </a:prstGeom>
            <a:noFill/>
            <a:ln w="28575">
              <a:solidFill>
                <a:schemeClr val="tx1"/>
              </a:solidFill>
              <a:round/>
              <a:headEnd/>
              <a:tailEnd/>
            </a:ln>
            <a:effectLst/>
          </p:spPr>
          <p:txBody>
            <a:bodyPr wrap="none" anchor="ctr"/>
            <a:lstStyle/>
            <a:p>
              <a:endParaRPr lang="en-US"/>
            </a:p>
          </p:txBody>
        </p:sp>
        <p:sp>
          <p:nvSpPr>
            <p:cNvPr id="54293" name="AutoShape 21"/>
            <p:cNvSpPr>
              <a:spLocks noChangeArrowheads="1"/>
            </p:cNvSpPr>
            <p:nvPr/>
          </p:nvSpPr>
          <p:spPr bwMode="auto">
            <a:xfrm>
              <a:off x="3888" y="1632"/>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Messages</a:t>
              </a:r>
            </a:p>
          </p:txBody>
        </p:sp>
      </p:grpSp>
      <p:grpSp>
        <p:nvGrpSpPr>
          <p:cNvPr id="54294" name="Group 22"/>
          <p:cNvGrpSpPr>
            <a:grpSpLocks/>
          </p:cNvGrpSpPr>
          <p:nvPr/>
        </p:nvGrpSpPr>
        <p:grpSpPr bwMode="auto">
          <a:xfrm>
            <a:off x="5410200" y="3886200"/>
            <a:ext cx="3276600" cy="1066800"/>
            <a:chOff x="3408" y="2448"/>
            <a:chExt cx="2064" cy="672"/>
          </a:xfrm>
        </p:grpSpPr>
        <p:sp>
          <p:nvSpPr>
            <p:cNvPr id="54295" name="Line 23"/>
            <p:cNvSpPr>
              <a:spLocks noChangeShapeType="1"/>
            </p:cNvSpPr>
            <p:nvPr/>
          </p:nvSpPr>
          <p:spPr bwMode="auto">
            <a:xfrm>
              <a:off x="3408" y="2592"/>
              <a:ext cx="528" cy="240"/>
            </a:xfrm>
            <a:prstGeom prst="line">
              <a:avLst/>
            </a:prstGeom>
            <a:noFill/>
            <a:ln w="28575">
              <a:solidFill>
                <a:schemeClr val="tx1"/>
              </a:solidFill>
              <a:round/>
              <a:headEnd/>
              <a:tailEnd/>
            </a:ln>
            <a:effectLst/>
          </p:spPr>
          <p:txBody>
            <a:bodyPr wrap="none" anchor="ctr"/>
            <a:lstStyle/>
            <a:p>
              <a:endParaRPr lang="en-US"/>
            </a:p>
          </p:txBody>
        </p:sp>
        <p:sp>
          <p:nvSpPr>
            <p:cNvPr id="54296" name="AutoShape 24"/>
            <p:cNvSpPr>
              <a:spLocks noChangeArrowheads="1"/>
            </p:cNvSpPr>
            <p:nvPr/>
          </p:nvSpPr>
          <p:spPr bwMode="auto">
            <a:xfrm>
              <a:off x="3888" y="2448"/>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Channels</a:t>
              </a:r>
            </a:p>
          </p:txBody>
        </p:sp>
      </p:grpSp>
      <p:grpSp>
        <p:nvGrpSpPr>
          <p:cNvPr id="54297" name="Group 25"/>
          <p:cNvGrpSpPr>
            <a:grpSpLocks/>
          </p:cNvGrpSpPr>
          <p:nvPr/>
        </p:nvGrpSpPr>
        <p:grpSpPr bwMode="auto">
          <a:xfrm>
            <a:off x="1905000" y="1295400"/>
            <a:ext cx="2514600" cy="1828800"/>
            <a:chOff x="1200" y="816"/>
            <a:chExt cx="1584" cy="1152"/>
          </a:xfrm>
        </p:grpSpPr>
        <p:sp>
          <p:nvSpPr>
            <p:cNvPr id="54298" name="Line 26"/>
            <p:cNvSpPr>
              <a:spLocks noChangeShapeType="1"/>
            </p:cNvSpPr>
            <p:nvPr/>
          </p:nvSpPr>
          <p:spPr bwMode="auto">
            <a:xfrm flipH="1" flipV="1">
              <a:off x="1968" y="1488"/>
              <a:ext cx="480" cy="480"/>
            </a:xfrm>
            <a:prstGeom prst="line">
              <a:avLst/>
            </a:prstGeom>
            <a:noFill/>
            <a:ln w="28575">
              <a:solidFill>
                <a:schemeClr val="tx1"/>
              </a:solidFill>
              <a:round/>
              <a:headEnd/>
              <a:tailEnd/>
            </a:ln>
            <a:effectLst/>
          </p:spPr>
          <p:txBody>
            <a:bodyPr wrap="none" anchor="ctr"/>
            <a:lstStyle/>
            <a:p>
              <a:endParaRPr lang="en-US"/>
            </a:p>
          </p:txBody>
        </p:sp>
        <p:sp>
          <p:nvSpPr>
            <p:cNvPr id="54299" name="AutoShape 27"/>
            <p:cNvSpPr>
              <a:spLocks noChangeArrowheads="1"/>
            </p:cNvSpPr>
            <p:nvPr/>
          </p:nvSpPr>
          <p:spPr bwMode="auto">
            <a:xfrm>
              <a:off x="1200" y="816"/>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Source</a:t>
              </a:r>
            </a:p>
          </p:txBody>
        </p:sp>
      </p:grpSp>
      <p:grpSp>
        <p:nvGrpSpPr>
          <p:cNvPr id="54300" name="Group 28"/>
          <p:cNvGrpSpPr>
            <a:grpSpLocks/>
          </p:cNvGrpSpPr>
          <p:nvPr/>
        </p:nvGrpSpPr>
        <p:grpSpPr bwMode="auto">
          <a:xfrm>
            <a:off x="4724400" y="1295400"/>
            <a:ext cx="2514600" cy="1752600"/>
            <a:chOff x="2976" y="816"/>
            <a:chExt cx="1584" cy="1104"/>
          </a:xfrm>
        </p:grpSpPr>
        <p:sp>
          <p:nvSpPr>
            <p:cNvPr id="54301" name="Line 29"/>
            <p:cNvSpPr>
              <a:spLocks noChangeShapeType="1"/>
            </p:cNvSpPr>
            <p:nvPr/>
          </p:nvSpPr>
          <p:spPr bwMode="auto">
            <a:xfrm flipV="1">
              <a:off x="3312" y="1488"/>
              <a:ext cx="432" cy="432"/>
            </a:xfrm>
            <a:prstGeom prst="line">
              <a:avLst/>
            </a:prstGeom>
            <a:noFill/>
            <a:ln w="28575">
              <a:solidFill>
                <a:schemeClr val="tx1"/>
              </a:solidFill>
              <a:round/>
              <a:headEnd/>
              <a:tailEnd/>
            </a:ln>
            <a:effectLst/>
          </p:spPr>
          <p:txBody>
            <a:bodyPr wrap="none" anchor="ctr"/>
            <a:lstStyle/>
            <a:p>
              <a:endParaRPr lang="en-US"/>
            </a:p>
          </p:txBody>
        </p:sp>
        <p:sp>
          <p:nvSpPr>
            <p:cNvPr id="54302" name="AutoShape 30"/>
            <p:cNvSpPr>
              <a:spLocks noChangeArrowheads="1"/>
            </p:cNvSpPr>
            <p:nvPr/>
          </p:nvSpPr>
          <p:spPr bwMode="auto">
            <a:xfrm>
              <a:off x="2976" y="816"/>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Encoding</a:t>
              </a:r>
            </a:p>
          </p:txBody>
        </p:sp>
      </p:grpSp>
      <p:grpSp>
        <p:nvGrpSpPr>
          <p:cNvPr id="54303" name="Group 31"/>
          <p:cNvGrpSpPr>
            <a:grpSpLocks/>
          </p:cNvGrpSpPr>
          <p:nvPr/>
        </p:nvGrpSpPr>
        <p:grpSpPr bwMode="auto">
          <a:xfrm>
            <a:off x="1905000" y="4419600"/>
            <a:ext cx="2514600" cy="1828800"/>
            <a:chOff x="1200" y="2784"/>
            <a:chExt cx="1584" cy="1152"/>
          </a:xfrm>
        </p:grpSpPr>
        <p:sp>
          <p:nvSpPr>
            <p:cNvPr id="54304" name="Line 32"/>
            <p:cNvSpPr>
              <a:spLocks noChangeShapeType="1"/>
            </p:cNvSpPr>
            <p:nvPr/>
          </p:nvSpPr>
          <p:spPr bwMode="auto">
            <a:xfrm rot="-16200000" flipH="1" flipV="1">
              <a:off x="1968" y="2784"/>
              <a:ext cx="480" cy="480"/>
            </a:xfrm>
            <a:prstGeom prst="line">
              <a:avLst/>
            </a:prstGeom>
            <a:noFill/>
            <a:ln w="28575">
              <a:solidFill>
                <a:schemeClr val="tx1"/>
              </a:solidFill>
              <a:round/>
              <a:headEnd/>
              <a:tailEnd/>
            </a:ln>
            <a:effectLst/>
          </p:spPr>
          <p:txBody>
            <a:bodyPr wrap="none" anchor="ctr"/>
            <a:lstStyle/>
            <a:p>
              <a:endParaRPr lang="en-US"/>
            </a:p>
          </p:txBody>
        </p:sp>
        <p:sp>
          <p:nvSpPr>
            <p:cNvPr id="54305" name="AutoShape 33"/>
            <p:cNvSpPr>
              <a:spLocks noChangeArrowheads="1"/>
            </p:cNvSpPr>
            <p:nvPr/>
          </p:nvSpPr>
          <p:spPr bwMode="auto">
            <a:xfrm>
              <a:off x="1200" y="3264"/>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Receiver</a:t>
              </a:r>
            </a:p>
          </p:txBody>
        </p:sp>
      </p:grpSp>
      <p:grpSp>
        <p:nvGrpSpPr>
          <p:cNvPr id="54306" name="Group 34"/>
          <p:cNvGrpSpPr>
            <a:grpSpLocks/>
          </p:cNvGrpSpPr>
          <p:nvPr/>
        </p:nvGrpSpPr>
        <p:grpSpPr bwMode="auto">
          <a:xfrm>
            <a:off x="4724400" y="4419600"/>
            <a:ext cx="2514600" cy="1828800"/>
            <a:chOff x="2976" y="2784"/>
            <a:chExt cx="1584" cy="1152"/>
          </a:xfrm>
        </p:grpSpPr>
        <p:sp>
          <p:nvSpPr>
            <p:cNvPr id="54307" name="Line 35"/>
            <p:cNvSpPr>
              <a:spLocks noChangeShapeType="1"/>
            </p:cNvSpPr>
            <p:nvPr/>
          </p:nvSpPr>
          <p:spPr bwMode="auto">
            <a:xfrm rot="5400000" flipV="1">
              <a:off x="3312" y="2784"/>
              <a:ext cx="528" cy="528"/>
            </a:xfrm>
            <a:prstGeom prst="line">
              <a:avLst/>
            </a:prstGeom>
            <a:noFill/>
            <a:ln w="28575">
              <a:solidFill>
                <a:schemeClr val="tx1"/>
              </a:solidFill>
              <a:round/>
              <a:headEnd/>
              <a:tailEnd/>
            </a:ln>
            <a:effectLst/>
          </p:spPr>
          <p:txBody>
            <a:bodyPr wrap="none" anchor="ctr"/>
            <a:lstStyle/>
            <a:p>
              <a:endParaRPr lang="en-US"/>
            </a:p>
          </p:txBody>
        </p:sp>
        <p:sp>
          <p:nvSpPr>
            <p:cNvPr id="54308" name="AutoShape 36"/>
            <p:cNvSpPr>
              <a:spLocks noChangeArrowheads="1"/>
            </p:cNvSpPr>
            <p:nvPr/>
          </p:nvSpPr>
          <p:spPr bwMode="auto">
            <a:xfrm>
              <a:off x="2976" y="3264"/>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Noise</a:t>
              </a:r>
            </a:p>
          </p:txBody>
        </p:sp>
      </p:grpSp>
      <p:grpSp>
        <p:nvGrpSpPr>
          <p:cNvPr id="54316" name="Group 44"/>
          <p:cNvGrpSpPr>
            <a:grpSpLocks/>
          </p:cNvGrpSpPr>
          <p:nvPr/>
        </p:nvGrpSpPr>
        <p:grpSpPr bwMode="auto">
          <a:xfrm>
            <a:off x="304800" y="2590800"/>
            <a:ext cx="3352800" cy="1066800"/>
            <a:chOff x="192" y="1632"/>
            <a:chExt cx="2112" cy="672"/>
          </a:xfrm>
        </p:grpSpPr>
        <p:sp>
          <p:nvSpPr>
            <p:cNvPr id="54317" name="Line 45"/>
            <p:cNvSpPr>
              <a:spLocks noChangeShapeType="1"/>
            </p:cNvSpPr>
            <p:nvPr/>
          </p:nvSpPr>
          <p:spPr bwMode="auto">
            <a:xfrm flipH="1" flipV="1">
              <a:off x="1776" y="1968"/>
              <a:ext cx="528" cy="211"/>
            </a:xfrm>
            <a:prstGeom prst="line">
              <a:avLst/>
            </a:prstGeom>
            <a:noFill/>
            <a:ln w="28575">
              <a:solidFill>
                <a:schemeClr val="tx1"/>
              </a:solidFill>
              <a:round/>
              <a:headEnd/>
              <a:tailEnd/>
            </a:ln>
            <a:effectLst/>
          </p:spPr>
          <p:txBody>
            <a:bodyPr wrap="none" anchor="ctr"/>
            <a:lstStyle/>
            <a:p>
              <a:endParaRPr lang="en-US"/>
            </a:p>
          </p:txBody>
        </p:sp>
        <p:sp>
          <p:nvSpPr>
            <p:cNvPr id="54318" name="AutoShape 46"/>
            <p:cNvSpPr>
              <a:spLocks noChangeArrowheads="1"/>
            </p:cNvSpPr>
            <p:nvPr/>
          </p:nvSpPr>
          <p:spPr bwMode="auto">
            <a:xfrm>
              <a:off x="192" y="1632"/>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Feedback</a:t>
              </a:r>
            </a:p>
          </p:txBody>
        </p:sp>
      </p:grpSp>
      <p:sp>
        <p:nvSpPr>
          <p:cNvPr id="54309" name="AutoShape 37"/>
          <p:cNvSpPr>
            <a:spLocks noChangeArrowheads="1"/>
          </p:cNvSpPr>
          <p:nvPr/>
        </p:nvSpPr>
        <p:spPr bwMode="auto">
          <a:xfrm>
            <a:off x="304800" y="38862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Decoding</a:t>
            </a:r>
          </a:p>
        </p:txBody>
      </p:sp>
      <p:sp>
        <p:nvSpPr>
          <p:cNvPr id="54310" name="AutoShape 38"/>
          <p:cNvSpPr>
            <a:spLocks noChangeArrowheads="1"/>
          </p:cNvSpPr>
          <p:nvPr/>
        </p:nvSpPr>
        <p:spPr bwMode="auto">
          <a:xfrm>
            <a:off x="1905000" y="51816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Receiver</a:t>
            </a:r>
          </a:p>
        </p:txBody>
      </p:sp>
      <p:sp>
        <p:nvSpPr>
          <p:cNvPr id="54311" name="AutoShape 39"/>
          <p:cNvSpPr>
            <a:spLocks noChangeArrowheads="1"/>
          </p:cNvSpPr>
          <p:nvPr/>
        </p:nvSpPr>
        <p:spPr bwMode="auto">
          <a:xfrm>
            <a:off x="4724400" y="51816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Noise</a:t>
            </a:r>
          </a:p>
        </p:txBody>
      </p:sp>
      <p:sp>
        <p:nvSpPr>
          <p:cNvPr id="54312" name="AutoShape 40"/>
          <p:cNvSpPr>
            <a:spLocks noChangeArrowheads="1"/>
          </p:cNvSpPr>
          <p:nvPr/>
        </p:nvSpPr>
        <p:spPr bwMode="auto">
          <a:xfrm>
            <a:off x="6172200" y="38862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Channels</a:t>
            </a:r>
          </a:p>
        </p:txBody>
      </p:sp>
      <p:sp>
        <p:nvSpPr>
          <p:cNvPr id="54313" name="AutoShape 41"/>
          <p:cNvSpPr>
            <a:spLocks noChangeArrowheads="1"/>
          </p:cNvSpPr>
          <p:nvPr/>
        </p:nvSpPr>
        <p:spPr bwMode="auto">
          <a:xfrm>
            <a:off x="6172200" y="25908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Messages</a:t>
            </a:r>
          </a:p>
        </p:txBody>
      </p:sp>
      <p:sp>
        <p:nvSpPr>
          <p:cNvPr id="54314" name="AutoShape 42"/>
          <p:cNvSpPr>
            <a:spLocks noChangeArrowheads="1"/>
          </p:cNvSpPr>
          <p:nvPr/>
        </p:nvSpPr>
        <p:spPr bwMode="auto">
          <a:xfrm>
            <a:off x="4724400" y="12954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Encoding</a:t>
            </a:r>
          </a:p>
        </p:txBody>
      </p:sp>
      <p:sp>
        <p:nvSpPr>
          <p:cNvPr id="54315" name="AutoShape 43"/>
          <p:cNvSpPr>
            <a:spLocks noChangeArrowheads="1"/>
          </p:cNvSpPr>
          <p:nvPr/>
        </p:nvSpPr>
        <p:spPr bwMode="auto">
          <a:xfrm>
            <a:off x="1905000" y="12954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Source</a:t>
            </a:r>
          </a:p>
        </p:txBody>
      </p:sp>
      <p:sp>
        <p:nvSpPr>
          <p:cNvPr id="54282" name="AutoShape 10"/>
          <p:cNvSpPr>
            <a:spLocks noChangeArrowheads="1"/>
          </p:cNvSpPr>
          <p:nvPr/>
        </p:nvSpPr>
        <p:spPr bwMode="auto">
          <a:xfrm>
            <a:off x="-254000" y="203200"/>
            <a:ext cx="56642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4283" name="Rectangle 11"/>
          <p:cNvSpPr>
            <a:spLocks noGrp="1" noChangeArrowheads="1"/>
          </p:cNvSpPr>
          <p:nvPr>
            <p:ph type="title"/>
          </p:nvPr>
        </p:nvSpPr>
        <p:spPr>
          <a:xfrm>
            <a:off x="228600" y="239713"/>
            <a:ext cx="7772400" cy="635000"/>
          </a:xfrm>
        </p:spPr>
        <p:txBody>
          <a:bodyPr/>
          <a:lstStyle/>
          <a:p>
            <a:r>
              <a:rPr lang="en-US" sz="3200"/>
              <a:t>Marketing Communication</a:t>
            </a:r>
          </a:p>
        </p:txBody>
      </p:sp>
      <p:sp>
        <p:nvSpPr>
          <p:cNvPr id="54319" name="Oval 47"/>
          <p:cNvSpPr>
            <a:spLocks noChangeArrowheads="1"/>
          </p:cNvSpPr>
          <p:nvPr/>
        </p:nvSpPr>
        <p:spPr bwMode="auto">
          <a:xfrm>
            <a:off x="3581400" y="2743200"/>
            <a:ext cx="1981200" cy="19812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marL="174625" indent="-174625"/>
            <a:r>
              <a:rPr lang="en-US" sz="2800" b="1">
                <a:latin typeface="Arial" charset="0"/>
              </a:rPr>
              <a:t>Media</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4297"/>
                                        </p:tgtEl>
                                        <p:attrNameLst>
                                          <p:attrName>style.visibility</p:attrName>
                                        </p:attrNameLst>
                                      </p:cBhvr>
                                      <p:to>
                                        <p:strVal val="visible"/>
                                      </p:to>
                                    </p:set>
                                    <p:animEffect transition="in" filter="wipe(down)">
                                      <p:cBhvr>
                                        <p:cTn id="7" dur="500"/>
                                        <p:tgtEl>
                                          <p:spTgt spid="5429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54315"/>
                                        </p:tgtEl>
                                        <p:attrNameLst>
                                          <p:attrName>style.visibility</p:attrName>
                                        </p:attrNameLst>
                                      </p:cBhvr>
                                      <p:to>
                                        <p:strVal val="visible"/>
                                      </p:to>
                                    </p:set>
                                  </p:childTnLst>
                                </p:cTn>
                              </p:par>
                            </p:childTnLst>
                          </p:cTn>
                        </p:par>
                        <p:par>
                          <p:cTn id="12" fill="hold">
                            <p:stCondLst>
                              <p:cond delay="500"/>
                            </p:stCondLst>
                            <p:childTnLst>
                              <p:par>
                                <p:cTn id="13" presetID="22" presetClass="entr" presetSubtype="4" fill="hold" nodeType="afterEffect">
                                  <p:stCondLst>
                                    <p:cond delay="0"/>
                                  </p:stCondLst>
                                  <p:childTnLst>
                                    <p:set>
                                      <p:cBhvr>
                                        <p:cTn id="14" dur="1" fill="hold">
                                          <p:stCondLst>
                                            <p:cond delay="0"/>
                                          </p:stCondLst>
                                        </p:cTn>
                                        <p:tgtEl>
                                          <p:spTgt spid="54300"/>
                                        </p:tgtEl>
                                        <p:attrNameLst>
                                          <p:attrName>style.visibility</p:attrName>
                                        </p:attrNameLst>
                                      </p:cBhvr>
                                      <p:to>
                                        <p:strVal val="visible"/>
                                      </p:to>
                                    </p:set>
                                    <p:animEffect transition="in" filter="wipe(down)">
                                      <p:cBhvr>
                                        <p:cTn id="15" dur="500"/>
                                        <p:tgtEl>
                                          <p:spTgt spid="54300"/>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54314"/>
                                        </p:tgtEl>
                                        <p:attrNameLst>
                                          <p:attrName>style.visibility</p:attrName>
                                        </p:attrNameLst>
                                      </p:cBhvr>
                                      <p:to>
                                        <p:strVal val="visible"/>
                                      </p:to>
                                    </p:se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54291"/>
                                        </p:tgtEl>
                                        <p:attrNameLst>
                                          <p:attrName>style.visibility</p:attrName>
                                        </p:attrNameLst>
                                      </p:cBhvr>
                                      <p:to>
                                        <p:strVal val="visible"/>
                                      </p:to>
                                    </p:set>
                                    <p:animEffect transition="in" filter="wipe(left)">
                                      <p:cBhvr>
                                        <p:cTn id="23" dur="500"/>
                                        <p:tgtEl>
                                          <p:spTgt spid="54291"/>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54313"/>
                                        </p:tgtEl>
                                        <p:attrNameLst>
                                          <p:attrName>style.visibility</p:attrName>
                                        </p:attrNameLst>
                                      </p:cBhvr>
                                      <p:to>
                                        <p:strVal val="visible"/>
                                      </p:to>
                                    </p:set>
                                  </p:childTnLst>
                                </p:cTn>
                              </p:par>
                            </p:childTnLst>
                          </p:cTn>
                        </p:par>
                        <p:par>
                          <p:cTn id="28" fill="hold">
                            <p:stCondLst>
                              <p:cond delay="500"/>
                            </p:stCondLst>
                            <p:childTnLst>
                              <p:par>
                                <p:cTn id="29" presetID="22" presetClass="entr" presetSubtype="8" fill="hold" nodeType="afterEffect">
                                  <p:stCondLst>
                                    <p:cond delay="0"/>
                                  </p:stCondLst>
                                  <p:childTnLst>
                                    <p:set>
                                      <p:cBhvr>
                                        <p:cTn id="30" dur="1" fill="hold">
                                          <p:stCondLst>
                                            <p:cond delay="0"/>
                                          </p:stCondLst>
                                        </p:cTn>
                                        <p:tgtEl>
                                          <p:spTgt spid="54294"/>
                                        </p:tgtEl>
                                        <p:attrNameLst>
                                          <p:attrName>style.visibility</p:attrName>
                                        </p:attrNameLst>
                                      </p:cBhvr>
                                      <p:to>
                                        <p:strVal val="visible"/>
                                      </p:to>
                                    </p:set>
                                    <p:animEffect transition="in" filter="wipe(left)">
                                      <p:cBhvr>
                                        <p:cTn id="31" dur="500"/>
                                        <p:tgtEl>
                                          <p:spTgt spid="54294"/>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54312"/>
                                        </p:tgtEl>
                                        <p:attrNameLst>
                                          <p:attrName>style.visibility</p:attrName>
                                        </p:attrNameLst>
                                      </p:cBhvr>
                                      <p:to>
                                        <p:strVal val="visible"/>
                                      </p:to>
                                    </p:set>
                                  </p:childTnLst>
                                </p:cTn>
                              </p:par>
                            </p:childTnLst>
                          </p:cTn>
                        </p:par>
                        <p:par>
                          <p:cTn id="36" fill="hold">
                            <p:stCondLst>
                              <p:cond delay="500"/>
                            </p:stCondLst>
                            <p:childTnLst>
                              <p:par>
                                <p:cTn id="37" presetID="22" presetClass="entr" presetSubtype="1" fill="hold" nodeType="afterEffect">
                                  <p:stCondLst>
                                    <p:cond delay="0"/>
                                  </p:stCondLst>
                                  <p:childTnLst>
                                    <p:set>
                                      <p:cBhvr>
                                        <p:cTn id="38" dur="1" fill="hold">
                                          <p:stCondLst>
                                            <p:cond delay="0"/>
                                          </p:stCondLst>
                                        </p:cTn>
                                        <p:tgtEl>
                                          <p:spTgt spid="54306"/>
                                        </p:tgtEl>
                                        <p:attrNameLst>
                                          <p:attrName>style.visibility</p:attrName>
                                        </p:attrNameLst>
                                      </p:cBhvr>
                                      <p:to>
                                        <p:strVal val="visible"/>
                                      </p:to>
                                    </p:set>
                                    <p:animEffect transition="in" filter="wipe(up)">
                                      <p:cBhvr>
                                        <p:cTn id="39" dur="500"/>
                                        <p:tgtEl>
                                          <p:spTgt spid="54306"/>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499"/>
                                          </p:stCondLst>
                                        </p:cTn>
                                        <p:tgtEl>
                                          <p:spTgt spid="54311"/>
                                        </p:tgtEl>
                                        <p:attrNameLst>
                                          <p:attrName>style.visibility</p:attrName>
                                        </p:attrNameLst>
                                      </p:cBhvr>
                                      <p:to>
                                        <p:strVal val="visible"/>
                                      </p:to>
                                    </p:set>
                                  </p:childTnLst>
                                </p:cTn>
                              </p:par>
                            </p:childTnLst>
                          </p:cTn>
                        </p:par>
                        <p:par>
                          <p:cTn id="44" fill="hold">
                            <p:stCondLst>
                              <p:cond delay="500"/>
                            </p:stCondLst>
                            <p:childTnLst>
                              <p:par>
                                <p:cTn id="45" presetID="22" presetClass="entr" presetSubtype="1" fill="hold" nodeType="afterEffect">
                                  <p:stCondLst>
                                    <p:cond delay="0"/>
                                  </p:stCondLst>
                                  <p:childTnLst>
                                    <p:set>
                                      <p:cBhvr>
                                        <p:cTn id="46" dur="1" fill="hold">
                                          <p:stCondLst>
                                            <p:cond delay="0"/>
                                          </p:stCondLst>
                                        </p:cTn>
                                        <p:tgtEl>
                                          <p:spTgt spid="54303"/>
                                        </p:tgtEl>
                                        <p:attrNameLst>
                                          <p:attrName>style.visibility</p:attrName>
                                        </p:attrNameLst>
                                      </p:cBhvr>
                                      <p:to>
                                        <p:strVal val="visible"/>
                                      </p:to>
                                    </p:set>
                                    <p:animEffect transition="in" filter="wipe(up)">
                                      <p:cBhvr>
                                        <p:cTn id="47" dur="500"/>
                                        <p:tgtEl>
                                          <p:spTgt spid="54303"/>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54310"/>
                                        </p:tgtEl>
                                        <p:attrNameLst>
                                          <p:attrName>style.visibility</p:attrName>
                                        </p:attrNameLst>
                                      </p:cBhvr>
                                      <p:to>
                                        <p:strVal val="visible"/>
                                      </p:to>
                                    </p:set>
                                  </p:childTnLst>
                                </p:cTn>
                              </p:par>
                            </p:childTnLst>
                          </p:cTn>
                        </p:par>
                        <p:par>
                          <p:cTn id="52" fill="hold">
                            <p:stCondLst>
                              <p:cond delay="500"/>
                            </p:stCondLst>
                            <p:childTnLst>
                              <p:par>
                                <p:cTn id="53" presetID="22" presetClass="entr" presetSubtype="2" fill="hold" nodeType="afterEffect">
                                  <p:stCondLst>
                                    <p:cond delay="0"/>
                                  </p:stCondLst>
                                  <p:childTnLst>
                                    <p:set>
                                      <p:cBhvr>
                                        <p:cTn id="54" dur="1" fill="hold">
                                          <p:stCondLst>
                                            <p:cond delay="0"/>
                                          </p:stCondLst>
                                        </p:cTn>
                                        <p:tgtEl>
                                          <p:spTgt spid="54288"/>
                                        </p:tgtEl>
                                        <p:attrNameLst>
                                          <p:attrName>style.visibility</p:attrName>
                                        </p:attrNameLst>
                                      </p:cBhvr>
                                      <p:to>
                                        <p:strVal val="visible"/>
                                      </p:to>
                                    </p:set>
                                    <p:animEffect transition="in" filter="wipe(right)">
                                      <p:cBhvr>
                                        <p:cTn id="55" dur="500"/>
                                        <p:tgtEl>
                                          <p:spTgt spid="54288"/>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499"/>
                                          </p:stCondLst>
                                        </p:cTn>
                                        <p:tgtEl>
                                          <p:spTgt spid="54309"/>
                                        </p:tgtEl>
                                        <p:attrNameLst>
                                          <p:attrName>style.visibility</p:attrName>
                                        </p:attrNameLst>
                                      </p:cBhvr>
                                      <p:to>
                                        <p:strVal val="visible"/>
                                      </p:to>
                                    </p:set>
                                  </p:childTnLst>
                                </p:cTn>
                              </p:par>
                            </p:childTnLst>
                          </p:cTn>
                        </p:par>
                        <p:par>
                          <p:cTn id="60" fill="hold">
                            <p:stCondLst>
                              <p:cond delay="500"/>
                            </p:stCondLst>
                            <p:childTnLst>
                              <p:par>
                                <p:cTn id="61" presetID="22" presetClass="entr" presetSubtype="2" fill="hold" nodeType="afterEffect">
                                  <p:stCondLst>
                                    <p:cond delay="0"/>
                                  </p:stCondLst>
                                  <p:childTnLst>
                                    <p:set>
                                      <p:cBhvr>
                                        <p:cTn id="62" dur="1" fill="hold">
                                          <p:stCondLst>
                                            <p:cond delay="0"/>
                                          </p:stCondLst>
                                        </p:cTn>
                                        <p:tgtEl>
                                          <p:spTgt spid="54316"/>
                                        </p:tgtEl>
                                        <p:attrNameLst>
                                          <p:attrName>style.visibility</p:attrName>
                                        </p:attrNameLst>
                                      </p:cBhvr>
                                      <p:to>
                                        <p:strVal val="visible"/>
                                      </p:to>
                                    </p:set>
                                    <p:animEffect transition="in" filter="wipe(right)">
                                      <p:cBhvr>
                                        <p:cTn id="63" dur="500"/>
                                        <p:tgtEl>
                                          <p:spTgt spid="54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09" grpId="0" animBg="1" autoUpdateAnimBg="0"/>
      <p:bldP spid="54310" grpId="0" animBg="1" autoUpdateAnimBg="0"/>
      <p:bldP spid="54311" grpId="0" animBg="1" autoUpdateAnimBg="0"/>
      <p:bldP spid="54312" grpId="0" animBg="1" autoUpdateAnimBg="0"/>
      <p:bldP spid="54313" grpId="0" animBg="1" autoUpdateAnimBg="0"/>
      <p:bldP spid="54314" grpId="0" animBg="1" autoUpdateAnimBg="0"/>
      <p:bldP spid="54315"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10243" name="AutoShape 3"/>
          <p:cNvSpPr>
            <a:spLocks noChangeArrowheads="1"/>
          </p:cNvSpPr>
          <p:nvPr/>
        </p:nvSpPr>
        <p:spPr bwMode="auto">
          <a:xfrm>
            <a:off x="-254000" y="227013"/>
            <a:ext cx="6197600" cy="915987"/>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10244" name="Rectangle 4"/>
          <p:cNvSpPr>
            <a:spLocks noGrp="1" noChangeArrowheads="1"/>
          </p:cNvSpPr>
          <p:nvPr>
            <p:ph type="title"/>
          </p:nvPr>
        </p:nvSpPr>
        <p:spPr>
          <a:xfrm>
            <a:off x="227013" y="368300"/>
            <a:ext cx="6630987" cy="635000"/>
          </a:xfrm>
        </p:spPr>
        <p:txBody>
          <a:bodyPr/>
          <a:lstStyle/>
          <a:p>
            <a:pPr>
              <a:lnSpc>
                <a:spcPct val="85000"/>
              </a:lnSpc>
            </a:pPr>
            <a:r>
              <a:rPr lang="en-US" sz="2800"/>
              <a:t>TV Commercials Are One Way of Encoding a Brand Message</a:t>
            </a:r>
          </a:p>
        </p:txBody>
      </p:sp>
      <p:pic>
        <p:nvPicPr>
          <p:cNvPr id="10255" name="Picture 15" descr="C:\Documents and Settings\John Gayle\My Documents\3Blox\30801 MHHE-Duncan PPT\Work Files\Duncan Compressed\noboders\dun37744_p0404a.jpg"/>
          <p:cNvPicPr>
            <a:picLocks noChangeAspect="1" noChangeArrowheads="1"/>
          </p:cNvPicPr>
          <p:nvPr/>
        </p:nvPicPr>
        <p:blipFill>
          <a:blip r:embed="rId2" cstate="print"/>
          <a:srcRect/>
          <a:stretch>
            <a:fillRect/>
          </a:stretch>
        </p:blipFill>
        <p:spPr bwMode="auto">
          <a:xfrm>
            <a:off x="2133600" y="1455738"/>
            <a:ext cx="6477000" cy="4873625"/>
          </a:xfrm>
          <a:prstGeom prst="rect">
            <a:avLst/>
          </a:prstGeom>
          <a:noFill/>
        </p:spPr>
      </p:pic>
      <p:pic>
        <p:nvPicPr>
          <p:cNvPr id="10256" name="Picture 16" descr="C:\Documents and Settings\John Gayle\My Documents\3Blox\30801 MHHE-Duncan PPT\Work Files\Duncan Compressed\noboders\dun37744_p0404b.jpg"/>
          <p:cNvPicPr>
            <a:picLocks noChangeAspect="1" noChangeArrowheads="1"/>
          </p:cNvPicPr>
          <p:nvPr/>
        </p:nvPicPr>
        <p:blipFill>
          <a:blip r:embed="rId3" cstate="print"/>
          <a:srcRect/>
          <a:stretch>
            <a:fillRect/>
          </a:stretch>
        </p:blipFill>
        <p:spPr bwMode="auto">
          <a:xfrm>
            <a:off x="2133600" y="1455738"/>
            <a:ext cx="6477000" cy="4873625"/>
          </a:xfrm>
          <a:prstGeom prst="rect">
            <a:avLst/>
          </a:prstGeom>
          <a:noFill/>
        </p:spPr>
      </p:pic>
      <p:pic>
        <p:nvPicPr>
          <p:cNvPr id="10257" name="Picture 17" descr="C:\Documents and Settings\John Gayle\My Documents\3Blox\30801 MHHE-Duncan PPT\Work Files\Duncan Compressed\noboders\dun37744_p0404c.jpg"/>
          <p:cNvPicPr>
            <a:picLocks noChangeAspect="1" noChangeArrowheads="1"/>
          </p:cNvPicPr>
          <p:nvPr/>
        </p:nvPicPr>
        <p:blipFill>
          <a:blip r:embed="rId4" cstate="print"/>
          <a:srcRect/>
          <a:stretch>
            <a:fillRect/>
          </a:stretch>
        </p:blipFill>
        <p:spPr bwMode="auto">
          <a:xfrm>
            <a:off x="2133600" y="1466850"/>
            <a:ext cx="6477000" cy="4841875"/>
          </a:xfrm>
          <a:prstGeom prst="rect">
            <a:avLst/>
          </a:prstGeom>
          <a:noFill/>
        </p:spPr>
      </p:pic>
      <p:pic>
        <p:nvPicPr>
          <p:cNvPr id="10258" name="Picture 18" descr="C:\Documents and Settings\John Gayle\My Documents\3Blox\30801 MHHE-Duncan PPT\Work Files\Duncan Compressed\noboders\dun37744_p0404d.jpg"/>
          <p:cNvPicPr>
            <a:picLocks noChangeAspect="1" noChangeArrowheads="1"/>
          </p:cNvPicPr>
          <p:nvPr/>
        </p:nvPicPr>
        <p:blipFill>
          <a:blip r:embed="rId5" cstate="print"/>
          <a:srcRect/>
          <a:stretch>
            <a:fillRect/>
          </a:stretch>
        </p:blipFill>
        <p:spPr bwMode="auto">
          <a:xfrm>
            <a:off x="2135188" y="1458913"/>
            <a:ext cx="6475412" cy="4865687"/>
          </a:xfrm>
          <a:prstGeom prst="rect">
            <a:avLst/>
          </a:prstGeom>
          <a:noFill/>
        </p:spPr>
      </p:pic>
      <p:pic>
        <p:nvPicPr>
          <p:cNvPr id="10259" name="Picture 19" descr="C:\Documents and Settings\John Gayle\My Documents\3Blox\30801 MHHE-Duncan PPT\Work Files\Duncan Compressed\noboders\dun37744_p0404e.jpg"/>
          <p:cNvPicPr>
            <a:picLocks noChangeAspect="1" noChangeArrowheads="1"/>
          </p:cNvPicPr>
          <p:nvPr/>
        </p:nvPicPr>
        <p:blipFill>
          <a:blip r:embed="rId6" cstate="print"/>
          <a:srcRect/>
          <a:stretch>
            <a:fillRect/>
          </a:stretch>
        </p:blipFill>
        <p:spPr bwMode="auto">
          <a:xfrm>
            <a:off x="2135188" y="1447800"/>
            <a:ext cx="6475412" cy="4897438"/>
          </a:xfrm>
          <a:prstGeom prst="rect">
            <a:avLst/>
          </a:prstGeom>
          <a:noFill/>
        </p:spPr>
      </p:pic>
      <p:pic>
        <p:nvPicPr>
          <p:cNvPr id="10260" name="Picture 20" descr="C:\Documents and Settings\John Gayle\My Documents\3Blox\30801 MHHE-Duncan PPT\Work Files\Duncan Compressed\noboders\dun37744_p0404f.jpg"/>
          <p:cNvPicPr>
            <a:picLocks noChangeAspect="1" noChangeArrowheads="1"/>
          </p:cNvPicPr>
          <p:nvPr/>
        </p:nvPicPr>
        <p:blipFill>
          <a:blip r:embed="rId7" cstate="print"/>
          <a:srcRect/>
          <a:stretch>
            <a:fillRect/>
          </a:stretch>
        </p:blipFill>
        <p:spPr bwMode="auto">
          <a:xfrm>
            <a:off x="2133600" y="1477963"/>
            <a:ext cx="6477000" cy="4808537"/>
          </a:xfrm>
          <a:prstGeom prst="rect">
            <a:avLst/>
          </a:prstGeom>
          <a:noFill/>
        </p:spPr>
      </p:pic>
      <p:pic>
        <p:nvPicPr>
          <p:cNvPr id="10261" name="Picture 21" descr="C:\Documents and Settings\John Gayle\My Documents\3Blox\30801 MHHE-Duncan PPT\Work Files\Duncan Compressed\noboders\dun37744_p0404g.jpg"/>
          <p:cNvPicPr>
            <a:picLocks noChangeAspect="1" noChangeArrowheads="1"/>
          </p:cNvPicPr>
          <p:nvPr/>
        </p:nvPicPr>
        <p:blipFill>
          <a:blip r:embed="rId8" cstate="print"/>
          <a:srcRect/>
          <a:stretch>
            <a:fillRect/>
          </a:stretch>
        </p:blipFill>
        <p:spPr bwMode="auto">
          <a:xfrm>
            <a:off x="2135188" y="1887538"/>
            <a:ext cx="6475412" cy="3609975"/>
          </a:xfrm>
          <a:prstGeom prst="rect">
            <a:avLst/>
          </a:prstGeom>
          <a:noFill/>
        </p:spPr>
      </p:pic>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0255"/>
                                        </p:tgtEl>
                                        <p:attrNameLst>
                                          <p:attrName>style.visibility</p:attrName>
                                        </p:attrNameLst>
                                      </p:cBhvr>
                                      <p:to>
                                        <p:strVal val="visible"/>
                                      </p:to>
                                    </p:set>
                                  </p:childTnLst>
                                  <p:subTnLst>
                                    <p:set>
                                      <p:cBhvr override="childStyle">
                                        <p:cTn dur="1" fill="hold" display="0" masterRel="nextClick" afterEffect="1"/>
                                        <p:tgtEl>
                                          <p:spTgt spid="10255"/>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10256"/>
                                        </p:tgtEl>
                                        <p:attrNameLst>
                                          <p:attrName>style.visibility</p:attrName>
                                        </p:attrNameLst>
                                      </p:cBhvr>
                                      <p:to>
                                        <p:strVal val="visible"/>
                                      </p:to>
                                    </p:set>
                                  </p:childTnLst>
                                  <p:subTnLst>
                                    <p:set>
                                      <p:cBhvr override="childStyle">
                                        <p:cTn dur="1" fill="hold" display="0" masterRel="nextClick" afterEffect="1"/>
                                        <p:tgtEl>
                                          <p:spTgt spid="10256"/>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10257"/>
                                        </p:tgtEl>
                                        <p:attrNameLst>
                                          <p:attrName>style.visibility</p:attrName>
                                        </p:attrNameLst>
                                      </p:cBhvr>
                                      <p:to>
                                        <p:strVal val="visible"/>
                                      </p:to>
                                    </p:set>
                                  </p:childTnLst>
                                  <p:subTnLst>
                                    <p:set>
                                      <p:cBhvr override="childStyle">
                                        <p:cTn dur="1" fill="hold" display="0" masterRel="nextClick" afterEffect="1"/>
                                        <p:tgtEl>
                                          <p:spTgt spid="10257"/>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10258"/>
                                        </p:tgtEl>
                                        <p:attrNameLst>
                                          <p:attrName>style.visibility</p:attrName>
                                        </p:attrNameLst>
                                      </p:cBhvr>
                                      <p:to>
                                        <p:strVal val="visible"/>
                                      </p:to>
                                    </p:set>
                                  </p:childTnLst>
                                  <p:subTnLst>
                                    <p:set>
                                      <p:cBhvr override="childStyle">
                                        <p:cTn dur="1" fill="hold" display="0" masterRel="nextClick" afterEffect="1"/>
                                        <p:tgtEl>
                                          <p:spTgt spid="10258"/>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10259"/>
                                        </p:tgtEl>
                                        <p:attrNameLst>
                                          <p:attrName>style.visibility</p:attrName>
                                        </p:attrNameLst>
                                      </p:cBhvr>
                                      <p:to>
                                        <p:strVal val="visible"/>
                                      </p:to>
                                    </p:set>
                                  </p:childTnLst>
                                  <p:subTnLst>
                                    <p:set>
                                      <p:cBhvr override="childStyle">
                                        <p:cTn dur="1" fill="hold" display="0" masterRel="nextClick" afterEffect="1"/>
                                        <p:tgtEl>
                                          <p:spTgt spid="10259"/>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10260"/>
                                        </p:tgtEl>
                                        <p:attrNameLst>
                                          <p:attrName>style.visibility</p:attrName>
                                        </p:attrNameLst>
                                      </p:cBhvr>
                                      <p:to>
                                        <p:strVal val="visible"/>
                                      </p:to>
                                    </p:set>
                                  </p:childTnLst>
                                  <p:subTnLst>
                                    <p:set>
                                      <p:cBhvr override="childStyle">
                                        <p:cTn dur="1" fill="hold" display="0" masterRel="nextClick" afterEffect="1"/>
                                        <p:tgtEl>
                                          <p:spTgt spid="10260"/>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10261"/>
                                        </p:tgtEl>
                                        <p:attrNameLst>
                                          <p:attrName>style.visibility</p:attrName>
                                        </p:attrNameLst>
                                      </p:cBhvr>
                                      <p:to>
                                        <p:strVal val="visible"/>
                                      </p:to>
                                    </p:set>
                                  </p:childTnLst>
                                  <p:subTnLst>
                                    <p:set>
                                      <p:cBhvr override="childStyle">
                                        <p:cTn dur="1" fill="hold" display="0" masterRel="nextClick" afterEffect="1"/>
                                        <p:tgtEl>
                                          <p:spTgt spid="1026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B610"/>
        </a:solidFill>
        <a:ln w="2857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rgbClr val="FFB610"/>
        </a:solidFill>
        <a:ln w="2857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2616</TotalTime>
  <Words>649</Words>
  <Application>Microsoft Office PowerPoint</Application>
  <PresentationFormat>On-screen Show (4:3)</PresentationFormat>
  <Paragraphs>113</Paragraphs>
  <Slides>21</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Times New Roman</vt:lpstr>
      <vt:lpstr>Arial</vt:lpstr>
      <vt:lpstr>Wingdings</vt:lpstr>
      <vt:lpstr>Default Design</vt:lpstr>
      <vt:lpstr>How Brand Communication Works</vt:lpstr>
      <vt:lpstr>Chapter Outline</vt:lpstr>
      <vt:lpstr>Chapter Perspective</vt:lpstr>
      <vt:lpstr>Opening Case: HB Ice Cream </vt:lpstr>
      <vt:lpstr>Opening Case: HB Ice Cream</vt:lpstr>
      <vt:lpstr>How Does Communication Work?</vt:lpstr>
      <vt:lpstr>Figure 4-1: How Brand Communication Works</vt:lpstr>
      <vt:lpstr>Marketing Communication</vt:lpstr>
      <vt:lpstr>TV Commercials Are One Way of Encoding a Brand Message</vt:lpstr>
      <vt:lpstr>Even a Building Serves as a Message For a Brand</vt:lpstr>
      <vt:lpstr>Insight: Products As Media </vt:lpstr>
      <vt:lpstr>Think About It</vt:lpstr>
      <vt:lpstr>Tales From the Real World</vt:lpstr>
      <vt:lpstr>Figure 4-3: Brand Touchpoints</vt:lpstr>
      <vt:lpstr>Touchpoints</vt:lpstr>
      <vt:lpstr>IMC In Action: Volvo In Manila</vt:lpstr>
      <vt:lpstr>IMC In Action: Volvo In Manila</vt:lpstr>
      <vt:lpstr>Insight: Service Touchpoints </vt:lpstr>
      <vt:lpstr>Consumers Did Not Enjoy Commercials on ATM</vt:lpstr>
      <vt:lpstr>Purposeful Dialogue</vt:lpstr>
      <vt:lpstr>Final Note: Sticky Communication</vt:lpstr>
    </vt:vector>
  </TitlesOfParts>
  <Company>3BLOX</Company>
  <LinksUpToDate>false</LinksUpToDate>
  <SharedDoc>false</SharedDoc>
  <HyperlinkBase>assets/</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Advertising and Promotion to Build Brands</dc:title>
  <dc:creator>John Gayle</dc:creator>
  <cp:lastModifiedBy>Dr. Jamie Pleasant</cp:lastModifiedBy>
  <cp:revision>359</cp:revision>
  <dcterms:created xsi:type="dcterms:W3CDTF">2003-09-17T19:02:54Z</dcterms:created>
  <dcterms:modified xsi:type="dcterms:W3CDTF">2009-08-10T23:10:02Z</dcterms:modified>
</cp:coreProperties>
</file>