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57" r:id="rId5"/>
    <p:sldId id="260" r:id="rId6"/>
    <p:sldId id="280" r:id="rId7"/>
    <p:sldId id="299" r:id="rId8"/>
    <p:sldId id="275" r:id="rId9"/>
    <p:sldId id="300" r:id="rId10"/>
    <p:sldId id="264" r:id="rId11"/>
    <p:sldId id="261" r:id="rId12"/>
    <p:sldId id="302" r:id="rId13"/>
    <p:sldId id="303" r:id="rId14"/>
    <p:sldId id="304" r:id="rId15"/>
    <p:sldId id="305" r:id="rId16"/>
    <p:sldId id="306" r:id="rId17"/>
    <p:sldId id="307" r:id="rId18"/>
    <p:sldId id="287" r:id="rId19"/>
    <p:sldId id="308" r:id="rId20"/>
    <p:sldId id="309" r:id="rId21"/>
    <p:sldId id="311" r:id="rId22"/>
    <p:sldId id="314" r:id="rId23"/>
    <p:sldId id="317" r:id="rId24"/>
    <p:sldId id="318" r:id="rId25"/>
    <p:sldId id="315" r:id="rId2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494"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4"/>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BABA863-5A9F-4AEE-9876-4CBC7B0BE696}"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6BC1173-0778-490F-BAC9-85421779062B}" type="slidenum">
              <a:rPr lang="en-US"/>
              <a:pPr/>
              <a:t>1</a:t>
            </a:fld>
            <a:endParaRPr lang="en-US"/>
          </a:p>
        </p:txBody>
      </p:sp>
      <p:sp>
        <p:nvSpPr>
          <p:cNvPr id="28674" name="Rectangle 2"/>
          <p:cNvSpPr>
            <a:spLocks noChangeArrowheads="1" noTextEdit="1"/>
          </p:cNvSpPr>
          <p:nvPr>
            <p:ph type="sldImg"/>
          </p:nvPr>
        </p:nvSpPr>
        <p:spPr>
          <a:xfrm>
            <a:off x="1143000" y="3581400"/>
            <a:ext cx="4572000" cy="3429000"/>
          </a:xfrm>
          <a:ln/>
        </p:spPr>
      </p:sp>
      <p:sp>
        <p:nvSpPr>
          <p:cNvPr id="28675" name="Rectangle 3"/>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4"/>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3F2AE7-DF05-4C02-AAC8-CB8D51547597}"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A02E8B-19DB-4247-8B8E-167FC35B01F8}"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B6E6A6C-07F1-4BCC-B184-115A00C93AB5}"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2441074-20DC-400E-8B0D-498A8D3F2E4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C47FA59-FA54-48D2-9F5C-FA52DE62CF7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C2AADEA-A21B-414D-8407-7E7A239D833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DA60526-23CD-476D-A2EC-94462CDB289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D01D7A6-B2A5-4687-90E5-A7C7589CF9D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3D13B64-9688-4FA7-B7D5-6C18A73F9B1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151F217-8398-4BA5-BB0F-630EAB3C641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476C501-E417-4BEB-A599-2E46729205B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B706E84-7ECA-4DED-AA8A-65DAB0BBE2CA}"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0B1FCBB-B853-46A6-8B89-DA9A410794F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19F7ABC-3379-4214-8EF4-BE3F540A39C2}"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SwissArmy.exe" TargetMode="External"/><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3Musketeers.exe" TargetMode="External"/><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Figure5-5.exe" TargetMode="External"/><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0" y="0"/>
            <a:ext cx="9144000" cy="685800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5943600"/>
            <a:ext cx="9144000" cy="914400"/>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5943600"/>
            <a:ext cx="9144000" cy="0"/>
          </a:xfrm>
          <a:prstGeom prst="line">
            <a:avLst/>
          </a:prstGeom>
          <a:noFill/>
          <a:ln w="57150">
            <a:solidFill>
              <a:srgbClr val="84A2D6"/>
            </a:solidFill>
            <a:round/>
            <a:headEnd/>
            <a:tailEnd/>
          </a:ln>
          <a:effectLst/>
        </p:spPr>
        <p:txBody>
          <a:bodyPr/>
          <a:lstStyle/>
          <a:p>
            <a:endParaRPr lang="en-US"/>
          </a:p>
        </p:txBody>
      </p:sp>
      <p:sp>
        <p:nvSpPr>
          <p:cNvPr id="2063" name="Text Box 15"/>
          <p:cNvSpPr txBox="1">
            <a:spLocks noChangeArrowheads="1"/>
          </p:cNvSpPr>
          <p:nvPr/>
        </p:nvSpPr>
        <p:spPr bwMode="auto">
          <a:xfrm>
            <a:off x="0" y="659765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pic>
        <p:nvPicPr>
          <p:cNvPr id="2078" name="Picture 30" descr="OpenerCh05"/>
          <p:cNvPicPr>
            <a:picLocks noChangeAspect="1" noChangeArrowheads="1"/>
          </p:cNvPicPr>
          <p:nvPr/>
        </p:nvPicPr>
        <p:blipFill>
          <a:blip r:embed="rId3" cstate="print"/>
          <a:srcRect/>
          <a:stretch>
            <a:fillRect/>
          </a:stretch>
        </p:blipFill>
        <p:spPr bwMode="auto">
          <a:xfrm>
            <a:off x="3479800" y="381000"/>
            <a:ext cx="5267325" cy="6019800"/>
          </a:xfrm>
          <a:prstGeom prst="rect">
            <a:avLst/>
          </a:prstGeom>
          <a:noFill/>
        </p:spPr>
      </p:pic>
      <p:sp>
        <p:nvSpPr>
          <p:cNvPr id="2062" name="AutoShape 14"/>
          <p:cNvSpPr>
            <a:spLocks noChangeArrowheads="1"/>
          </p:cNvSpPr>
          <p:nvPr/>
        </p:nvSpPr>
        <p:spPr bwMode="auto">
          <a:xfrm>
            <a:off x="3492500" y="381000"/>
            <a:ext cx="5237163" cy="6019800"/>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5" name="AutoShape 7"/>
          <p:cNvSpPr>
            <a:spLocks noChangeArrowheads="1"/>
          </p:cNvSpPr>
          <p:nvPr/>
        </p:nvSpPr>
        <p:spPr bwMode="auto">
          <a:xfrm>
            <a:off x="381000" y="990600"/>
            <a:ext cx="9067800" cy="99060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079500" y="914400"/>
            <a:ext cx="8293100" cy="1143000"/>
          </a:xfrm>
        </p:spPr>
        <p:txBody>
          <a:bodyPr/>
          <a:lstStyle/>
          <a:p>
            <a:pPr>
              <a:lnSpc>
                <a:spcPct val="110000"/>
              </a:lnSpc>
            </a:pPr>
            <a:r>
              <a:rPr lang="en-US" sz="3600"/>
              <a:t>Consumer Response </a:t>
            </a:r>
          </a:p>
        </p:txBody>
      </p:sp>
      <p:pic>
        <p:nvPicPr>
          <p:cNvPr id="2077" name="Picture 29" descr="5"/>
          <p:cNvPicPr>
            <a:picLocks noChangeAspect="1" noChangeArrowheads="1"/>
          </p:cNvPicPr>
          <p:nvPr/>
        </p:nvPicPr>
        <p:blipFill>
          <a:blip r:embed="rId4" cstate="print"/>
          <a:srcRect/>
          <a:stretch>
            <a:fillRect/>
          </a:stretch>
        </p:blipFill>
        <p:spPr bwMode="auto">
          <a:xfrm>
            <a:off x="520700" y="1155700"/>
            <a:ext cx="539750" cy="681038"/>
          </a:xfrm>
          <a:prstGeom prst="rect">
            <a:avLst/>
          </a:prstGeom>
          <a:noFill/>
        </p:spPr>
      </p:pic>
      <p:pic>
        <p:nvPicPr>
          <p:cNvPr id="2080" name="Picture 32" descr="left_main"/>
          <p:cNvPicPr>
            <a:picLocks noChangeAspect="1" noChangeArrowheads="1"/>
          </p:cNvPicPr>
          <p:nvPr/>
        </p:nvPicPr>
        <p:blipFill>
          <a:blip r:embed="rId5" cstate="print"/>
          <a:srcRect/>
          <a:stretch>
            <a:fillRect/>
          </a:stretch>
        </p:blipFill>
        <p:spPr bwMode="auto">
          <a:xfrm>
            <a:off x="0" y="25146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10243" name="AutoShape 3"/>
          <p:cNvSpPr>
            <a:spLocks noChangeArrowheads="1"/>
          </p:cNvSpPr>
          <p:nvPr/>
        </p:nvSpPr>
        <p:spPr bwMode="auto">
          <a:xfrm>
            <a:off x="-254000" y="227013"/>
            <a:ext cx="6121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10244" name="Rectangle 4"/>
          <p:cNvSpPr>
            <a:spLocks noGrp="1" noChangeArrowheads="1"/>
          </p:cNvSpPr>
          <p:nvPr>
            <p:ph type="title"/>
          </p:nvPr>
        </p:nvSpPr>
        <p:spPr>
          <a:xfrm>
            <a:off x="227013" y="241300"/>
            <a:ext cx="8916987" cy="635000"/>
          </a:xfrm>
        </p:spPr>
        <p:txBody>
          <a:bodyPr/>
          <a:lstStyle/>
          <a:p>
            <a:r>
              <a:rPr lang="en-US" sz="2800"/>
              <a:t>This Ad Covers All 4 AIDA Steps</a:t>
            </a:r>
          </a:p>
        </p:txBody>
      </p:sp>
      <p:pic>
        <p:nvPicPr>
          <p:cNvPr id="10254" name="Picture 14" descr="C:\Documents and Settings\John Gayle\My Documents\3Blox\30801 MHHE-Duncan PPT\Work Files\Duncan Compressed\dun37744_p0507.jpg"/>
          <p:cNvPicPr>
            <a:picLocks noChangeAspect="1" noChangeArrowheads="1"/>
          </p:cNvPicPr>
          <p:nvPr/>
        </p:nvPicPr>
        <p:blipFill>
          <a:blip r:embed="rId2" cstate="print"/>
          <a:srcRect/>
          <a:stretch>
            <a:fillRect/>
          </a:stretch>
        </p:blipFill>
        <p:spPr bwMode="auto">
          <a:xfrm>
            <a:off x="3309938" y="1295400"/>
            <a:ext cx="3852862" cy="5029200"/>
          </a:xfrm>
          <a:prstGeom prst="rect">
            <a:avLst/>
          </a:prstGeom>
          <a:noFill/>
          <a:effectLst>
            <a:outerShdw dist="107763" dir="2700000" algn="ctr" rotWithShape="0">
              <a:srgbClr val="808080"/>
            </a:outerShdw>
          </a:effectLst>
        </p:spPr>
      </p:pic>
      <p:sp>
        <p:nvSpPr>
          <p:cNvPr id="10255" name="Rectangle 15">
            <a:hlinkClick r:id="rId3" action="ppaction://program"/>
          </p:cNvPr>
          <p:cNvSpPr>
            <a:spLocks noChangeArrowheads="1"/>
          </p:cNvSpPr>
          <p:nvPr/>
        </p:nvSpPr>
        <p:spPr bwMode="auto">
          <a:xfrm>
            <a:off x="6934200" y="59436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55"/>
                                        </p:tgtEl>
                                        <p:attrNameLst>
                                          <p:attrName>style.visibility</p:attrName>
                                        </p:attrNameLst>
                                      </p:cBhvr>
                                      <p:to>
                                        <p:strVal val="visible"/>
                                      </p:to>
                                    </p:set>
                                    <p:animEffect transition="in" filter="dissolve">
                                      <p:cBhvr>
                                        <p:cTn id="7"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5"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1" name="AutoShape 13"/>
          <p:cNvSpPr>
            <a:spLocks noChangeArrowheads="1"/>
          </p:cNvSpPr>
          <p:nvPr/>
        </p:nvSpPr>
        <p:spPr bwMode="auto">
          <a:xfrm>
            <a:off x="-254000" y="203200"/>
            <a:ext cx="7797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7182" name="Rectangle 14"/>
          <p:cNvSpPr>
            <a:spLocks noGrp="1" noChangeArrowheads="1"/>
          </p:cNvSpPr>
          <p:nvPr>
            <p:ph type="title"/>
          </p:nvPr>
        </p:nvSpPr>
        <p:spPr>
          <a:xfrm>
            <a:off x="228600" y="239713"/>
            <a:ext cx="7772400" cy="635000"/>
          </a:xfrm>
        </p:spPr>
        <p:txBody>
          <a:bodyPr/>
          <a:lstStyle/>
          <a:p>
            <a:r>
              <a:rPr lang="en-US" sz="2800" b="1"/>
              <a:t>Figure 5-3:</a:t>
            </a:r>
            <a:r>
              <a:rPr lang="en-US" sz="2800"/>
              <a:t> Think/Feel/Do Response Wheel</a:t>
            </a:r>
          </a:p>
        </p:txBody>
      </p:sp>
      <p:pic>
        <p:nvPicPr>
          <p:cNvPr id="7219" name="Picture 51" descr="C:\Documents and Settings\John Gayle\My Documents\3Blox\30801 MHHE-Duncan PPT\Work Files\Duncan Compressed\noboders\Fig5-3.gif"/>
          <p:cNvPicPr>
            <a:picLocks noChangeAspect="1" noChangeArrowheads="1"/>
          </p:cNvPicPr>
          <p:nvPr/>
        </p:nvPicPr>
        <p:blipFill>
          <a:blip r:embed="rId2" cstate="print"/>
          <a:srcRect/>
          <a:stretch>
            <a:fillRect/>
          </a:stretch>
        </p:blipFill>
        <p:spPr bwMode="auto">
          <a:xfrm>
            <a:off x="1676400" y="1168400"/>
            <a:ext cx="5791200" cy="5308600"/>
          </a:xfrm>
          <a:prstGeom prst="rect">
            <a:avLst/>
          </a:prstGeom>
          <a:noFill/>
        </p:spPr>
      </p:pic>
    </p:spTree>
  </p:cSld>
  <p:clrMapOvr>
    <a:masterClrMapping/>
  </p:clrMapOvr>
  <p:transition>
    <p:pull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5299" name="AutoShape 3"/>
          <p:cNvSpPr>
            <a:spLocks noChangeArrowheads="1"/>
          </p:cNvSpPr>
          <p:nvPr/>
        </p:nvSpPr>
        <p:spPr bwMode="auto">
          <a:xfrm>
            <a:off x="-254000" y="227013"/>
            <a:ext cx="9067800" cy="992187"/>
          </a:xfrm>
          <a:prstGeom prst="roundRect">
            <a:avLst>
              <a:gd name="adj" fmla="val 21843"/>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5300" name="Rectangle 4"/>
          <p:cNvSpPr>
            <a:spLocks noGrp="1" noChangeArrowheads="1"/>
          </p:cNvSpPr>
          <p:nvPr>
            <p:ph type="title"/>
          </p:nvPr>
        </p:nvSpPr>
        <p:spPr>
          <a:xfrm>
            <a:off x="227013" y="431800"/>
            <a:ext cx="7240587" cy="635000"/>
          </a:xfrm>
        </p:spPr>
        <p:txBody>
          <a:bodyPr/>
          <a:lstStyle/>
          <a:p>
            <a:pPr>
              <a:lnSpc>
                <a:spcPct val="90000"/>
              </a:lnSpc>
            </a:pPr>
            <a:r>
              <a:rPr lang="en-US" sz="2800"/>
              <a:t>Even a New Candy Bar Variety Represents Some Risk For Consumers  </a:t>
            </a:r>
          </a:p>
        </p:txBody>
      </p:sp>
      <p:pic>
        <p:nvPicPr>
          <p:cNvPr id="55305" name="Picture 9" descr="C:\Documents and Settings\John Gayle\My Documents\3Blox\30801 MHHE-Duncan PPT\Work Files\Duncan Compressed\dun37744_p0510.jpg"/>
          <p:cNvPicPr>
            <a:picLocks noChangeAspect="1" noChangeArrowheads="1"/>
          </p:cNvPicPr>
          <p:nvPr/>
        </p:nvPicPr>
        <p:blipFill>
          <a:blip r:embed="rId2" cstate="print"/>
          <a:srcRect/>
          <a:stretch>
            <a:fillRect/>
          </a:stretch>
        </p:blipFill>
        <p:spPr bwMode="auto">
          <a:xfrm>
            <a:off x="1905000" y="1514475"/>
            <a:ext cx="6705600" cy="4886325"/>
          </a:xfrm>
          <a:prstGeom prst="rect">
            <a:avLst/>
          </a:prstGeom>
          <a:noFill/>
          <a:effectLst>
            <a:outerShdw dist="107763" dir="2700000" algn="ctr" rotWithShape="0">
              <a:srgbClr val="808080"/>
            </a:outerShdw>
          </a:effectLst>
        </p:spPr>
      </p:pic>
      <p:sp>
        <p:nvSpPr>
          <p:cNvPr id="55306" name="Rectangle 10">
            <a:hlinkClick r:id="rId3" action="ppaction://program"/>
          </p:cNvPr>
          <p:cNvSpPr>
            <a:spLocks noChangeArrowheads="1"/>
          </p:cNvSpPr>
          <p:nvPr/>
        </p:nvSpPr>
        <p:spPr bwMode="auto">
          <a:xfrm>
            <a:off x="8153400" y="60198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5306"/>
                                        </p:tgtEl>
                                        <p:attrNameLst>
                                          <p:attrName>style.visibility</p:attrName>
                                        </p:attrNameLst>
                                      </p:cBhvr>
                                      <p:to>
                                        <p:strVal val="visible"/>
                                      </p:to>
                                    </p:set>
                                    <p:animEffect transition="in" filter="dissolve">
                                      <p:cBhvr>
                                        <p:cTn id="7" dur="500"/>
                                        <p:tgtEl>
                                          <p:spTgt spid="55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p:cNvSpPr>
            <a:spLocks noChangeArrowheads="1"/>
          </p:cNvSpPr>
          <p:nvPr/>
        </p:nvSpPr>
        <p:spPr bwMode="auto">
          <a:xfrm>
            <a:off x="-254000" y="203200"/>
            <a:ext cx="8255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6323" name="Rectangle 3"/>
          <p:cNvSpPr>
            <a:spLocks noGrp="1" noChangeArrowheads="1"/>
          </p:cNvSpPr>
          <p:nvPr>
            <p:ph type="title"/>
          </p:nvPr>
        </p:nvSpPr>
        <p:spPr>
          <a:xfrm>
            <a:off x="228600" y="239713"/>
            <a:ext cx="7772400" cy="635000"/>
          </a:xfrm>
        </p:spPr>
        <p:txBody>
          <a:bodyPr/>
          <a:lstStyle/>
          <a:p>
            <a:r>
              <a:rPr lang="en-US" sz="2800" b="1"/>
              <a:t>Figure: 5-4:</a:t>
            </a:r>
            <a:r>
              <a:rPr lang="en-US" sz="2800"/>
              <a:t> The Elaboration Likelihood Model</a:t>
            </a:r>
          </a:p>
        </p:txBody>
      </p:sp>
      <p:pic>
        <p:nvPicPr>
          <p:cNvPr id="56339" name="Picture 19" descr="C:\Documents and Settings\John Gayle\My Documents\3Blox\30801 MHHE-Duncan PPT\Work Files\Duncan Compressed\noboders\Fig5-4.gif"/>
          <p:cNvPicPr>
            <a:picLocks noChangeAspect="1" noChangeArrowheads="1"/>
          </p:cNvPicPr>
          <p:nvPr/>
        </p:nvPicPr>
        <p:blipFill>
          <a:blip r:embed="rId2" cstate="print"/>
          <a:srcRect/>
          <a:stretch>
            <a:fillRect/>
          </a:stretch>
        </p:blipFill>
        <p:spPr bwMode="auto">
          <a:xfrm>
            <a:off x="1981200" y="1219200"/>
            <a:ext cx="5164138" cy="5181600"/>
          </a:xfrm>
          <a:prstGeom prst="rect">
            <a:avLst/>
          </a:prstGeom>
          <a:noFill/>
        </p:spPr>
      </p:pic>
    </p:spTree>
  </p:cSld>
  <p:clrMapOvr>
    <a:masterClrMapping/>
  </p:clrMapOvr>
  <p:transition>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p:cNvSpPr>
            <a:spLocks noChangeArrowheads="1"/>
          </p:cNvSpPr>
          <p:nvPr/>
        </p:nvSpPr>
        <p:spPr bwMode="auto">
          <a:xfrm>
            <a:off x="-254000" y="203200"/>
            <a:ext cx="7416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7347" name="Rectangle 3"/>
          <p:cNvSpPr>
            <a:spLocks noGrp="1" noChangeArrowheads="1"/>
          </p:cNvSpPr>
          <p:nvPr>
            <p:ph type="title"/>
          </p:nvPr>
        </p:nvSpPr>
        <p:spPr>
          <a:xfrm>
            <a:off x="228600" y="239713"/>
            <a:ext cx="7772400" cy="635000"/>
          </a:xfrm>
        </p:spPr>
        <p:txBody>
          <a:bodyPr/>
          <a:lstStyle/>
          <a:p>
            <a:r>
              <a:rPr lang="en-US" sz="3200"/>
              <a:t>Figure 5-5: 4-Step Decision Process</a:t>
            </a:r>
          </a:p>
        </p:txBody>
      </p:sp>
      <p:pic>
        <p:nvPicPr>
          <p:cNvPr id="57362" name="Picture 18" descr="C:\Documents and Settings\John Gayle\My Documents\3Blox\30801 MHHE-Duncan PPT\Work Files\Duncan Compressed\noboders\Fig5-5.gif"/>
          <p:cNvPicPr>
            <a:picLocks noChangeAspect="1" noChangeArrowheads="1"/>
          </p:cNvPicPr>
          <p:nvPr/>
        </p:nvPicPr>
        <p:blipFill>
          <a:blip r:embed="rId2" cstate="print"/>
          <a:srcRect/>
          <a:stretch>
            <a:fillRect/>
          </a:stretch>
        </p:blipFill>
        <p:spPr bwMode="auto">
          <a:xfrm>
            <a:off x="266700" y="1828800"/>
            <a:ext cx="8610600" cy="3687763"/>
          </a:xfrm>
          <a:prstGeom prst="rect">
            <a:avLst/>
          </a:prstGeom>
          <a:noFill/>
        </p:spPr>
      </p:pic>
      <p:sp>
        <p:nvSpPr>
          <p:cNvPr id="57363" name="Rectangle 19">
            <a:hlinkClick r:id="rId3" action="ppaction://program"/>
          </p:cNvPr>
          <p:cNvSpPr>
            <a:spLocks noChangeArrowheads="1"/>
          </p:cNvSpPr>
          <p:nvPr/>
        </p:nvSpPr>
        <p:spPr bwMode="auto">
          <a:xfrm>
            <a:off x="8305800" y="57150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7363"/>
                                        </p:tgtEl>
                                        <p:attrNameLst>
                                          <p:attrName>style.visibility</p:attrName>
                                        </p:attrNameLst>
                                      </p:cBhvr>
                                      <p:to>
                                        <p:strVal val="visible"/>
                                      </p:to>
                                    </p:set>
                                    <p:animEffect transition="in" filter="dissolve">
                                      <p:cBhvr>
                                        <p:cTn id="7" dur="500"/>
                                        <p:tgtEl>
                                          <p:spTgt spid="57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63"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15" name="Group 23"/>
          <p:cNvGrpSpPr>
            <a:grpSpLocks/>
          </p:cNvGrpSpPr>
          <p:nvPr/>
        </p:nvGrpSpPr>
        <p:grpSpPr bwMode="auto">
          <a:xfrm>
            <a:off x="914400" y="4495800"/>
            <a:ext cx="7315200" cy="1600200"/>
            <a:chOff x="576" y="2832"/>
            <a:chExt cx="4608" cy="1008"/>
          </a:xfrm>
        </p:grpSpPr>
        <p:sp>
          <p:nvSpPr>
            <p:cNvPr id="59409" name="AutoShape 17"/>
            <p:cNvSpPr>
              <a:spLocks noChangeArrowheads="1"/>
            </p:cNvSpPr>
            <p:nvPr/>
          </p:nvSpPr>
          <p:spPr bwMode="auto">
            <a:xfrm rot="5400000">
              <a:off x="2616" y="2964"/>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9404" name="AutoShape 12"/>
            <p:cNvSpPr>
              <a:spLocks noChangeArrowheads="1"/>
            </p:cNvSpPr>
            <p:nvPr/>
          </p:nvSpPr>
          <p:spPr bwMode="auto">
            <a:xfrm>
              <a:off x="576" y="3408"/>
              <a:ext cx="4608" cy="432"/>
            </a:xfrm>
            <a:prstGeom prst="roundRect">
              <a:avLst>
                <a:gd name="adj" fmla="val 3310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4:</a:t>
              </a:r>
              <a:r>
                <a:rPr lang="en-US" sz="2800">
                  <a:latin typeface="Arial" charset="0"/>
                </a:rPr>
                <a:t> Evaluating the purchase decision</a:t>
              </a:r>
            </a:p>
          </p:txBody>
        </p:sp>
      </p:grpSp>
      <p:grpSp>
        <p:nvGrpSpPr>
          <p:cNvPr id="59414" name="Group 22"/>
          <p:cNvGrpSpPr>
            <a:grpSpLocks/>
          </p:cNvGrpSpPr>
          <p:nvPr/>
        </p:nvGrpSpPr>
        <p:grpSpPr bwMode="auto">
          <a:xfrm>
            <a:off x="914400" y="3213100"/>
            <a:ext cx="7315200" cy="1587500"/>
            <a:chOff x="576" y="2024"/>
            <a:chExt cx="4608" cy="1000"/>
          </a:xfrm>
        </p:grpSpPr>
        <p:sp>
          <p:nvSpPr>
            <p:cNvPr id="59408" name="AutoShape 16"/>
            <p:cNvSpPr>
              <a:spLocks noChangeArrowheads="1"/>
            </p:cNvSpPr>
            <p:nvPr/>
          </p:nvSpPr>
          <p:spPr bwMode="auto">
            <a:xfrm rot="5400000">
              <a:off x="2616" y="215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9403" name="AutoShape 11"/>
            <p:cNvSpPr>
              <a:spLocks noChangeArrowheads="1"/>
            </p:cNvSpPr>
            <p:nvPr/>
          </p:nvSpPr>
          <p:spPr bwMode="auto">
            <a:xfrm>
              <a:off x="576" y="2592"/>
              <a:ext cx="4608" cy="432"/>
            </a:xfrm>
            <a:prstGeom prst="roundRect">
              <a:avLst>
                <a:gd name="adj" fmla="val 3310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3:</a:t>
              </a:r>
              <a:r>
                <a:rPr lang="en-US" sz="2800">
                  <a:latin typeface="Arial" charset="0"/>
                </a:rPr>
                <a:t> Take Action</a:t>
              </a:r>
            </a:p>
          </p:txBody>
        </p:sp>
      </p:grpSp>
      <p:grpSp>
        <p:nvGrpSpPr>
          <p:cNvPr id="59413" name="Group 21"/>
          <p:cNvGrpSpPr>
            <a:grpSpLocks/>
          </p:cNvGrpSpPr>
          <p:nvPr/>
        </p:nvGrpSpPr>
        <p:grpSpPr bwMode="auto">
          <a:xfrm>
            <a:off x="914400" y="1905000"/>
            <a:ext cx="7315200" cy="1600200"/>
            <a:chOff x="576" y="1200"/>
            <a:chExt cx="4608" cy="1008"/>
          </a:xfrm>
        </p:grpSpPr>
        <p:sp>
          <p:nvSpPr>
            <p:cNvPr id="59406" name="AutoShape 14"/>
            <p:cNvSpPr>
              <a:spLocks noChangeArrowheads="1"/>
            </p:cNvSpPr>
            <p:nvPr/>
          </p:nvSpPr>
          <p:spPr bwMode="auto">
            <a:xfrm rot="5400000">
              <a:off x="2616" y="1332"/>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9402" name="AutoShape 10"/>
            <p:cNvSpPr>
              <a:spLocks noChangeArrowheads="1"/>
            </p:cNvSpPr>
            <p:nvPr/>
          </p:nvSpPr>
          <p:spPr bwMode="auto">
            <a:xfrm>
              <a:off x="576" y="1776"/>
              <a:ext cx="4608" cy="432"/>
            </a:xfrm>
            <a:prstGeom prst="roundRect">
              <a:avLst>
                <a:gd name="adj" fmla="val 3310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2:</a:t>
              </a:r>
              <a:r>
                <a:rPr lang="en-US" sz="2800">
                  <a:latin typeface="Arial" charset="0"/>
                </a:rPr>
                <a:t> Evaluating brand alternatives</a:t>
              </a:r>
            </a:p>
          </p:txBody>
        </p:sp>
      </p:grpSp>
      <p:sp>
        <p:nvSpPr>
          <p:cNvPr id="59400" name="AutoShape 8"/>
          <p:cNvSpPr>
            <a:spLocks noChangeArrowheads="1"/>
          </p:cNvSpPr>
          <p:nvPr/>
        </p:nvSpPr>
        <p:spPr bwMode="auto">
          <a:xfrm>
            <a:off x="914400" y="1524000"/>
            <a:ext cx="7315200" cy="685800"/>
          </a:xfrm>
          <a:prstGeom prst="roundRect">
            <a:avLst>
              <a:gd name="adj" fmla="val 3310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1:</a:t>
            </a:r>
            <a:r>
              <a:rPr lang="en-US" sz="2800">
                <a:latin typeface="Arial" charset="0"/>
              </a:rPr>
              <a:t> Recognize a problem/opportunity </a:t>
            </a:r>
          </a:p>
        </p:txBody>
      </p:sp>
      <p:sp>
        <p:nvSpPr>
          <p:cNvPr id="59410" name="AutoShape 18"/>
          <p:cNvSpPr>
            <a:spLocks noChangeArrowheads="1"/>
          </p:cNvSpPr>
          <p:nvPr/>
        </p:nvSpPr>
        <p:spPr bwMode="auto">
          <a:xfrm>
            <a:off x="914400" y="1524000"/>
            <a:ext cx="7315200" cy="685800"/>
          </a:xfrm>
          <a:prstGeom prst="roundRect">
            <a:avLst>
              <a:gd name="adj" fmla="val 3310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1:</a:t>
            </a:r>
            <a:r>
              <a:rPr lang="en-US" sz="2800">
                <a:latin typeface="Arial" charset="0"/>
              </a:rPr>
              <a:t> Recognize a problem/opportunity </a:t>
            </a:r>
          </a:p>
        </p:txBody>
      </p:sp>
      <p:sp>
        <p:nvSpPr>
          <p:cNvPr id="59394" name="AutoShape 2"/>
          <p:cNvSpPr>
            <a:spLocks noChangeArrowheads="1"/>
          </p:cNvSpPr>
          <p:nvPr/>
        </p:nvSpPr>
        <p:spPr bwMode="auto">
          <a:xfrm>
            <a:off x="-254000" y="203200"/>
            <a:ext cx="8331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9395" name="Rectangle 3"/>
          <p:cNvSpPr>
            <a:spLocks noGrp="1" noChangeArrowheads="1"/>
          </p:cNvSpPr>
          <p:nvPr>
            <p:ph type="title"/>
          </p:nvPr>
        </p:nvSpPr>
        <p:spPr>
          <a:xfrm>
            <a:off x="228600" y="239713"/>
            <a:ext cx="7772400" cy="635000"/>
          </a:xfrm>
        </p:spPr>
        <p:txBody>
          <a:bodyPr/>
          <a:lstStyle/>
          <a:p>
            <a:r>
              <a:rPr lang="en-US" sz="3200"/>
              <a:t>How Does Brand Decision-Making Work?</a:t>
            </a:r>
          </a:p>
        </p:txBody>
      </p:sp>
      <p:sp>
        <p:nvSpPr>
          <p:cNvPr id="59411" name="AutoShape 19"/>
          <p:cNvSpPr>
            <a:spLocks noChangeArrowheads="1"/>
          </p:cNvSpPr>
          <p:nvPr/>
        </p:nvSpPr>
        <p:spPr bwMode="auto">
          <a:xfrm>
            <a:off x="914400" y="2819400"/>
            <a:ext cx="7315200" cy="685800"/>
          </a:xfrm>
          <a:prstGeom prst="roundRect">
            <a:avLst>
              <a:gd name="adj" fmla="val 3310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2:</a:t>
            </a:r>
            <a:r>
              <a:rPr lang="en-US" sz="2800">
                <a:latin typeface="Arial" charset="0"/>
              </a:rPr>
              <a:t> Evaluating brand alternatives</a:t>
            </a:r>
          </a:p>
        </p:txBody>
      </p:sp>
      <p:sp>
        <p:nvSpPr>
          <p:cNvPr id="59412" name="AutoShape 20"/>
          <p:cNvSpPr>
            <a:spLocks noChangeArrowheads="1"/>
          </p:cNvSpPr>
          <p:nvPr/>
        </p:nvSpPr>
        <p:spPr bwMode="auto">
          <a:xfrm>
            <a:off x="914400" y="4114800"/>
            <a:ext cx="7315200" cy="685800"/>
          </a:xfrm>
          <a:prstGeom prst="roundRect">
            <a:avLst>
              <a:gd name="adj" fmla="val 3310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Step 3:</a:t>
            </a:r>
            <a:r>
              <a:rPr lang="en-US" sz="2800">
                <a:latin typeface="Arial" charset="0"/>
              </a:rPr>
              <a:t> Take Action</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9400"/>
                                        </p:tgtEl>
                                        <p:attrNameLst>
                                          <p:attrName>style.visibility</p:attrName>
                                        </p:attrNameLst>
                                      </p:cBhvr>
                                      <p:to>
                                        <p:strVal val="visible"/>
                                      </p:to>
                                    </p:set>
                                    <p:animEffect transition="in" filter="wipe(up)">
                                      <p:cBhvr>
                                        <p:cTn id="7" dur="500"/>
                                        <p:tgtEl>
                                          <p:spTgt spid="5940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9410"/>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59413"/>
                                        </p:tgtEl>
                                        <p:attrNameLst>
                                          <p:attrName>style.visibility</p:attrName>
                                        </p:attrNameLst>
                                      </p:cBhvr>
                                      <p:to>
                                        <p:strVal val="visible"/>
                                      </p:to>
                                    </p:set>
                                    <p:animEffect transition="in" filter="wipe(up)">
                                      <p:cBhvr>
                                        <p:cTn id="15" dur="500"/>
                                        <p:tgtEl>
                                          <p:spTgt spid="594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9411"/>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59414"/>
                                        </p:tgtEl>
                                        <p:attrNameLst>
                                          <p:attrName>style.visibility</p:attrName>
                                        </p:attrNameLst>
                                      </p:cBhvr>
                                      <p:to>
                                        <p:strVal val="visible"/>
                                      </p:to>
                                    </p:set>
                                    <p:animEffect transition="in" filter="wipe(up)">
                                      <p:cBhvr>
                                        <p:cTn id="23" dur="500"/>
                                        <p:tgtEl>
                                          <p:spTgt spid="5941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9412"/>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59415"/>
                                        </p:tgtEl>
                                        <p:attrNameLst>
                                          <p:attrName>style.visibility</p:attrName>
                                        </p:attrNameLst>
                                      </p:cBhvr>
                                      <p:to>
                                        <p:strVal val="visible"/>
                                      </p:to>
                                    </p:set>
                                    <p:animEffect transition="in" filter="wipe(up)">
                                      <p:cBhvr>
                                        <p:cTn id="31" dur="500"/>
                                        <p:tgtEl>
                                          <p:spTgt spid="59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animBg="1" autoUpdateAnimBg="0"/>
      <p:bldP spid="59410" grpId="0" animBg="1" autoUpdateAnimBg="0"/>
      <p:bldP spid="59411" grpId="0" animBg="1" autoUpdateAnimBg="0"/>
      <p:bldP spid="59412"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60419"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60420" name="AutoShape 4"/>
          <p:cNvSpPr>
            <a:spLocks noChangeArrowheads="1"/>
          </p:cNvSpPr>
          <p:nvPr/>
        </p:nvSpPr>
        <p:spPr bwMode="auto">
          <a:xfrm>
            <a:off x="-254000" y="203200"/>
            <a:ext cx="63500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0421" name="Rectangle 5"/>
          <p:cNvSpPr>
            <a:spLocks noGrp="1" noChangeArrowheads="1"/>
          </p:cNvSpPr>
          <p:nvPr>
            <p:ph type="title"/>
          </p:nvPr>
        </p:nvSpPr>
        <p:spPr>
          <a:xfrm>
            <a:off x="228600" y="239713"/>
            <a:ext cx="7772400" cy="635000"/>
          </a:xfrm>
        </p:spPr>
        <p:txBody>
          <a:bodyPr/>
          <a:lstStyle/>
          <a:p>
            <a:r>
              <a:rPr lang="en-US" sz="3200" b="1"/>
              <a:t>Insight:</a:t>
            </a:r>
            <a:r>
              <a:rPr lang="en-US" sz="3200"/>
              <a:t> A Perceptual Formula  </a:t>
            </a:r>
          </a:p>
        </p:txBody>
      </p:sp>
      <p:sp>
        <p:nvSpPr>
          <p:cNvPr id="60422"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a:r>
              <a:rPr lang="en-US" sz="2600">
                <a:latin typeface="Arial" charset="0"/>
              </a:rPr>
              <a:t>Some marketers look at consumer satisfaction in terms of a formula: 	         </a:t>
            </a:r>
          </a:p>
          <a:p>
            <a:pPr algn="l"/>
            <a:endParaRPr lang="en-US" sz="2600">
              <a:latin typeface="Arial" charset="0"/>
            </a:endParaRPr>
          </a:p>
          <a:p>
            <a:r>
              <a:rPr lang="en-US" sz="2800" b="1">
                <a:latin typeface="Arial" charset="0"/>
              </a:rPr>
              <a:t>Desire/Want/Need = Reality</a:t>
            </a:r>
          </a:p>
          <a:p>
            <a:pPr algn="l"/>
            <a:endParaRPr lang="en-US" sz="2800">
              <a:latin typeface="Arial" charset="0"/>
            </a:endParaRPr>
          </a:p>
          <a:p>
            <a:pPr algn="l"/>
            <a:r>
              <a:rPr lang="en-US" sz="2600">
                <a:latin typeface="Arial" charset="0"/>
              </a:rPr>
              <a:t>For consumers to be satisfied, the left side of the equation must equal the right side. MC can impact the left side by creating consumer perceptions of how desirable the brand really is.</a:t>
            </a:r>
          </a:p>
        </p:txBody>
      </p:sp>
      <p:pic>
        <p:nvPicPr>
          <p:cNvPr id="60423" name="Picture 7"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61443"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61444" name="AutoShape 4"/>
          <p:cNvSpPr>
            <a:spLocks noChangeArrowheads="1"/>
          </p:cNvSpPr>
          <p:nvPr/>
        </p:nvSpPr>
        <p:spPr bwMode="auto">
          <a:xfrm>
            <a:off x="-254000" y="203200"/>
            <a:ext cx="48260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445" name="Rectangle 5"/>
          <p:cNvSpPr>
            <a:spLocks noGrp="1" noChangeArrowheads="1"/>
          </p:cNvSpPr>
          <p:nvPr>
            <p:ph type="title"/>
          </p:nvPr>
        </p:nvSpPr>
        <p:spPr>
          <a:xfrm>
            <a:off x="228600" y="239713"/>
            <a:ext cx="7772400" cy="635000"/>
          </a:xfrm>
        </p:spPr>
        <p:txBody>
          <a:bodyPr/>
          <a:lstStyle/>
          <a:p>
            <a:r>
              <a:rPr lang="en-US" sz="3200" b="1"/>
              <a:t>Insight:</a:t>
            </a:r>
            <a:r>
              <a:rPr lang="en-US" sz="3200"/>
              <a:t> Mental Links  </a:t>
            </a:r>
          </a:p>
        </p:txBody>
      </p:sp>
      <p:sp>
        <p:nvSpPr>
          <p:cNvPr id="61446"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a:r>
              <a:rPr lang="en-US">
                <a:latin typeface="Arial" charset="0"/>
              </a:rPr>
              <a:t>The more mental links (or cues) of a brand’s benefits that can be created within the target audience’s memory, the more likely the brand will be recalled when a relevant problem or opportunity presents itself. The reality is, however, most people are able to recall only a very small percent of the brands that exist. This is why companies continuously advertise—to help keep their brands top-of-mind and easily recalled when a person (or company) is faced with a problem or opportunity.</a:t>
            </a:r>
          </a:p>
        </p:txBody>
      </p:sp>
      <p:pic>
        <p:nvPicPr>
          <p:cNvPr id="61447" name="Picture 7"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Documents and Settings\John Gayle\My Documents\3Blox\30801 MHHE-Duncan PPT\Work Files\skyline.jpg"/>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39939" name="AutoShape 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9940" name="Rectangle 4"/>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39941" name="AutoShape 5"/>
          <p:cNvSpPr>
            <a:spLocks noChangeArrowheads="1"/>
          </p:cNvSpPr>
          <p:nvPr/>
        </p:nvSpPr>
        <p:spPr bwMode="auto">
          <a:xfrm>
            <a:off x="685800" y="1338263"/>
            <a:ext cx="7848600" cy="4986337"/>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39942" name="Text Box 6"/>
          <p:cNvSpPr txBox="1">
            <a:spLocks noChangeArrowheads="1"/>
          </p:cNvSpPr>
          <p:nvPr/>
        </p:nvSpPr>
        <p:spPr bwMode="auto">
          <a:xfrm>
            <a:off x="1066800" y="1851025"/>
            <a:ext cx="7315200" cy="4060825"/>
          </a:xfrm>
          <a:prstGeom prst="rect">
            <a:avLst/>
          </a:prstGeom>
          <a:noFill/>
          <a:ln w="38100">
            <a:noFill/>
            <a:miter lim="800000"/>
            <a:headEnd/>
            <a:tailEnd/>
          </a:ln>
          <a:effectLst/>
        </p:spPr>
        <p:txBody>
          <a:bodyPr>
            <a:spAutoFit/>
          </a:bodyPr>
          <a:lstStyle/>
          <a:p>
            <a:pPr algn="l"/>
            <a:r>
              <a:rPr lang="en-US" sz="2600">
                <a:latin typeface="Arial" charset="0"/>
              </a:rPr>
              <a:t>In the real world, marketers sometimes </a:t>
            </a:r>
            <a:br>
              <a:rPr lang="en-US" sz="2600">
                <a:latin typeface="Arial" charset="0"/>
              </a:rPr>
            </a:br>
            <a:r>
              <a:rPr lang="en-US" sz="2600">
                <a:latin typeface="Arial" charset="0"/>
              </a:rPr>
              <a:t>straddle the “emotional” and “cognitive” paths in the development of their MC materials. </a:t>
            </a:r>
          </a:p>
          <a:p>
            <a:pPr algn="l"/>
            <a:endParaRPr lang="en-US" sz="2600">
              <a:latin typeface="Arial" charset="0"/>
            </a:endParaRPr>
          </a:p>
          <a:p>
            <a:pPr algn="l"/>
            <a:r>
              <a:rPr lang="en-US" sz="2600">
                <a:latin typeface="Arial" charset="0"/>
              </a:rPr>
              <a:t>For example, some TV commercials use techniques such as likeable songs to attract viewer attention and appeal to the “emotional” path, while visuals on the screen include rational facts, testimonials, or demonstrations that appeal to the “cognitive” path.</a:t>
            </a:r>
          </a:p>
        </p:txBody>
      </p:sp>
      <p:pic>
        <p:nvPicPr>
          <p:cNvPr id="39943" name="Picture 7" descr="C:\Documents and Settings\John Gayle\My Documents\3Blox\30801 MHHE-Duncan PPT\Work Files\book.gif"/>
          <p:cNvPicPr>
            <a:picLocks noChangeAspect="1" noChangeArrowheads="1"/>
          </p:cNvPicPr>
          <p:nvPr/>
        </p:nvPicPr>
        <p:blipFill>
          <a:blip r:embed="rId3" cstate="print"/>
          <a:srcRect/>
          <a:stretch>
            <a:fillRect/>
          </a:stretch>
        </p:blipFill>
        <p:spPr bwMode="auto">
          <a:xfrm>
            <a:off x="7843838" y="1100138"/>
            <a:ext cx="963612" cy="990600"/>
          </a:xfrm>
          <a:prstGeom prst="rect">
            <a:avLst/>
          </a:prstGeom>
          <a:noFill/>
        </p:spPr>
      </p:pic>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62467" name="AutoShape 3"/>
          <p:cNvSpPr>
            <a:spLocks noChangeArrowheads="1"/>
          </p:cNvSpPr>
          <p:nvPr/>
        </p:nvSpPr>
        <p:spPr bwMode="auto">
          <a:xfrm>
            <a:off x="-254000" y="227013"/>
            <a:ext cx="7112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62468" name="Rectangle 4"/>
          <p:cNvSpPr>
            <a:spLocks noGrp="1" noChangeArrowheads="1"/>
          </p:cNvSpPr>
          <p:nvPr>
            <p:ph type="title"/>
          </p:nvPr>
        </p:nvSpPr>
        <p:spPr>
          <a:xfrm>
            <a:off x="227013" y="241300"/>
            <a:ext cx="7772400" cy="635000"/>
          </a:xfrm>
        </p:spPr>
        <p:txBody>
          <a:bodyPr/>
          <a:lstStyle/>
          <a:p>
            <a:r>
              <a:rPr lang="en-US" sz="3200" b="1"/>
              <a:t>IMC In Action:</a:t>
            </a:r>
            <a:r>
              <a:rPr lang="en-US" sz="3200"/>
              <a:t> Parkinson Coalition</a:t>
            </a:r>
            <a:endParaRPr lang="en-US" sz="3600"/>
          </a:p>
        </p:txBody>
      </p:sp>
      <p:pic>
        <p:nvPicPr>
          <p:cNvPr id="62470" name="Picture 6" descr="C:\Documents and Settings\John Gayle\My Documents\3Blox\30801 MHHE-Duncan PPT\Work Files\Duncan Compressed\dun37744_p0516b.jpg"/>
          <p:cNvPicPr>
            <a:picLocks noChangeAspect="1" noChangeArrowheads="1"/>
          </p:cNvPicPr>
          <p:nvPr/>
        </p:nvPicPr>
        <p:blipFill>
          <a:blip r:embed="rId2" cstate="print"/>
          <a:srcRect/>
          <a:stretch>
            <a:fillRect/>
          </a:stretch>
        </p:blipFill>
        <p:spPr bwMode="auto">
          <a:xfrm>
            <a:off x="1968500" y="1320800"/>
            <a:ext cx="6781800" cy="5033963"/>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6294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400"/>
              <a:t>Who are these people called consumers ?</a:t>
            </a:r>
          </a:p>
          <a:p>
            <a:pPr marL="342900" indent="-342900" algn="l">
              <a:spcBef>
                <a:spcPct val="40000"/>
              </a:spcBef>
              <a:buClr>
                <a:srgbClr val="630C21"/>
              </a:buClr>
              <a:buSzPct val="125000"/>
              <a:buFont typeface="Wingdings" pitchFamily="2" charset="2"/>
              <a:buChar char="§"/>
            </a:pPr>
            <a:r>
              <a:rPr lang="en-US" sz="3400"/>
              <a:t>How do consumers respond? </a:t>
            </a:r>
          </a:p>
          <a:p>
            <a:pPr marL="342900" indent="-342900" algn="l">
              <a:spcBef>
                <a:spcPct val="40000"/>
              </a:spcBef>
              <a:buClr>
                <a:srgbClr val="630C21"/>
              </a:buClr>
              <a:buSzPct val="125000"/>
              <a:buFont typeface="Wingdings" pitchFamily="2" charset="2"/>
              <a:buChar char="§"/>
            </a:pPr>
            <a:r>
              <a:rPr lang="en-US" sz="3400"/>
              <a:t>How does brand decision-making work?</a:t>
            </a:r>
          </a:p>
          <a:p>
            <a:pPr marL="342900" indent="-342900" algn="l">
              <a:spcBef>
                <a:spcPct val="40000"/>
              </a:spcBef>
              <a:buClr>
                <a:srgbClr val="630C21"/>
              </a:buClr>
              <a:buSzPct val="125000"/>
              <a:buFont typeface="Wingdings" pitchFamily="2" charset="2"/>
              <a:buChar char="§"/>
            </a:pPr>
            <a:r>
              <a:rPr lang="en-US" sz="3400"/>
              <a:t>How do messages affect decisions?</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02">
                                            <p:txEl>
                                              <p:pRg st="2" end="2"/>
                                            </p:txEl>
                                          </p:spTgt>
                                        </p:tgtEl>
                                        <p:attrNameLst>
                                          <p:attrName>style.visibility</p:attrName>
                                        </p:attrNameLst>
                                      </p:cBhvr>
                                      <p:to>
                                        <p:strVal val="visible"/>
                                      </p:to>
                                    </p:set>
                                    <p:animEffect transition="in" filter="wipe(left)">
                                      <p:cBhvr>
                                        <p:cTn id="15" dur="500"/>
                                        <p:tgtEl>
                                          <p:spTgt spid="4102">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02">
                                            <p:txEl>
                                              <p:pRg st="3" end="3"/>
                                            </p:txEl>
                                          </p:spTgt>
                                        </p:tgtEl>
                                        <p:attrNameLst>
                                          <p:attrName>style.visibility</p:attrName>
                                        </p:attrNameLst>
                                      </p:cBhvr>
                                      <p:to>
                                        <p:strVal val="visible"/>
                                      </p:to>
                                    </p:set>
                                    <p:animEffect transition="in" filter="wipe(left)">
                                      <p:cBhvr>
                                        <p:cTn id="19" dur="500"/>
                                        <p:tgtEl>
                                          <p:spTgt spid="41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3" name="Group 5"/>
          <p:cNvGrpSpPr>
            <a:grpSpLocks/>
          </p:cNvGrpSpPr>
          <p:nvPr/>
        </p:nvGrpSpPr>
        <p:grpSpPr bwMode="auto">
          <a:xfrm>
            <a:off x="2286000" y="1295400"/>
            <a:ext cx="6477000" cy="838200"/>
            <a:chOff x="1440" y="816"/>
            <a:chExt cx="4080" cy="528"/>
          </a:xfrm>
        </p:grpSpPr>
        <p:sp>
          <p:nvSpPr>
            <p:cNvPr id="63494" name="AutoShape 6"/>
            <p:cNvSpPr>
              <a:spLocks noChangeArrowheads="1"/>
            </p:cNvSpPr>
            <p:nvPr/>
          </p:nvSpPr>
          <p:spPr bwMode="auto">
            <a:xfrm>
              <a:off x="2016" y="816"/>
              <a:ext cx="3504" cy="528"/>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Reach minorities with Parkinson’s disease</a:t>
              </a:r>
            </a:p>
          </p:txBody>
        </p:sp>
        <p:sp>
          <p:nvSpPr>
            <p:cNvPr id="63495" name="AutoShape 7"/>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3490" name="Group 2"/>
          <p:cNvGrpSpPr>
            <a:grpSpLocks/>
          </p:cNvGrpSpPr>
          <p:nvPr/>
        </p:nvGrpSpPr>
        <p:grpSpPr bwMode="auto">
          <a:xfrm>
            <a:off x="2286000" y="2438400"/>
            <a:ext cx="6477000" cy="2438400"/>
            <a:chOff x="1440" y="1536"/>
            <a:chExt cx="4080" cy="1536"/>
          </a:xfrm>
        </p:grpSpPr>
        <p:sp>
          <p:nvSpPr>
            <p:cNvPr id="63491" name="AutoShape 3"/>
            <p:cNvSpPr>
              <a:spLocks noChangeArrowheads="1"/>
            </p:cNvSpPr>
            <p:nvPr/>
          </p:nvSpPr>
          <p:spPr bwMode="auto">
            <a:xfrm>
              <a:off x="2016" y="1536"/>
              <a:ext cx="3504" cy="1536"/>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228600" indent="-228600" algn="l">
                <a:spcBef>
                  <a:spcPct val="20000"/>
                </a:spcBef>
              </a:pPr>
              <a:r>
                <a:rPr lang="en-US">
                  <a:latin typeface="Arial" charset="0"/>
                </a:rPr>
                <a:t>IMC program featuring:</a:t>
              </a:r>
            </a:p>
            <a:p>
              <a:pPr marL="228600" indent="-228600" algn="l">
                <a:spcBef>
                  <a:spcPct val="20000"/>
                </a:spcBef>
                <a:buFontTx/>
                <a:buChar char="•"/>
              </a:pPr>
              <a:r>
                <a:rPr lang="en-US" sz="2200">
                  <a:latin typeface="Arial" charset="0"/>
                </a:rPr>
                <a:t>A  “real victims” theme		</a:t>
              </a:r>
            </a:p>
            <a:p>
              <a:pPr marL="228600" indent="-228600" algn="l">
                <a:spcBef>
                  <a:spcPct val="20000"/>
                </a:spcBef>
                <a:buFontTx/>
                <a:buChar char="•"/>
              </a:pPr>
              <a:r>
                <a:rPr lang="en-US" sz="2200">
                  <a:latin typeface="Arial" charset="0"/>
                </a:rPr>
                <a:t>TV commercials targeted at African-Americans</a:t>
              </a:r>
            </a:p>
            <a:p>
              <a:pPr marL="228600" indent="-228600" algn="l">
                <a:spcBef>
                  <a:spcPct val="20000"/>
                </a:spcBef>
                <a:buFontTx/>
                <a:buChar char="•"/>
              </a:pPr>
              <a:r>
                <a:rPr lang="en-US" sz="2200">
                  <a:latin typeface="Arial" charset="0"/>
                </a:rPr>
                <a:t>Separate TV commercials targeted at Hispanics</a:t>
              </a:r>
            </a:p>
          </p:txBody>
        </p:sp>
        <p:sp>
          <p:nvSpPr>
            <p:cNvPr id="63492" name="AutoShape 4"/>
            <p:cNvSpPr>
              <a:spLocks noChangeArrowheads="1"/>
            </p:cNvSpPr>
            <p:nvPr/>
          </p:nvSpPr>
          <p:spPr bwMode="auto">
            <a:xfrm>
              <a:off x="1440" y="199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63496" name="AutoShape 8"/>
          <p:cNvSpPr>
            <a:spLocks noChangeArrowheads="1"/>
          </p:cNvSpPr>
          <p:nvPr/>
        </p:nvSpPr>
        <p:spPr bwMode="auto">
          <a:xfrm>
            <a:off x="3200400" y="2438400"/>
            <a:ext cx="5562600" cy="24384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228600" indent="-228600" algn="l">
              <a:spcBef>
                <a:spcPct val="20000"/>
              </a:spcBef>
            </a:pPr>
            <a:r>
              <a:rPr lang="en-US">
                <a:latin typeface="Arial" charset="0"/>
              </a:rPr>
              <a:t>IMC program featuring:</a:t>
            </a:r>
          </a:p>
          <a:p>
            <a:pPr marL="228600" indent="-228600" algn="l">
              <a:spcBef>
                <a:spcPct val="20000"/>
              </a:spcBef>
              <a:buFontTx/>
              <a:buChar char="•"/>
            </a:pPr>
            <a:r>
              <a:rPr lang="en-US" sz="2200">
                <a:latin typeface="Arial" charset="0"/>
              </a:rPr>
              <a:t>A  “real victims” theme		</a:t>
            </a:r>
          </a:p>
          <a:p>
            <a:pPr marL="228600" indent="-228600" algn="l">
              <a:spcBef>
                <a:spcPct val="20000"/>
              </a:spcBef>
              <a:buFontTx/>
              <a:buChar char="•"/>
            </a:pPr>
            <a:r>
              <a:rPr lang="en-US" sz="2200">
                <a:latin typeface="Arial" charset="0"/>
              </a:rPr>
              <a:t>TV commercials targeted at African-Americans</a:t>
            </a:r>
          </a:p>
          <a:p>
            <a:pPr marL="228600" indent="-228600" algn="l">
              <a:spcBef>
                <a:spcPct val="20000"/>
              </a:spcBef>
              <a:buFontTx/>
              <a:buChar char="•"/>
            </a:pPr>
            <a:r>
              <a:rPr lang="en-US" sz="2200">
                <a:latin typeface="Arial" charset="0"/>
              </a:rPr>
              <a:t>Separate TV commercials targeted at Hispanics</a:t>
            </a:r>
          </a:p>
        </p:txBody>
      </p:sp>
      <p:sp>
        <p:nvSpPr>
          <p:cNvPr id="63497" name="AutoShape 9"/>
          <p:cNvSpPr>
            <a:spLocks noChangeArrowheads="1"/>
          </p:cNvSpPr>
          <p:nvPr/>
        </p:nvSpPr>
        <p:spPr bwMode="auto">
          <a:xfrm>
            <a:off x="3200400" y="1295400"/>
            <a:ext cx="5562600" cy="8382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Reach minorities with Parkinson’s disease</a:t>
            </a:r>
          </a:p>
        </p:txBody>
      </p:sp>
      <p:grpSp>
        <p:nvGrpSpPr>
          <p:cNvPr id="63508" name="Group 20"/>
          <p:cNvGrpSpPr>
            <a:grpSpLocks/>
          </p:cNvGrpSpPr>
          <p:nvPr/>
        </p:nvGrpSpPr>
        <p:grpSpPr bwMode="auto">
          <a:xfrm>
            <a:off x="2286000" y="5181600"/>
            <a:ext cx="6477000" cy="1295400"/>
            <a:chOff x="1440" y="3264"/>
            <a:chExt cx="4080" cy="816"/>
          </a:xfrm>
        </p:grpSpPr>
        <p:sp>
          <p:nvSpPr>
            <p:cNvPr id="63499" name="AutoShape 11"/>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rIns="0" anchor="ctr"/>
            <a:lstStyle/>
            <a:p>
              <a:endParaRPr lang="en-US"/>
            </a:p>
          </p:txBody>
        </p:sp>
        <p:sp>
          <p:nvSpPr>
            <p:cNvPr id="63500" name="AutoShape 12"/>
            <p:cNvSpPr>
              <a:spLocks noChangeArrowheads="1"/>
            </p:cNvSpPr>
            <p:nvPr/>
          </p:nvSpPr>
          <p:spPr bwMode="auto">
            <a:xfrm>
              <a:off x="2016" y="3264"/>
              <a:ext cx="3504" cy="816"/>
            </a:xfrm>
            <a:prstGeom prst="roundRect">
              <a:avLst>
                <a:gd name="adj" fmla="val 20574"/>
              </a:avLst>
            </a:prstGeom>
            <a:solidFill>
              <a:srgbClr val="84A2D6"/>
            </a:solidFill>
            <a:ln w="38100">
              <a:solidFill>
                <a:srgbClr val="001C52"/>
              </a:solidFill>
              <a:round/>
              <a:headEnd/>
              <a:tailEnd/>
            </a:ln>
            <a:effectLst>
              <a:outerShdw dist="71842" dir="2700000" algn="ctr" rotWithShape="0">
                <a:srgbClr val="707070"/>
              </a:outerShdw>
            </a:effectLst>
          </p:spPr>
          <p:txBody>
            <a:bodyPr rIns="0" anchor="ctr"/>
            <a:lstStyle/>
            <a:p>
              <a:pPr algn="l">
                <a:spcBef>
                  <a:spcPct val="20000"/>
                </a:spcBef>
              </a:pPr>
              <a:r>
                <a:rPr lang="en-US">
                  <a:latin typeface="Arial" charset="0"/>
                </a:rPr>
                <a:t>A sizable portion of minorities with the disease responded by contacting the Parkinson’s Coalition</a:t>
              </a:r>
            </a:p>
          </p:txBody>
        </p:sp>
      </p:grpSp>
      <p:sp>
        <p:nvSpPr>
          <p:cNvPr id="63501" name="AutoShape 13"/>
          <p:cNvSpPr>
            <a:spLocks noChangeArrowheads="1"/>
          </p:cNvSpPr>
          <p:nvPr/>
        </p:nvSpPr>
        <p:spPr bwMode="auto">
          <a:xfrm>
            <a:off x="-254000" y="203200"/>
            <a:ext cx="7112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3502" name="Rectangle 14"/>
          <p:cNvSpPr>
            <a:spLocks noGrp="1" noChangeArrowheads="1"/>
          </p:cNvSpPr>
          <p:nvPr>
            <p:ph type="title"/>
          </p:nvPr>
        </p:nvSpPr>
        <p:spPr>
          <a:xfrm>
            <a:off x="228600" y="239713"/>
            <a:ext cx="7772400" cy="635000"/>
          </a:xfrm>
        </p:spPr>
        <p:txBody>
          <a:bodyPr/>
          <a:lstStyle/>
          <a:p>
            <a:r>
              <a:rPr lang="en-US" sz="3200" b="1"/>
              <a:t>IMC In Action:</a:t>
            </a:r>
            <a:r>
              <a:rPr lang="en-US" sz="3200"/>
              <a:t> Parkinson Coalition</a:t>
            </a:r>
          </a:p>
        </p:txBody>
      </p:sp>
      <p:grpSp>
        <p:nvGrpSpPr>
          <p:cNvPr id="63503" name="Group 15"/>
          <p:cNvGrpSpPr>
            <a:grpSpLocks/>
          </p:cNvGrpSpPr>
          <p:nvPr/>
        </p:nvGrpSpPr>
        <p:grpSpPr bwMode="auto">
          <a:xfrm>
            <a:off x="457200" y="1295400"/>
            <a:ext cx="2133600" cy="5105400"/>
            <a:chOff x="288" y="816"/>
            <a:chExt cx="1344" cy="3216"/>
          </a:xfrm>
        </p:grpSpPr>
        <p:sp>
          <p:nvSpPr>
            <p:cNvPr id="63504" name="AutoShape 16"/>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3505" name="Text Box 17"/>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3506" name="Text Box 18"/>
            <p:cNvSpPr txBox="1">
              <a:spLocks noChangeArrowheads="1"/>
            </p:cNvSpPr>
            <p:nvPr/>
          </p:nvSpPr>
          <p:spPr bwMode="auto">
            <a:xfrm>
              <a:off x="598" y="192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3507" name="Text Box 19"/>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3503"/>
                                        </p:tgtEl>
                                        <p:attrNameLst>
                                          <p:attrName>style.visibility</p:attrName>
                                        </p:attrNameLst>
                                      </p:cBhvr>
                                      <p:to>
                                        <p:strVal val="visible"/>
                                      </p:to>
                                    </p:set>
                                    <p:animEffect transition="in" filter="wipe(up)">
                                      <p:cBhvr>
                                        <p:cTn id="7" dur="500"/>
                                        <p:tgtEl>
                                          <p:spTgt spid="6350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3493"/>
                                        </p:tgtEl>
                                        <p:attrNameLst>
                                          <p:attrName>style.visibility</p:attrName>
                                        </p:attrNameLst>
                                      </p:cBhvr>
                                      <p:to>
                                        <p:strVal val="visible"/>
                                      </p:to>
                                    </p:set>
                                    <p:animEffect transition="in" filter="wipe(left)">
                                      <p:cBhvr>
                                        <p:cTn id="11" dur="500"/>
                                        <p:tgtEl>
                                          <p:spTgt spid="6349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349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3490"/>
                                        </p:tgtEl>
                                        <p:attrNameLst>
                                          <p:attrName>style.visibility</p:attrName>
                                        </p:attrNameLst>
                                      </p:cBhvr>
                                      <p:to>
                                        <p:strVal val="visible"/>
                                      </p:to>
                                    </p:set>
                                    <p:animEffect transition="in" filter="wipe(left)">
                                      <p:cBhvr>
                                        <p:cTn id="19" dur="500"/>
                                        <p:tgtEl>
                                          <p:spTgt spid="6349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349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3508"/>
                                        </p:tgtEl>
                                        <p:attrNameLst>
                                          <p:attrName>style.visibility</p:attrName>
                                        </p:attrNameLst>
                                      </p:cBhvr>
                                      <p:to>
                                        <p:strVal val="visible"/>
                                      </p:to>
                                    </p:set>
                                    <p:animEffect transition="in" filter="wipe(left)">
                                      <p:cBhvr>
                                        <p:cTn id="27" dur="500"/>
                                        <p:tgtEl>
                                          <p:spTgt spid="63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6" grpId="0" animBg="1" autoUpdateAnimBg="0"/>
      <p:bldP spid="6349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6" name="AutoShape 10"/>
          <p:cNvSpPr>
            <a:spLocks noChangeArrowheads="1"/>
          </p:cNvSpPr>
          <p:nvPr/>
        </p:nvSpPr>
        <p:spPr bwMode="auto">
          <a:xfrm>
            <a:off x="-254000" y="203200"/>
            <a:ext cx="8102600" cy="1016000"/>
          </a:xfrm>
          <a:prstGeom prst="roundRect">
            <a:avLst>
              <a:gd name="adj" fmla="val 21407"/>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5547" name="Rectangle 11"/>
          <p:cNvSpPr>
            <a:spLocks noGrp="1" noChangeArrowheads="1"/>
          </p:cNvSpPr>
          <p:nvPr>
            <p:ph type="title"/>
          </p:nvPr>
        </p:nvSpPr>
        <p:spPr>
          <a:xfrm>
            <a:off x="228600" y="419100"/>
            <a:ext cx="7772400" cy="635000"/>
          </a:xfrm>
        </p:spPr>
        <p:txBody>
          <a:bodyPr/>
          <a:lstStyle/>
          <a:p>
            <a:pPr>
              <a:lnSpc>
                <a:spcPct val="90000"/>
              </a:lnSpc>
            </a:pPr>
            <a:r>
              <a:rPr lang="en-US" sz="3200"/>
              <a:t>Figure 5-11: The Range of Strength and Direction of Consumer Attitudes </a:t>
            </a:r>
          </a:p>
        </p:txBody>
      </p:sp>
      <p:pic>
        <p:nvPicPr>
          <p:cNvPr id="65552" name="Picture 16" descr="C:\Documents and Settings\John Gayle\My Documents\3Blox\30801 MHHE-Duncan PPT\Work Files\Duncan Compressed\noboders\Fig5-11.gif"/>
          <p:cNvPicPr>
            <a:picLocks noChangeAspect="1" noChangeArrowheads="1"/>
          </p:cNvPicPr>
          <p:nvPr/>
        </p:nvPicPr>
        <p:blipFill>
          <a:blip r:embed="rId2" cstate="print"/>
          <a:srcRect/>
          <a:stretch>
            <a:fillRect/>
          </a:stretch>
        </p:blipFill>
        <p:spPr bwMode="auto">
          <a:xfrm>
            <a:off x="1752600" y="1651000"/>
            <a:ext cx="5638800" cy="4770438"/>
          </a:xfrm>
          <a:prstGeom prst="rect">
            <a:avLst/>
          </a:prstGeom>
          <a:noFill/>
        </p:spPr>
      </p:pic>
    </p:spTree>
  </p:cSld>
  <p:clrMapOvr>
    <a:masterClrMapping/>
  </p:clrMapOvr>
  <p:transition>
    <p:pull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10" name="Group 2"/>
          <p:cNvGrpSpPr>
            <a:grpSpLocks/>
          </p:cNvGrpSpPr>
          <p:nvPr/>
        </p:nvGrpSpPr>
        <p:grpSpPr bwMode="auto">
          <a:xfrm>
            <a:off x="2914650" y="1447800"/>
            <a:ext cx="5695950" cy="2324100"/>
            <a:chOff x="1836" y="912"/>
            <a:chExt cx="3588" cy="1464"/>
          </a:xfrm>
        </p:grpSpPr>
        <p:sp>
          <p:nvSpPr>
            <p:cNvPr id="68611"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800">
                  <a:latin typeface="Arial" charset="0"/>
                </a:rPr>
                <a:t>Likeability strategy</a:t>
              </a:r>
            </a:p>
          </p:txBody>
        </p:sp>
        <p:cxnSp>
          <p:nvCxnSpPr>
            <p:cNvPr id="68612" name="AutoShape 4"/>
            <p:cNvCxnSpPr>
              <a:cxnSpLocks noChangeShapeType="1"/>
              <a:stCxn id="68620" idx="6"/>
              <a:endCxn id="68611" idx="1"/>
            </p:cNvCxnSpPr>
            <p:nvPr/>
          </p:nvCxnSpPr>
          <p:spPr bwMode="auto">
            <a:xfrm flipV="1">
              <a:off x="1836" y="1272"/>
              <a:ext cx="456" cy="1104"/>
            </a:xfrm>
            <a:prstGeom prst="straightConnector1">
              <a:avLst/>
            </a:prstGeom>
            <a:noFill/>
            <a:ln w="28575">
              <a:solidFill>
                <a:schemeClr val="tx1"/>
              </a:solidFill>
              <a:round/>
              <a:headEnd/>
              <a:tailEnd/>
            </a:ln>
            <a:effectLst/>
          </p:spPr>
        </p:cxnSp>
      </p:grpSp>
      <p:sp>
        <p:nvSpPr>
          <p:cNvPr id="68618" name="AutoShape 10"/>
          <p:cNvSpPr>
            <a:spLocks noChangeArrowheads="1"/>
          </p:cNvSpPr>
          <p:nvPr/>
        </p:nvSpPr>
        <p:spPr bwMode="auto">
          <a:xfrm>
            <a:off x="-254000" y="203200"/>
            <a:ext cx="810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8619" name="Rectangle 11"/>
          <p:cNvSpPr>
            <a:spLocks noGrp="1" noChangeArrowheads="1"/>
          </p:cNvSpPr>
          <p:nvPr>
            <p:ph type="title"/>
          </p:nvPr>
        </p:nvSpPr>
        <p:spPr>
          <a:xfrm>
            <a:off x="228600" y="239713"/>
            <a:ext cx="7772400" cy="635000"/>
          </a:xfrm>
        </p:spPr>
        <p:txBody>
          <a:bodyPr/>
          <a:lstStyle/>
          <a:p>
            <a:r>
              <a:rPr lang="en-US" sz="3200"/>
              <a:t>How Do Messages Influence Decisions?</a:t>
            </a:r>
          </a:p>
        </p:txBody>
      </p:sp>
      <p:sp>
        <p:nvSpPr>
          <p:cNvPr id="68620"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lnSpc>
                <a:spcPct val="95000"/>
              </a:lnSpc>
            </a:pPr>
            <a:r>
              <a:rPr lang="en-US" sz="2800" b="1">
                <a:latin typeface="Arial" charset="0"/>
              </a:rPr>
              <a:t>Ways to</a:t>
            </a:r>
            <a:br>
              <a:rPr lang="en-US" sz="2800" b="1">
                <a:latin typeface="Arial" charset="0"/>
              </a:rPr>
            </a:br>
            <a:r>
              <a:rPr lang="en-US" sz="2800" b="1">
                <a:latin typeface="Arial" charset="0"/>
              </a:rPr>
              <a:t>Persuade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wipe(left)">
                                      <p:cBhvr>
                                        <p:cTn id="7"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71683" name="AutoShape 3"/>
          <p:cNvSpPr>
            <a:spLocks noChangeArrowheads="1"/>
          </p:cNvSpPr>
          <p:nvPr/>
        </p:nvSpPr>
        <p:spPr bwMode="auto">
          <a:xfrm>
            <a:off x="-254000" y="227013"/>
            <a:ext cx="81026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71684" name="Rectangle 4"/>
          <p:cNvSpPr>
            <a:spLocks noGrp="1" noChangeArrowheads="1"/>
          </p:cNvSpPr>
          <p:nvPr>
            <p:ph type="title"/>
          </p:nvPr>
        </p:nvSpPr>
        <p:spPr>
          <a:xfrm>
            <a:off x="227013" y="241300"/>
            <a:ext cx="7772400" cy="635000"/>
          </a:xfrm>
        </p:spPr>
        <p:txBody>
          <a:bodyPr/>
          <a:lstStyle/>
          <a:p>
            <a:r>
              <a:rPr lang="en-US" sz="3200" b="1"/>
              <a:t>An Ad That Tries to Get You to Like It</a:t>
            </a:r>
            <a:endParaRPr lang="en-US" sz="3600"/>
          </a:p>
        </p:txBody>
      </p:sp>
      <p:pic>
        <p:nvPicPr>
          <p:cNvPr id="71686" name="Picture 6" descr="C:\Documents and Settings\John Gayle\My Documents\3Blox\30801 MHHE-Duncan PPT\Work Files\Duncan Compressed\dun37744_p0519.jpg"/>
          <p:cNvPicPr>
            <a:picLocks noChangeAspect="1" noChangeArrowheads="1"/>
          </p:cNvPicPr>
          <p:nvPr/>
        </p:nvPicPr>
        <p:blipFill>
          <a:blip r:embed="rId2" cstate="print"/>
          <a:srcRect/>
          <a:stretch>
            <a:fillRect/>
          </a:stretch>
        </p:blipFill>
        <p:spPr bwMode="auto">
          <a:xfrm>
            <a:off x="381000" y="1568450"/>
            <a:ext cx="8382000" cy="4222750"/>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p:cNvGrpSpPr>
            <a:grpSpLocks/>
          </p:cNvGrpSpPr>
          <p:nvPr/>
        </p:nvGrpSpPr>
        <p:grpSpPr bwMode="auto">
          <a:xfrm>
            <a:off x="2914650" y="1447800"/>
            <a:ext cx="5695950" cy="2324100"/>
            <a:chOff x="1836" y="912"/>
            <a:chExt cx="3588" cy="1464"/>
          </a:xfrm>
        </p:grpSpPr>
        <p:sp>
          <p:nvSpPr>
            <p:cNvPr id="72707"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800">
                  <a:latin typeface="Arial" charset="0"/>
                </a:rPr>
                <a:t>Likeability strategy</a:t>
              </a:r>
            </a:p>
          </p:txBody>
        </p:sp>
        <p:cxnSp>
          <p:nvCxnSpPr>
            <p:cNvPr id="72708" name="AutoShape 4"/>
            <p:cNvCxnSpPr>
              <a:cxnSpLocks noChangeShapeType="1"/>
              <a:stCxn id="72719" idx="6"/>
              <a:endCxn id="72707"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72709" name="Group 5"/>
          <p:cNvGrpSpPr>
            <a:grpSpLocks/>
          </p:cNvGrpSpPr>
          <p:nvPr/>
        </p:nvGrpSpPr>
        <p:grpSpPr bwMode="auto">
          <a:xfrm>
            <a:off x="2914650" y="3200400"/>
            <a:ext cx="5695950" cy="1143000"/>
            <a:chOff x="1836" y="2016"/>
            <a:chExt cx="3588" cy="720"/>
          </a:xfrm>
        </p:grpSpPr>
        <p:sp>
          <p:nvSpPr>
            <p:cNvPr id="72710"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800">
                  <a:latin typeface="Arial" charset="0"/>
                </a:rPr>
                <a:t>Credibility and Trust</a:t>
              </a:r>
            </a:p>
          </p:txBody>
        </p:sp>
        <p:cxnSp>
          <p:nvCxnSpPr>
            <p:cNvPr id="72711" name="AutoShape 7"/>
            <p:cNvCxnSpPr>
              <a:cxnSpLocks noChangeShapeType="1"/>
              <a:stCxn id="72719" idx="6"/>
              <a:endCxn id="72710" idx="1"/>
            </p:cNvCxnSpPr>
            <p:nvPr/>
          </p:nvCxnSpPr>
          <p:spPr bwMode="auto">
            <a:xfrm>
              <a:off x="1836" y="2376"/>
              <a:ext cx="456" cy="0"/>
            </a:xfrm>
            <a:prstGeom prst="straightConnector1">
              <a:avLst/>
            </a:prstGeom>
            <a:noFill/>
            <a:ln w="28575">
              <a:solidFill>
                <a:schemeClr val="tx1"/>
              </a:solidFill>
              <a:round/>
              <a:headEnd/>
              <a:tailEnd/>
            </a:ln>
            <a:effectLst/>
          </p:spPr>
        </p:cxnSp>
      </p:grpSp>
      <p:grpSp>
        <p:nvGrpSpPr>
          <p:cNvPr id="72712" name="Group 8"/>
          <p:cNvGrpSpPr>
            <a:grpSpLocks/>
          </p:cNvGrpSpPr>
          <p:nvPr/>
        </p:nvGrpSpPr>
        <p:grpSpPr bwMode="auto">
          <a:xfrm>
            <a:off x="2914650" y="3771900"/>
            <a:ext cx="5695950" cy="2324100"/>
            <a:chOff x="1836" y="2376"/>
            <a:chExt cx="3588" cy="1464"/>
          </a:xfrm>
        </p:grpSpPr>
        <p:sp>
          <p:nvSpPr>
            <p:cNvPr id="72713" name="AutoShape 9"/>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Arguments and Reasons</a:t>
              </a:r>
            </a:p>
          </p:txBody>
        </p:sp>
        <p:cxnSp>
          <p:nvCxnSpPr>
            <p:cNvPr id="72714" name="AutoShape 10"/>
            <p:cNvCxnSpPr>
              <a:cxnSpLocks noChangeShapeType="1"/>
              <a:stCxn id="72719" idx="6"/>
              <a:endCxn id="72713" idx="1"/>
            </p:cNvCxnSpPr>
            <p:nvPr/>
          </p:nvCxnSpPr>
          <p:spPr bwMode="auto">
            <a:xfrm>
              <a:off x="1836" y="2376"/>
              <a:ext cx="456" cy="1104"/>
            </a:xfrm>
            <a:prstGeom prst="straightConnector1">
              <a:avLst/>
            </a:prstGeom>
            <a:noFill/>
            <a:ln w="28575">
              <a:solidFill>
                <a:schemeClr val="tx1"/>
              </a:solidFill>
              <a:round/>
              <a:headEnd/>
              <a:tailEnd/>
            </a:ln>
            <a:effectLst/>
          </p:spPr>
        </p:cxnSp>
      </p:grpSp>
      <p:sp>
        <p:nvSpPr>
          <p:cNvPr id="72715" name="AutoShape 11"/>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50000"/>
              </a:spcBef>
            </a:pPr>
            <a:r>
              <a:rPr lang="en-US" sz="2800">
                <a:latin typeface="Arial" charset="0"/>
              </a:rPr>
              <a:t>Credibility and Trust</a:t>
            </a:r>
          </a:p>
        </p:txBody>
      </p:sp>
      <p:sp>
        <p:nvSpPr>
          <p:cNvPr id="72716" name="AutoShape 12"/>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50000"/>
              </a:spcBef>
            </a:pPr>
            <a:r>
              <a:rPr lang="en-US" sz="2800">
                <a:latin typeface="Arial" charset="0"/>
              </a:rPr>
              <a:t>Likeability strategy</a:t>
            </a:r>
          </a:p>
        </p:txBody>
      </p:sp>
      <p:sp>
        <p:nvSpPr>
          <p:cNvPr id="72717" name="AutoShape 13"/>
          <p:cNvSpPr>
            <a:spLocks noChangeArrowheads="1"/>
          </p:cNvSpPr>
          <p:nvPr/>
        </p:nvSpPr>
        <p:spPr bwMode="auto">
          <a:xfrm>
            <a:off x="-254000" y="203200"/>
            <a:ext cx="810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72718" name="Rectangle 14"/>
          <p:cNvSpPr>
            <a:spLocks noGrp="1" noChangeArrowheads="1"/>
          </p:cNvSpPr>
          <p:nvPr>
            <p:ph type="title"/>
          </p:nvPr>
        </p:nvSpPr>
        <p:spPr>
          <a:xfrm>
            <a:off x="228600" y="239713"/>
            <a:ext cx="7772400" cy="635000"/>
          </a:xfrm>
        </p:spPr>
        <p:txBody>
          <a:bodyPr/>
          <a:lstStyle/>
          <a:p>
            <a:r>
              <a:rPr lang="en-US" sz="3200"/>
              <a:t>How Do Messages Influence Decisions?</a:t>
            </a:r>
          </a:p>
        </p:txBody>
      </p:sp>
      <p:sp>
        <p:nvSpPr>
          <p:cNvPr id="72719" name="Oval 15"/>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lnSpc>
                <a:spcPct val="95000"/>
              </a:lnSpc>
            </a:pPr>
            <a:r>
              <a:rPr lang="en-US" sz="2800" b="1">
                <a:latin typeface="Arial" charset="0"/>
              </a:rPr>
              <a:t>Ways To</a:t>
            </a:r>
            <a:br>
              <a:rPr lang="en-US" sz="2800" b="1">
                <a:latin typeface="Arial" charset="0"/>
              </a:rPr>
            </a:br>
            <a:r>
              <a:rPr lang="en-US" sz="2800" b="1">
                <a:latin typeface="Arial" charset="0"/>
              </a:rPr>
              <a:t>Persuade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wipe(left)">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2715"/>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72712"/>
                                        </p:tgtEl>
                                        <p:attrNameLst>
                                          <p:attrName>style.visibility</p:attrName>
                                        </p:attrNameLst>
                                      </p:cBhvr>
                                      <p:to>
                                        <p:strVal val="visible"/>
                                      </p:to>
                                    </p:set>
                                    <p:animEffect transition="in" filter="wipe(left)">
                                      <p:cBhvr>
                                        <p:cTn id="15" dur="500"/>
                                        <p:tgtEl>
                                          <p:spTgt spid="72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5"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pic>
        <p:nvPicPr>
          <p:cNvPr id="69635"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69636" name="AutoShape 4"/>
          <p:cNvSpPr>
            <a:spLocks noChangeArrowheads="1"/>
          </p:cNvSpPr>
          <p:nvPr/>
        </p:nvSpPr>
        <p:spPr bwMode="auto">
          <a:xfrm>
            <a:off x="-254000" y="203200"/>
            <a:ext cx="2844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9637" name="Rectangle 5"/>
          <p:cNvSpPr>
            <a:spLocks noGrp="1" noChangeArrowheads="1"/>
          </p:cNvSpPr>
          <p:nvPr>
            <p:ph type="title"/>
          </p:nvPr>
        </p:nvSpPr>
        <p:spPr>
          <a:xfrm>
            <a:off x="228600" y="239713"/>
            <a:ext cx="8915400" cy="635000"/>
          </a:xfrm>
        </p:spPr>
        <p:txBody>
          <a:bodyPr/>
          <a:lstStyle/>
          <a:p>
            <a:r>
              <a:rPr lang="en-US" sz="3000" b="1"/>
              <a:t>Final Note:</a:t>
            </a:r>
            <a:endParaRPr lang="en-US" sz="3000"/>
          </a:p>
        </p:txBody>
      </p:sp>
      <p:sp>
        <p:nvSpPr>
          <p:cNvPr id="69638" name="Rectangle 6"/>
          <p:cNvSpPr>
            <a:spLocks noChangeArrowheads="1"/>
          </p:cNvSpPr>
          <p:nvPr/>
        </p:nvSpPr>
        <p:spPr bwMode="auto">
          <a:xfrm>
            <a:off x="1295400" y="1905000"/>
            <a:ext cx="6705600" cy="3387725"/>
          </a:xfrm>
          <a:prstGeom prst="rect">
            <a:avLst/>
          </a:prstGeom>
          <a:noFill/>
          <a:ln w="38100">
            <a:noFill/>
            <a:miter lim="800000"/>
            <a:headEnd/>
            <a:tailEnd/>
          </a:ln>
          <a:effectLst/>
        </p:spPr>
        <p:txBody>
          <a:bodyPr>
            <a:spAutoFit/>
          </a:bodyPr>
          <a:lstStyle/>
          <a:p>
            <a:pPr algn="l">
              <a:spcBef>
                <a:spcPct val="20000"/>
              </a:spcBef>
            </a:pPr>
            <a:r>
              <a:rPr lang="en-US" sz="3600"/>
              <a:t>Communication that aids customers and communicates with them in a personal way is much more persuasive than communication that tries to manipulate them</a:t>
            </a:r>
          </a:p>
        </p:txBody>
      </p:sp>
    </p:spTree>
  </p:cSld>
  <p:clrMapOvr>
    <a:masterClrMapping/>
  </p:clrMapOvr>
  <p:transition>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AutoShape 3"/>
          <p:cNvSpPr>
            <a:spLocks noChangeArrowheads="1"/>
          </p:cNvSpPr>
          <p:nvPr/>
        </p:nvSpPr>
        <p:spPr bwMode="auto">
          <a:xfrm>
            <a:off x="-254000" y="203200"/>
            <a:ext cx="429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7772400" cy="635000"/>
          </a:xfrm>
        </p:spPr>
        <p:txBody>
          <a:bodyPr/>
          <a:lstStyle/>
          <a:p>
            <a:r>
              <a:rPr lang="en-US" sz="3000"/>
              <a:t>Chapter Perspective</a:t>
            </a:r>
          </a:p>
        </p:txBody>
      </p:sp>
      <p:pic>
        <p:nvPicPr>
          <p:cNvPr id="5155" name="Picture 35" descr="C:\Documents and Settings\John Gayle\My Documents\3Blox\30801 MHHE-Duncan PPT\Work Files\dictionary.gif"/>
          <p:cNvPicPr>
            <a:picLocks noChangeAspect="1" noChangeArrowheads="1"/>
          </p:cNvPicPr>
          <p:nvPr/>
        </p:nvPicPr>
        <p:blipFill>
          <a:blip r:embed="rId3" cstate="print"/>
          <a:srcRect/>
          <a:stretch>
            <a:fillRect/>
          </a:stretch>
        </p:blipFill>
        <p:spPr bwMode="auto">
          <a:xfrm>
            <a:off x="762000" y="1289050"/>
            <a:ext cx="7772400" cy="5340350"/>
          </a:xfrm>
          <a:prstGeom prst="rect">
            <a:avLst/>
          </a:prstGeom>
          <a:noFill/>
        </p:spPr>
      </p:pic>
      <p:pic>
        <p:nvPicPr>
          <p:cNvPr id="5156" name="Picture 36" descr="C:\Documents and Settings\John Gayle\My Documents\3Blox\30801 MHHE-Duncan PPT\Work Files\definition.gif"/>
          <p:cNvPicPr>
            <a:picLocks noChangeAspect="1" noChangeArrowheads="1"/>
          </p:cNvPicPr>
          <p:nvPr/>
        </p:nvPicPr>
        <p:blipFill>
          <a:blip r:embed="rId4" cstate="print"/>
          <a:srcRect/>
          <a:stretch>
            <a:fillRect/>
          </a:stretch>
        </p:blipFill>
        <p:spPr bwMode="auto">
          <a:xfrm>
            <a:off x="7346950" y="1143000"/>
            <a:ext cx="1187450" cy="1219200"/>
          </a:xfrm>
          <a:prstGeom prst="rect">
            <a:avLst/>
          </a:prstGeom>
          <a:noFill/>
        </p:spPr>
      </p:pic>
      <p:sp>
        <p:nvSpPr>
          <p:cNvPr id="5157" name="Rectangle 37"/>
          <p:cNvSpPr>
            <a:spLocks noChangeArrowheads="1"/>
          </p:cNvSpPr>
          <p:nvPr/>
        </p:nvSpPr>
        <p:spPr bwMode="auto">
          <a:xfrm>
            <a:off x="1371600" y="1981200"/>
            <a:ext cx="5943600" cy="2162175"/>
          </a:xfrm>
          <a:prstGeom prst="rect">
            <a:avLst/>
          </a:prstGeom>
          <a:noFill/>
          <a:ln w="38100">
            <a:noFill/>
            <a:miter lim="800000"/>
            <a:headEnd/>
            <a:tailEnd/>
          </a:ln>
          <a:effectLst/>
        </p:spPr>
        <p:txBody>
          <a:bodyPr>
            <a:spAutoFit/>
          </a:bodyPr>
          <a:lstStyle/>
          <a:p>
            <a:pPr algn="l">
              <a:spcBef>
                <a:spcPct val="20000"/>
              </a:spcBef>
            </a:pPr>
            <a:r>
              <a:rPr lang="en-US" sz="3400"/>
              <a:t>We know from Chapter 4 that consumers respond to communication messages, now the focus is on </a:t>
            </a:r>
            <a:r>
              <a:rPr lang="en-US" sz="3400" i="1"/>
              <a:t>how they respond</a:t>
            </a:r>
          </a:p>
        </p:txBody>
      </p:sp>
    </p:spTree>
  </p:cSld>
  <p:clrMapOvr>
    <a:masterClrMapping/>
  </p:clrMapOvr>
  <p:transition>
    <p:pull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87" name="AutoShape 15"/>
          <p:cNvSpPr>
            <a:spLocks noChangeArrowheads="1"/>
          </p:cNvSpPr>
          <p:nvPr/>
        </p:nvSpPr>
        <p:spPr bwMode="auto">
          <a:xfrm>
            <a:off x="-254000" y="227013"/>
            <a:ext cx="56642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074" name="Rectangle 2"/>
          <p:cNvSpPr>
            <a:spLocks noGrp="1" noChangeArrowheads="1"/>
          </p:cNvSpPr>
          <p:nvPr>
            <p:ph type="title"/>
          </p:nvPr>
        </p:nvSpPr>
        <p:spPr>
          <a:xfrm>
            <a:off x="227013" y="241300"/>
            <a:ext cx="7772400" cy="635000"/>
          </a:xfrm>
        </p:spPr>
        <p:txBody>
          <a:bodyPr/>
          <a:lstStyle/>
          <a:p>
            <a:r>
              <a:rPr lang="en-US" sz="3200" b="1"/>
              <a:t>Opening Case:</a:t>
            </a:r>
            <a:r>
              <a:rPr lang="en-US" sz="3200"/>
              <a:t> Starbucks </a:t>
            </a:r>
          </a:p>
        </p:txBody>
      </p:sp>
      <p:pic>
        <p:nvPicPr>
          <p:cNvPr id="3095" name="Picture 23" descr="C:\Documents and Settings\John Gayle\My Documents\3Blox\30801 MHHE-Duncan PPT\Work Files\Duncan Compressed\dun37744_p0502.jpg"/>
          <p:cNvPicPr>
            <a:picLocks noChangeAspect="1" noChangeArrowheads="1"/>
          </p:cNvPicPr>
          <p:nvPr/>
        </p:nvPicPr>
        <p:blipFill>
          <a:blip r:embed="rId2" cstate="print"/>
          <a:srcRect/>
          <a:stretch>
            <a:fillRect/>
          </a:stretch>
        </p:blipFill>
        <p:spPr bwMode="auto">
          <a:xfrm>
            <a:off x="1066800" y="1219200"/>
            <a:ext cx="7315200" cy="518477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5" name="Group 41"/>
          <p:cNvGrpSpPr>
            <a:grpSpLocks/>
          </p:cNvGrpSpPr>
          <p:nvPr/>
        </p:nvGrpSpPr>
        <p:grpSpPr bwMode="auto">
          <a:xfrm>
            <a:off x="2286000" y="2209800"/>
            <a:ext cx="6477000" cy="2514600"/>
            <a:chOff x="1440" y="1392"/>
            <a:chExt cx="4080" cy="1584"/>
          </a:xfrm>
        </p:grpSpPr>
        <p:sp>
          <p:nvSpPr>
            <p:cNvPr id="6168" name="AutoShape 24"/>
            <p:cNvSpPr>
              <a:spLocks noChangeArrowheads="1"/>
            </p:cNvSpPr>
            <p:nvPr/>
          </p:nvSpPr>
          <p:spPr bwMode="auto">
            <a:xfrm>
              <a:off x="1440" y="1903"/>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69" name="AutoShape 25"/>
            <p:cNvSpPr>
              <a:spLocks noChangeArrowheads="1"/>
            </p:cNvSpPr>
            <p:nvPr/>
          </p:nvSpPr>
          <p:spPr bwMode="auto">
            <a:xfrm>
              <a:off x="2016" y="1392"/>
              <a:ext cx="3504" cy="1584"/>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95000"/>
                </a:lnSpc>
                <a:spcBef>
                  <a:spcPct val="20000"/>
                </a:spcBef>
              </a:pPr>
              <a:r>
                <a:rPr lang="en-US">
                  <a:latin typeface="Arial" charset="0"/>
                </a:rPr>
                <a:t>IMC program featuring:</a:t>
              </a:r>
            </a:p>
            <a:p>
              <a:pPr marL="174625" indent="-174625" algn="l">
                <a:lnSpc>
                  <a:spcPct val="95000"/>
                </a:lnSpc>
                <a:spcBef>
                  <a:spcPct val="20000"/>
                </a:spcBef>
                <a:buFontTx/>
                <a:buChar char="•"/>
              </a:pPr>
              <a:r>
                <a:rPr lang="en-US">
                  <a:latin typeface="Arial" charset="0"/>
                </a:rPr>
                <a:t>Convenient locations</a:t>
              </a:r>
            </a:p>
            <a:p>
              <a:pPr marL="174625" indent="-174625" algn="l">
                <a:lnSpc>
                  <a:spcPct val="95000"/>
                </a:lnSpc>
                <a:spcBef>
                  <a:spcPct val="20000"/>
                </a:spcBef>
                <a:buFontTx/>
                <a:buChar char="•"/>
              </a:pPr>
              <a:r>
                <a:rPr lang="en-US">
                  <a:latin typeface="Arial" charset="0"/>
                </a:rPr>
                <a:t>“Baristas” employee ambassador concept</a:t>
              </a:r>
            </a:p>
            <a:p>
              <a:pPr marL="174625" indent="-174625" algn="l">
                <a:lnSpc>
                  <a:spcPct val="95000"/>
                </a:lnSpc>
                <a:spcBef>
                  <a:spcPct val="20000"/>
                </a:spcBef>
                <a:buFontTx/>
                <a:buChar char="•"/>
              </a:pPr>
              <a:r>
                <a:rPr lang="en-US">
                  <a:latin typeface="Arial" charset="0"/>
                </a:rPr>
                <a:t>Connection to local community/charities</a:t>
              </a:r>
            </a:p>
          </p:txBody>
        </p:sp>
      </p:grpSp>
      <p:grpSp>
        <p:nvGrpSpPr>
          <p:cNvPr id="6178" name="Group 34"/>
          <p:cNvGrpSpPr>
            <a:grpSpLocks/>
          </p:cNvGrpSpPr>
          <p:nvPr/>
        </p:nvGrpSpPr>
        <p:grpSpPr bwMode="auto">
          <a:xfrm>
            <a:off x="2286000" y="1295400"/>
            <a:ext cx="6477000" cy="635000"/>
            <a:chOff x="1440" y="816"/>
            <a:chExt cx="4080" cy="400"/>
          </a:xfrm>
        </p:grpSpPr>
        <p:sp>
          <p:nvSpPr>
            <p:cNvPr id="6154" name="AutoShape 10"/>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Transform customers’ coffee tastes</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6176" name="AutoShape 32"/>
          <p:cNvSpPr>
            <a:spLocks noChangeArrowheads="1"/>
          </p:cNvSpPr>
          <p:nvPr/>
        </p:nvSpPr>
        <p:spPr bwMode="auto">
          <a:xfrm>
            <a:off x="3200400" y="2209800"/>
            <a:ext cx="5562600" cy="25146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lnSpc>
                <a:spcPct val="95000"/>
              </a:lnSpc>
              <a:spcBef>
                <a:spcPct val="20000"/>
              </a:spcBef>
            </a:pPr>
            <a:r>
              <a:rPr lang="en-US">
                <a:latin typeface="Arial" charset="0"/>
              </a:rPr>
              <a:t>IMC program featuring:</a:t>
            </a:r>
          </a:p>
          <a:p>
            <a:pPr marL="174625" indent="-174625" algn="l">
              <a:lnSpc>
                <a:spcPct val="95000"/>
              </a:lnSpc>
              <a:spcBef>
                <a:spcPct val="20000"/>
              </a:spcBef>
              <a:buFontTx/>
              <a:buChar char="•"/>
            </a:pPr>
            <a:r>
              <a:rPr lang="en-US">
                <a:latin typeface="Arial" charset="0"/>
              </a:rPr>
              <a:t>Convenient locations</a:t>
            </a:r>
          </a:p>
          <a:p>
            <a:pPr marL="174625" indent="-174625" algn="l">
              <a:lnSpc>
                <a:spcPct val="95000"/>
              </a:lnSpc>
              <a:spcBef>
                <a:spcPct val="20000"/>
              </a:spcBef>
              <a:buFontTx/>
              <a:buChar char="•"/>
            </a:pPr>
            <a:r>
              <a:rPr lang="en-US">
                <a:latin typeface="Arial" charset="0"/>
              </a:rPr>
              <a:t>“Baristas” employee ambassador concept</a:t>
            </a:r>
          </a:p>
          <a:p>
            <a:pPr marL="174625" indent="-174625" algn="l">
              <a:lnSpc>
                <a:spcPct val="95000"/>
              </a:lnSpc>
              <a:spcBef>
                <a:spcPct val="20000"/>
              </a:spcBef>
              <a:buFontTx/>
              <a:buChar char="•"/>
            </a:pPr>
            <a:r>
              <a:rPr lang="en-US">
                <a:latin typeface="Arial" charset="0"/>
              </a:rPr>
              <a:t>Connection to local community/charities</a:t>
            </a:r>
          </a:p>
        </p:txBody>
      </p:sp>
      <p:sp>
        <p:nvSpPr>
          <p:cNvPr id="6177" name="AutoShape 33"/>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Transform customers’ coffee tastes</a:t>
            </a:r>
          </a:p>
        </p:txBody>
      </p:sp>
      <p:grpSp>
        <p:nvGrpSpPr>
          <p:cNvPr id="6186" name="Group 42"/>
          <p:cNvGrpSpPr>
            <a:grpSpLocks/>
          </p:cNvGrpSpPr>
          <p:nvPr/>
        </p:nvGrpSpPr>
        <p:grpSpPr bwMode="auto">
          <a:xfrm>
            <a:off x="2286000" y="5029200"/>
            <a:ext cx="6477000" cy="1447800"/>
            <a:chOff x="1440" y="3168"/>
            <a:chExt cx="4080" cy="912"/>
          </a:xfrm>
        </p:grpSpPr>
        <p:sp>
          <p:nvSpPr>
            <p:cNvPr id="6172" name="AutoShape 28"/>
            <p:cNvSpPr>
              <a:spLocks noChangeArrowheads="1"/>
            </p:cNvSpPr>
            <p:nvPr/>
          </p:nvSpPr>
          <p:spPr bwMode="auto">
            <a:xfrm>
              <a:off x="1440" y="3391"/>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3168"/>
              <a:ext cx="3504" cy="912"/>
            </a:xfrm>
            <a:prstGeom prst="roundRect">
              <a:avLst>
                <a:gd name="adj" fmla="val 1851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buFontTx/>
                <a:buChar char="•"/>
              </a:pPr>
              <a:r>
                <a:rPr lang="en-US" sz="2200">
                  <a:latin typeface="Arial" charset="0"/>
                </a:rPr>
                <a:t>Global growth</a:t>
              </a:r>
            </a:p>
            <a:p>
              <a:pPr marL="174625" indent="-174625" algn="l">
                <a:spcBef>
                  <a:spcPct val="20000"/>
                </a:spcBef>
                <a:buFontTx/>
                <a:buChar char="•"/>
              </a:pPr>
              <a:r>
                <a:rPr lang="en-US" sz="2200">
                  <a:latin typeface="Arial" charset="0"/>
                </a:rPr>
                <a:t>Although a challenge in some regions</a:t>
              </a:r>
            </a:p>
            <a:p>
              <a:pPr marL="174625" indent="-174625" algn="l">
                <a:spcBef>
                  <a:spcPct val="20000"/>
                </a:spcBef>
                <a:buFontTx/>
                <a:buChar char="•"/>
              </a:pPr>
              <a:r>
                <a:rPr lang="en-US" sz="2200">
                  <a:latin typeface="Arial" charset="0"/>
                </a:rPr>
                <a:t>$4 Billion in sales</a:t>
              </a:r>
            </a:p>
          </p:txBody>
        </p:sp>
      </p:grpSp>
      <p:sp>
        <p:nvSpPr>
          <p:cNvPr id="6157" name="AutoShape 1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39713"/>
            <a:ext cx="7772400" cy="635000"/>
          </a:xfrm>
        </p:spPr>
        <p:txBody>
          <a:bodyPr/>
          <a:lstStyle/>
          <a:p>
            <a:r>
              <a:rPr lang="en-US" sz="3200" b="1"/>
              <a:t>Opening Case:</a:t>
            </a:r>
            <a:r>
              <a:rPr lang="en-US" sz="3200"/>
              <a:t> Starbucks</a:t>
            </a:r>
          </a:p>
        </p:txBody>
      </p:sp>
      <p:grpSp>
        <p:nvGrpSpPr>
          <p:cNvPr id="6183" name="Group 39"/>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824"/>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336"/>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3"/>
                                        </p:tgtEl>
                                        <p:attrNameLst>
                                          <p:attrName>style.visibility</p:attrName>
                                        </p:attrNameLst>
                                      </p:cBhvr>
                                      <p:to>
                                        <p:strVal val="visible"/>
                                      </p:to>
                                    </p:set>
                                    <p:animEffect transition="in" filter="wipe(up)">
                                      <p:cBhvr>
                                        <p:cTn id="7" dur="500"/>
                                        <p:tgtEl>
                                          <p:spTgt spid="61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78"/>
                                        </p:tgtEl>
                                        <p:attrNameLst>
                                          <p:attrName>style.visibility</p:attrName>
                                        </p:attrNameLst>
                                      </p:cBhvr>
                                      <p:to>
                                        <p:strVal val="visible"/>
                                      </p:to>
                                    </p:set>
                                    <p:animEffect transition="in" filter="wipe(left)">
                                      <p:cBhvr>
                                        <p:cTn id="11" dur="500"/>
                                        <p:tgtEl>
                                          <p:spTgt spid="617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85"/>
                                        </p:tgtEl>
                                        <p:attrNameLst>
                                          <p:attrName>style.visibility</p:attrName>
                                        </p:attrNameLst>
                                      </p:cBhvr>
                                      <p:to>
                                        <p:strVal val="visible"/>
                                      </p:to>
                                    </p:set>
                                    <p:animEffect transition="in" filter="wipe(left)">
                                      <p:cBhvr>
                                        <p:cTn id="19" dur="500"/>
                                        <p:tgtEl>
                                          <p:spTgt spid="618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86"/>
                                        </p:tgtEl>
                                        <p:attrNameLst>
                                          <p:attrName>style.visibility</p:attrName>
                                        </p:attrNameLst>
                                      </p:cBhvr>
                                      <p:to>
                                        <p:strVal val="visible"/>
                                      </p:to>
                                    </p:set>
                                    <p:animEffect transition="in" filter="wipe(left)">
                                      <p:cBhvr>
                                        <p:cTn id="27" dur="500"/>
                                        <p:tgtEl>
                                          <p:spTgt spid="6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animBg="1" autoUpdateAnimBg="0"/>
      <p:bldP spid="617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254000" y="203200"/>
            <a:ext cx="4597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2771" name="Rectangle 3"/>
          <p:cNvSpPr>
            <a:spLocks noGrp="1" noChangeArrowheads="1"/>
          </p:cNvSpPr>
          <p:nvPr>
            <p:ph type="title"/>
          </p:nvPr>
        </p:nvSpPr>
        <p:spPr>
          <a:xfrm>
            <a:off x="228600" y="239713"/>
            <a:ext cx="7772400" cy="635000"/>
          </a:xfrm>
        </p:spPr>
        <p:txBody>
          <a:bodyPr/>
          <a:lstStyle/>
          <a:p>
            <a:r>
              <a:rPr lang="en-US" sz="3200"/>
              <a:t>Consumer Behavior </a:t>
            </a:r>
          </a:p>
        </p:txBody>
      </p:sp>
      <p:pic>
        <p:nvPicPr>
          <p:cNvPr id="32774" name="Picture 6"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762000" y="1517650"/>
            <a:ext cx="7772400" cy="4425950"/>
          </a:xfrm>
          <a:prstGeom prst="rect">
            <a:avLst/>
          </a:prstGeom>
          <a:noFill/>
        </p:spPr>
      </p:pic>
      <p:pic>
        <p:nvPicPr>
          <p:cNvPr id="32775" name="Picture 7"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371600"/>
            <a:ext cx="1187450" cy="1219200"/>
          </a:xfrm>
          <a:prstGeom prst="rect">
            <a:avLst/>
          </a:prstGeom>
          <a:noFill/>
        </p:spPr>
      </p:pic>
      <p:sp>
        <p:nvSpPr>
          <p:cNvPr id="32776" name="Rectangle 8"/>
          <p:cNvSpPr>
            <a:spLocks noChangeArrowheads="1"/>
          </p:cNvSpPr>
          <p:nvPr/>
        </p:nvSpPr>
        <p:spPr bwMode="auto">
          <a:xfrm>
            <a:off x="1295400" y="2028825"/>
            <a:ext cx="5943600" cy="2289175"/>
          </a:xfrm>
          <a:prstGeom prst="rect">
            <a:avLst/>
          </a:prstGeom>
          <a:noFill/>
          <a:ln w="38100">
            <a:noFill/>
            <a:miter lim="800000"/>
            <a:headEnd/>
            <a:tailEnd/>
          </a:ln>
          <a:effectLst/>
        </p:spPr>
        <p:txBody>
          <a:bodyPr>
            <a:spAutoFit/>
          </a:bodyPr>
          <a:lstStyle/>
          <a:p>
            <a:pPr algn="l">
              <a:spcBef>
                <a:spcPct val="20000"/>
              </a:spcBef>
            </a:pPr>
            <a:r>
              <a:rPr lang="en-US" sz="3600" b="1"/>
              <a:t>Consumer behavior:</a:t>
            </a:r>
            <a:r>
              <a:rPr lang="en-US" sz="3600"/>
              <a:t> </a:t>
            </a:r>
            <a:br>
              <a:rPr lang="en-US" sz="3600"/>
            </a:br>
            <a:r>
              <a:rPr lang="en-US" sz="3600"/>
              <a:t>How people think about, buy, and use products as a response to MC messages</a:t>
            </a:r>
          </a:p>
        </p:txBody>
      </p:sp>
    </p:spTree>
  </p:cSld>
  <p:clrMapOvr>
    <a:masterClrMapping/>
  </p:clrMapOvr>
  <p:transition>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noChangeArrowheads="1"/>
          </p:cNvSpPr>
          <p:nvPr/>
        </p:nvSpPr>
        <p:spPr bwMode="auto">
          <a:xfrm>
            <a:off x="-254000" y="203200"/>
            <a:ext cx="6959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2227" name="Rectangle 3"/>
          <p:cNvSpPr>
            <a:spLocks noGrp="1" noChangeArrowheads="1"/>
          </p:cNvSpPr>
          <p:nvPr>
            <p:ph type="title"/>
          </p:nvPr>
        </p:nvSpPr>
        <p:spPr>
          <a:xfrm>
            <a:off x="228600" y="239713"/>
            <a:ext cx="7772400" cy="635000"/>
          </a:xfrm>
        </p:spPr>
        <p:txBody>
          <a:bodyPr/>
          <a:lstStyle/>
          <a:p>
            <a:r>
              <a:rPr lang="en-US" sz="3200"/>
              <a:t>Prospects Vs. Current Customers</a:t>
            </a:r>
          </a:p>
        </p:txBody>
      </p:sp>
      <p:pic>
        <p:nvPicPr>
          <p:cNvPr id="52228" name="Picture 4" descr="dictionary"/>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52229" name="Picture 5" descr="definition"/>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52230" name="Rectangle 6"/>
          <p:cNvSpPr>
            <a:spLocks noChangeArrowheads="1"/>
          </p:cNvSpPr>
          <p:nvPr/>
        </p:nvSpPr>
        <p:spPr bwMode="auto">
          <a:xfrm>
            <a:off x="1295400" y="1881188"/>
            <a:ext cx="5943600" cy="3455987"/>
          </a:xfrm>
          <a:prstGeom prst="rect">
            <a:avLst/>
          </a:prstGeom>
          <a:noFill/>
          <a:ln w="38100">
            <a:noFill/>
            <a:miter lim="800000"/>
            <a:headEnd/>
            <a:tailEnd/>
          </a:ln>
          <a:effectLst/>
        </p:spPr>
        <p:txBody>
          <a:bodyPr>
            <a:spAutoFit/>
          </a:bodyPr>
          <a:lstStyle/>
          <a:p>
            <a:pPr algn="l">
              <a:spcBef>
                <a:spcPct val="50000"/>
              </a:spcBef>
            </a:pPr>
            <a:r>
              <a:rPr lang="en-US" sz="3400" b="1"/>
              <a:t>Prospects:</a:t>
            </a:r>
            <a:r>
              <a:rPr lang="en-US" sz="3400"/>
              <a:t> </a:t>
            </a:r>
            <a:r>
              <a:rPr lang="en-US" sz="3400" i="1"/>
              <a:t>Those who have not bought the brand but who might be interested in it</a:t>
            </a:r>
            <a:r>
              <a:rPr lang="en-US" sz="3400"/>
              <a:t> </a:t>
            </a:r>
          </a:p>
          <a:p>
            <a:pPr algn="l">
              <a:spcBef>
                <a:spcPct val="50000"/>
              </a:spcBef>
            </a:pPr>
            <a:r>
              <a:rPr lang="en-US" sz="3400" b="1"/>
              <a:t>Customers:</a:t>
            </a:r>
            <a:r>
              <a:rPr lang="en-US" sz="3400"/>
              <a:t> </a:t>
            </a:r>
            <a:r>
              <a:rPr lang="en-US" sz="3400" i="1"/>
              <a:t>Those who have purchased the brand at least once within a designated period</a:t>
            </a:r>
            <a:r>
              <a:rPr lang="en-US" sz="3400"/>
              <a:t>. </a:t>
            </a:r>
          </a:p>
        </p:txBody>
      </p:sp>
    </p:spTree>
  </p:cSld>
  <p:clrMapOvr>
    <a:masterClrMapping/>
  </p:clrMapOvr>
  <p:transition>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88" name="Group 60"/>
          <p:cNvGrpSpPr>
            <a:grpSpLocks/>
          </p:cNvGrpSpPr>
          <p:nvPr/>
        </p:nvGrpSpPr>
        <p:grpSpPr bwMode="auto">
          <a:xfrm>
            <a:off x="685800" y="1371600"/>
            <a:ext cx="3505200" cy="5029200"/>
            <a:chOff x="432" y="864"/>
            <a:chExt cx="2208" cy="3168"/>
          </a:xfrm>
        </p:grpSpPr>
        <p:pic>
          <p:nvPicPr>
            <p:cNvPr id="22579" name="Picture 51" descr="C:\Documents and Settings\John Gayle\My Documents\3Blox\30801 MHHE-Duncan PPT\Chapter02\Work Files\consumer.jpg"/>
            <p:cNvPicPr>
              <a:picLocks noChangeAspect="1" noChangeArrowheads="1"/>
            </p:cNvPicPr>
            <p:nvPr/>
          </p:nvPicPr>
          <p:blipFill>
            <a:blip r:embed="rId2" cstate="print">
              <a:clrChange>
                <a:clrFrom>
                  <a:srgbClr val="FFFFFF"/>
                </a:clrFrom>
                <a:clrTo>
                  <a:srgbClr val="FFFFFF">
                    <a:alpha val="0"/>
                  </a:srgbClr>
                </a:clrTo>
              </a:clrChange>
            </a:blip>
            <a:srcRect l="8511" r="6915" b="31497"/>
            <a:stretch>
              <a:fillRect/>
            </a:stretch>
          </p:blipFill>
          <p:spPr bwMode="auto">
            <a:xfrm>
              <a:off x="1130" y="1152"/>
              <a:ext cx="813" cy="795"/>
            </a:xfrm>
            <a:prstGeom prst="rect">
              <a:avLst/>
            </a:prstGeom>
            <a:noFill/>
          </p:spPr>
        </p:pic>
        <p:sp>
          <p:nvSpPr>
            <p:cNvPr id="22582" name="AutoShape 54"/>
            <p:cNvSpPr>
              <a:spLocks noChangeArrowheads="1"/>
            </p:cNvSpPr>
            <p:nvPr/>
          </p:nvSpPr>
          <p:spPr bwMode="auto">
            <a:xfrm>
              <a:off x="432" y="1920"/>
              <a:ext cx="2208" cy="2112"/>
            </a:xfrm>
            <a:prstGeom prst="roundRect">
              <a:avLst>
                <a:gd name="adj" fmla="val 7954"/>
              </a:avLst>
            </a:prstGeom>
            <a:solidFill>
              <a:srgbClr val="FFEFD2"/>
            </a:solidFill>
            <a:ln w="38100">
              <a:solidFill>
                <a:srgbClr val="FFB610"/>
              </a:solidFill>
              <a:round/>
              <a:headEnd/>
              <a:tailEnd/>
            </a:ln>
            <a:effectLst>
              <a:outerShdw dist="71842" dir="2700000" algn="ctr" rotWithShape="0">
                <a:srgbClr val="707070"/>
              </a:outerShdw>
            </a:effectLst>
          </p:spPr>
          <p:txBody>
            <a:bodyPr tIns="228600"/>
            <a:lstStyle/>
            <a:p>
              <a:pPr algn="l">
                <a:spcBef>
                  <a:spcPct val="50000"/>
                </a:spcBef>
              </a:pPr>
              <a:r>
                <a:rPr lang="en-US">
                  <a:latin typeface="Arial" charset="0"/>
                </a:rPr>
                <a:t>Buy for their own personal or household use</a:t>
              </a:r>
            </a:p>
            <a:p>
              <a:pPr marL="280988" lvl="1" indent="-160338" algn="l">
                <a:spcBef>
                  <a:spcPct val="50000"/>
                </a:spcBef>
                <a:buFontTx/>
                <a:buChar char="•"/>
              </a:pPr>
              <a:r>
                <a:rPr lang="en-US" sz="2000">
                  <a:latin typeface="Arial" charset="0"/>
                </a:rPr>
                <a:t>Typically use more of an emotional approach</a:t>
              </a:r>
            </a:p>
          </p:txBody>
        </p:sp>
        <p:sp>
          <p:nvSpPr>
            <p:cNvPr id="22584" name="Text Box 56"/>
            <p:cNvSpPr txBox="1">
              <a:spLocks noChangeArrowheads="1"/>
            </p:cNvSpPr>
            <p:nvPr/>
          </p:nvSpPr>
          <p:spPr bwMode="auto">
            <a:xfrm>
              <a:off x="656" y="864"/>
              <a:ext cx="1739" cy="288"/>
            </a:xfrm>
            <a:prstGeom prst="rect">
              <a:avLst/>
            </a:prstGeom>
            <a:noFill/>
            <a:ln w="28575">
              <a:noFill/>
              <a:miter lim="800000"/>
              <a:headEnd/>
              <a:tailEnd/>
            </a:ln>
            <a:effectLst/>
          </p:spPr>
          <p:txBody>
            <a:bodyPr wrap="none">
              <a:spAutoFit/>
            </a:bodyPr>
            <a:lstStyle/>
            <a:p>
              <a:pPr>
                <a:spcBef>
                  <a:spcPct val="20000"/>
                </a:spcBef>
              </a:pPr>
              <a:r>
                <a:rPr lang="en-US" b="1">
                  <a:solidFill>
                    <a:srgbClr val="990000"/>
                  </a:solidFill>
                  <a:effectLst>
                    <a:outerShdw blurRad="38100" dist="38100" dir="2700000" algn="tl">
                      <a:srgbClr val="C0C0C0"/>
                    </a:outerShdw>
                  </a:effectLst>
                  <a:latin typeface="Arial" charset="0"/>
                </a:rPr>
                <a:t>Consumers (B2C)</a:t>
              </a:r>
              <a:endParaRPr lang="en-US" b="1">
                <a:solidFill>
                  <a:srgbClr val="990000"/>
                </a:solidFill>
                <a:effectLst>
                  <a:outerShdw blurRad="38100" dist="38100" dir="2700000" algn="tl">
                    <a:srgbClr val="C0C0C0"/>
                  </a:outerShdw>
                </a:effectLst>
              </a:endParaRPr>
            </a:p>
          </p:txBody>
        </p:sp>
      </p:grpSp>
      <p:grpSp>
        <p:nvGrpSpPr>
          <p:cNvPr id="22589" name="Group 61"/>
          <p:cNvGrpSpPr>
            <a:grpSpLocks/>
          </p:cNvGrpSpPr>
          <p:nvPr/>
        </p:nvGrpSpPr>
        <p:grpSpPr bwMode="auto">
          <a:xfrm>
            <a:off x="4953000" y="1370013"/>
            <a:ext cx="3505200" cy="5030787"/>
            <a:chOff x="3120" y="863"/>
            <a:chExt cx="2208" cy="3169"/>
          </a:xfrm>
        </p:grpSpPr>
        <p:pic>
          <p:nvPicPr>
            <p:cNvPr id="22581" name="Picture 53" descr="C:\Documents and Settings\John Gayle\My Documents\3Blox\30801 MHHE-Duncan PPT\Chapter02\Work Files\skyscraper.jpg"/>
            <p:cNvPicPr>
              <a:picLocks noChangeAspect="1" noChangeArrowheads="1"/>
            </p:cNvPicPr>
            <p:nvPr/>
          </p:nvPicPr>
          <p:blipFill>
            <a:blip r:embed="rId3" cstate="print">
              <a:clrChange>
                <a:clrFrom>
                  <a:srgbClr val="FFFFFF"/>
                </a:clrFrom>
                <a:clrTo>
                  <a:srgbClr val="FFFFFF">
                    <a:alpha val="0"/>
                  </a:srgbClr>
                </a:clrTo>
              </a:clrChange>
            </a:blip>
            <a:srcRect b="19565"/>
            <a:stretch>
              <a:fillRect/>
            </a:stretch>
          </p:blipFill>
          <p:spPr bwMode="auto">
            <a:xfrm>
              <a:off x="3888" y="1152"/>
              <a:ext cx="658" cy="801"/>
            </a:xfrm>
            <a:prstGeom prst="rect">
              <a:avLst/>
            </a:prstGeom>
            <a:noFill/>
          </p:spPr>
        </p:pic>
        <p:sp>
          <p:nvSpPr>
            <p:cNvPr id="22585" name="AutoShape 57"/>
            <p:cNvSpPr>
              <a:spLocks noChangeArrowheads="1"/>
            </p:cNvSpPr>
            <p:nvPr/>
          </p:nvSpPr>
          <p:spPr bwMode="auto">
            <a:xfrm>
              <a:off x="3120" y="1920"/>
              <a:ext cx="2208" cy="2112"/>
            </a:xfrm>
            <a:prstGeom prst="roundRect">
              <a:avLst>
                <a:gd name="adj" fmla="val 7954"/>
              </a:avLst>
            </a:prstGeom>
            <a:solidFill>
              <a:srgbClr val="FFEFD2"/>
            </a:solidFill>
            <a:ln w="38100">
              <a:solidFill>
                <a:srgbClr val="FFB610"/>
              </a:solidFill>
              <a:round/>
              <a:headEnd/>
              <a:tailEnd/>
            </a:ln>
            <a:effectLst>
              <a:outerShdw dist="71842" dir="2700000" algn="ctr" rotWithShape="0">
                <a:srgbClr val="707070"/>
              </a:outerShdw>
            </a:effectLst>
          </p:spPr>
          <p:txBody>
            <a:bodyPr tIns="228600"/>
            <a:lstStyle/>
            <a:p>
              <a:pPr algn="l">
                <a:spcBef>
                  <a:spcPct val="20000"/>
                </a:spcBef>
              </a:pPr>
              <a:r>
                <a:rPr lang="en-US">
                  <a:latin typeface="Arial" charset="0"/>
                </a:rPr>
                <a:t>Buy on behalf of their organization</a:t>
              </a:r>
            </a:p>
            <a:p>
              <a:pPr marL="280988" lvl="1" indent="-166688" algn="l">
                <a:spcBef>
                  <a:spcPct val="20000"/>
                </a:spcBef>
                <a:buFontTx/>
                <a:buChar char="•"/>
              </a:pPr>
              <a:r>
                <a:rPr lang="en-US" sz="2000">
                  <a:latin typeface="Arial" charset="0"/>
                </a:rPr>
                <a:t>Typically consult others in the organization</a:t>
              </a:r>
            </a:p>
            <a:p>
              <a:pPr marL="280988" lvl="1" indent="-166688" algn="l">
                <a:spcBef>
                  <a:spcPct val="20000"/>
                </a:spcBef>
                <a:buFontTx/>
                <a:buChar char="•"/>
              </a:pPr>
              <a:r>
                <a:rPr lang="en-US" sz="2000">
                  <a:latin typeface="Arial" charset="0"/>
                </a:rPr>
                <a:t>Typically buy larger quantities</a:t>
              </a:r>
            </a:p>
            <a:p>
              <a:pPr marL="280988" lvl="1" indent="-166688" algn="l">
                <a:spcBef>
                  <a:spcPct val="20000"/>
                </a:spcBef>
                <a:buFontTx/>
                <a:buChar char="•"/>
              </a:pPr>
              <a:r>
                <a:rPr lang="en-US" sz="2000">
                  <a:latin typeface="Arial" charset="0"/>
                </a:rPr>
                <a:t>Often use a bidding process </a:t>
              </a:r>
            </a:p>
          </p:txBody>
        </p:sp>
        <p:sp>
          <p:nvSpPr>
            <p:cNvPr id="22586" name="Text Box 58"/>
            <p:cNvSpPr txBox="1">
              <a:spLocks noChangeArrowheads="1"/>
            </p:cNvSpPr>
            <p:nvPr/>
          </p:nvSpPr>
          <p:spPr bwMode="auto">
            <a:xfrm>
              <a:off x="3445" y="863"/>
              <a:ext cx="1536" cy="288"/>
            </a:xfrm>
            <a:prstGeom prst="rect">
              <a:avLst/>
            </a:prstGeom>
            <a:noFill/>
            <a:ln w="28575">
              <a:noFill/>
              <a:miter lim="800000"/>
              <a:headEnd/>
              <a:tailEnd/>
            </a:ln>
            <a:effectLst/>
          </p:spPr>
          <p:txBody>
            <a:bodyPr wrap="none">
              <a:spAutoFit/>
            </a:bodyPr>
            <a:lstStyle/>
            <a:p>
              <a:pPr>
                <a:spcBef>
                  <a:spcPct val="20000"/>
                </a:spcBef>
              </a:pPr>
              <a:r>
                <a:rPr lang="en-US" b="1">
                  <a:solidFill>
                    <a:srgbClr val="990000"/>
                  </a:solidFill>
                  <a:effectLst>
                    <a:outerShdw blurRad="38100" dist="38100" dir="2700000" algn="tl">
                      <a:srgbClr val="C0C0C0"/>
                    </a:outerShdw>
                  </a:effectLst>
                  <a:latin typeface="Arial" charset="0"/>
                </a:rPr>
                <a:t>Business (B2B)</a:t>
              </a:r>
            </a:p>
          </p:txBody>
        </p:sp>
      </p:grpSp>
      <p:sp>
        <p:nvSpPr>
          <p:cNvPr id="22587" name="AutoShape 59"/>
          <p:cNvSpPr>
            <a:spLocks noChangeArrowheads="1"/>
          </p:cNvSpPr>
          <p:nvPr/>
        </p:nvSpPr>
        <p:spPr bwMode="auto">
          <a:xfrm>
            <a:off x="685800" y="3048000"/>
            <a:ext cx="3505200" cy="3352800"/>
          </a:xfrm>
          <a:prstGeom prst="roundRect">
            <a:avLst>
              <a:gd name="adj" fmla="val 7954"/>
            </a:avLst>
          </a:prstGeom>
          <a:solidFill>
            <a:srgbClr val="FFEFD2"/>
          </a:solidFill>
          <a:ln w="38100">
            <a:solidFill>
              <a:srgbClr val="FFEFD2"/>
            </a:solidFill>
            <a:round/>
            <a:headEnd/>
            <a:tailEnd/>
          </a:ln>
          <a:effectLst>
            <a:outerShdw dist="71842" dir="2700000" algn="ctr" rotWithShape="0">
              <a:srgbClr val="707070"/>
            </a:outerShdw>
          </a:effectLst>
        </p:spPr>
        <p:txBody>
          <a:bodyPr tIns="228600"/>
          <a:lstStyle/>
          <a:p>
            <a:pPr algn="l">
              <a:spcBef>
                <a:spcPct val="50000"/>
              </a:spcBef>
            </a:pPr>
            <a:r>
              <a:rPr lang="en-US">
                <a:latin typeface="Arial" charset="0"/>
              </a:rPr>
              <a:t>Buy for their own personal or household use</a:t>
            </a:r>
          </a:p>
          <a:p>
            <a:pPr marL="280988" lvl="1" indent="-160338" algn="l">
              <a:spcBef>
                <a:spcPct val="50000"/>
              </a:spcBef>
              <a:buFontTx/>
              <a:buChar char="•"/>
            </a:pPr>
            <a:r>
              <a:rPr lang="en-US" sz="2000">
                <a:latin typeface="Arial" charset="0"/>
              </a:rPr>
              <a:t>Typically use more of an emotional approach</a:t>
            </a:r>
          </a:p>
        </p:txBody>
      </p:sp>
      <p:sp>
        <p:nvSpPr>
          <p:cNvPr id="22530" name="AutoShape 2"/>
          <p:cNvSpPr>
            <a:spLocks noChangeArrowheads="1"/>
          </p:cNvSpPr>
          <p:nvPr/>
        </p:nvSpPr>
        <p:spPr bwMode="auto">
          <a:xfrm>
            <a:off x="-254000" y="228600"/>
            <a:ext cx="6578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3"/>
          <p:cNvSpPr>
            <a:spLocks noGrp="1" noChangeArrowheads="1"/>
          </p:cNvSpPr>
          <p:nvPr>
            <p:ph type="title"/>
          </p:nvPr>
        </p:nvSpPr>
        <p:spPr>
          <a:xfrm>
            <a:off x="228600" y="239713"/>
            <a:ext cx="6019800" cy="635000"/>
          </a:xfrm>
        </p:spPr>
        <p:txBody>
          <a:bodyPr/>
          <a:lstStyle/>
          <a:p>
            <a:r>
              <a:rPr lang="en-US" sz="3200"/>
              <a:t>Consumer Vs. Business Buyers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588"/>
                                        </p:tgtEl>
                                        <p:attrNameLst>
                                          <p:attrName>style.visibility</p:attrName>
                                        </p:attrNameLst>
                                      </p:cBhvr>
                                      <p:to>
                                        <p:strVal val="visible"/>
                                      </p:to>
                                    </p:set>
                                    <p:animEffect transition="in" filter="wipe(up)">
                                      <p:cBhvr>
                                        <p:cTn id="7" dur="500"/>
                                        <p:tgtEl>
                                          <p:spTgt spid="2258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2587"/>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2589"/>
                                        </p:tgtEl>
                                        <p:attrNameLst>
                                          <p:attrName>style.visibility</p:attrName>
                                        </p:attrNameLst>
                                      </p:cBhvr>
                                      <p:to>
                                        <p:strVal val="visible"/>
                                      </p:to>
                                    </p:set>
                                    <p:animEffect transition="in" filter="wipe(up)">
                                      <p:cBhvr>
                                        <p:cTn id="15" dur="500"/>
                                        <p:tgtEl>
                                          <p:spTgt spid="22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8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2"/>
          <p:cNvGrpSpPr>
            <a:grpSpLocks/>
          </p:cNvGrpSpPr>
          <p:nvPr/>
        </p:nvGrpSpPr>
        <p:grpSpPr bwMode="auto">
          <a:xfrm>
            <a:off x="2914650" y="1447800"/>
            <a:ext cx="5695950" cy="2324100"/>
            <a:chOff x="1836" y="912"/>
            <a:chExt cx="3588" cy="1464"/>
          </a:xfrm>
        </p:grpSpPr>
        <p:sp>
          <p:nvSpPr>
            <p:cNvPr id="53251"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Sociocultural Factors</a:t>
              </a:r>
            </a:p>
          </p:txBody>
        </p:sp>
        <p:cxnSp>
          <p:nvCxnSpPr>
            <p:cNvPr id="53252" name="AutoShape 4"/>
            <p:cNvCxnSpPr>
              <a:cxnSpLocks noChangeShapeType="1"/>
              <a:stCxn id="53260" idx="6"/>
              <a:endCxn id="53251"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53253" name="Group 5"/>
          <p:cNvGrpSpPr>
            <a:grpSpLocks/>
          </p:cNvGrpSpPr>
          <p:nvPr/>
        </p:nvGrpSpPr>
        <p:grpSpPr bwMode="auto">
          <a:xfrm>
            <a:off x="2914650" y="3200400"/>
            <a:ext cx="5695950" cy="1143000"/>
            <a:chOff x="1836" y="2016"/>
            <a:chExt cx="3588" cy="720"/>
          </a:xfrm>
        </p:grpSpPr>
        <p:sp>
          <p:nvSpPr>
            <p:cNvPr id="53254"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Social Class</a:t>
              </a:r>
            </a:p>
          </p:txBody>
        </p:sp>
        <p:cxnSp>
          <p:nvCxnSpPr>
            <p:cNvPr id="53255" name="AutoShape 7"/>
            <p:cNvCxnSpPr>
              <a:cxnSpLocks noChangeShapeType="1"/>
              <a:stCxn id="53260" idx="6"/>
              <a:endCxn id="53254" idx="1"/>
            </p:cNvCxnSpPr>
            <p:nvPr/>
          </p:nvCxnSpPr>
          <p:spPr bwMode="auto">
            <a:xfrm>
              <a:off x="1836" y="2376"/>
              <a:ext cx="456" cy="0"/>
            </a:xfrm>
            <a:prstGeom prst="straightConnector1">
              <a:avLst/>
            </a:prstGeom>
            <a:noFill/>
            <a:ln w="28575">
              <a:solidFill>
                <a:schemeClr val="tx1"/>
              </a:solidFill>
              <a:round/>
              <a:headEnd/>
              <a:tailEnd/>
            </a:ln>
            <a:effectLst/>
          </p:spPr>
        </p:cxnSp>
      </p:grpSp>
      <p:sp>
        <p:nvSpPr>
          <p:cNvPr id="53256" name="AutoShape 8"/>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Social Class</a:t>
            </a:r>
          </a:p>
        </p:txBody>
      </p:sp>
      <p:sp>
        <p:nvSpPr>
          <p:cNvPr id="53257" name="AutoShape 9"/>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Sociocultural Factors</a:t>
            </a:r>
          </a:p>
        </p:txBody>
      </p:sp>
      <p:sp>
        <p:nvSpPr>
          <p:cNvPr id="53258" name="AutoShape 10"/>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3259" name="Rectangle 11"/>
          <p:cNvSpPr>
            <a:spLocks noGrp="1" noChangeArrowheads="1"/>
          </p:cNvSpPr>
          <p:nvPr>
            <p:ph type="title"/>
          </p:nvPr>
        </p:nvSpPr>
        <p:spPr>
          <a:xfrm>
            <a:off x="228600" y="239713"/>
            <a:ext cx="7772400" cy="635000"/>
          </a:xfrm>
        </p:spPr>
        <p:txBody>
          <a:bodyPr/>
          <a:lstStyle/>
          <a:p>
            <a:r>
              <a:rPr lang="en-US" sz="3200"/>
              <a:t>All Consumers Are Human </a:t>
            </a:r>
          </a:p>
        </p:txBody>
      </p:sp>
      <p:sp>
        <p:nvSpPr>
          <p:cNvPr id="53260"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Affected</a:t>
            </a:r>
            <a:br>
              <a:rPr lang="en-US" sz="2800" b="1">
                <a:latin typeface="Arial" charset="0"/>
              </a:rPr>
            </a:br>
            <a:r>
              <a:rPr lang="en-US" sz="2800" b="1">
                <a:latin typeface="Arial" charset="0"/>
              </a:rPr>
              <a:t>By:</a:t>
            </a:r>
          </a:p>
        </p:txBody>
      </p:sp>
      <p:grpSp>
        <p:nvGrpSpPr>
          <p:cNvPr id="53261" name="Group 13"/>
          <p:cNvGrpSpPr>
            <a:grpSpLocks/>
          </p:cNvGrpSpPr>
          <p:nvPr/>
        </p:nvGrpSpPr>
        <p:grpSpPr bwMode="auto">
          <a:xfrm>
            <a:off x="2914650" y="3771900"/>
            <a:ext cx="5695950" cy="2324100"/>
            <a:chOff x="1836" y="2376"/>
            <a:chExt cx="3588" cy="1464"/>
          </a:xfrm>
        </p:grpSpPr>
        <p:sp>
          <p:nvSpPr>
            <p:cNvPr id="53262" name="AutoShape 14"/>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Reference Groups</a:t>
              </a:r>
            </a:p>
          </p:txBody>
        </p:sp>
        <p:cxnSp>
          <p:nvCxnSpPr>
            <p:cNvPr id="53263" name="AutoShape 15"/>
            <p:cNvCxnSpPr>
              <a:cxnSpLocks noChangeShapeType="1"/>
              <a:stCxn id="53260" idx="6"/>
              <a:endCxn id="53262" idx="1"/>
            </p:cNvCxnSpPr>
            <p:nvPr/>
          </p:nvCxnSpPr>
          <p:spPr bwMode="auto">
            <a:xfrm>
              <a:off x="1836" y="2376"/>
              <a:ext cx="456" cy="1104"/>
            </a:xfrm>
            <a:prstGeom prst="straightConnector1">
              <a:avLst/>
            </a:prstGeom>
            <a:noFill/>
            <a:ln w="28575">
              <a:solidFill>
                <a:schemeClr val="tx1"/>
              </a:solidFill>
              <a:round/>
              <a:headEnd/>
              <a:tailEnd/>
            </a:ln>
            <a:effectLst/>
          </p:spPr>
        </p:cxn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wipe(left)">
                                      <p:cBhvr>
                                        <p:cTn id="7" dur="5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3257"/>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3253"/>
                                        </p:tgtEl>
                                        <p:attrNameLst>
                                          <p:attrName>style.visibility</p:attrName>
                                        </p:attrNameLst>
                                      </p:cBhvr>
                                      <p:to>
                                        <p:strVal val="visible"/>
                                      </p:to>
                                    </p:set>
                                    <p:animEffect transition="in" filter="wipe(left)">
                                      <p:cBhvr>
                                        <p:cTn id="15" dur="500"/>
                                        <p:tgtEl>
                                          <p:spTgt spid="5325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3256"/>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3261"/>
                                        </p:tgtEl>
                                        <p:attrNameLst>
                                          <p:attrName>style.visibility</p:attrName>
                                        </p:attrNameLst>
                                      </p:cBhvr>
                                      <p:to>
                                        <p:strVal val="visible"/>
                                      </p:to>
                                    </p:set>
                                    <p:animEffect transition="in" filter="wipe(left)">
                                      <p:cBhvr>
                                        <p:cTn id="23" dur="500"/>
                                        <p:tgtEl>
                                          <p:spTgt spid="53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6" grpId="0" animBg="1" autoUpdateAnimBg="0"/>
      <p:bldP spid="53257" grpId="0" animBg="1" autoUpdateAnimBg="0"/>
    </p:bld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3499</TotalTime>
  <Words>635</Words>
  <Application>Microsoft Office PowerPoint</Application>
  <PresentationFormat>On-screen Show (4:3)</PresentationFormat>
  <Paragraphs>114</Paragraphs>
  <Slides>25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Times New Roman</vt:lpstr>
      <vt:lpstr>Arial</vt:lpstr>
      <vt:lpstr>Wingdings</vt:lpstr>
      <vt:lpstr>Default Design</vt:lpstr>
      <vt:lpstr>Consumer Response </vt:lpstr>
      <vt:lpstr>Chapter Outline</vt:lpstr>
      <vt:lpstr>Chapter Perspective</vt:lpstr>
      <vt:lpstr>Opening Case: Starbucks </vt:lpstr>
      <vt:lpstr>Opening Case: Starbucks</vt:lpstr>
      <vt:lpstr>Consumer Behavior </vt:lpstr>
      <vt:lpstr>Prospects Vs. Current Customers</vt:lpstr>
      <vt:lpstr>Consumer Vs. Business Buyers</vt:lpstr>
      <vt:lpstr>All Consumers Are Human </vt:lpstr>
      <vt:lpstr>This Ad Covers All 4 AIDA Steps</vt:lpstr>
      <vt:lpstr>Figure 5-3: Think/Feel/Do Response Wheel</vt:lpstr>
      <vt:lpstr>Even a New Candy Bar Variety Represents Some Risk For Consumers  </vt:lpstr>
      <vt:lpstr>Figure: 5-4: The Elaboration Likelihood Model</vt:lpstr>
      <vt:lpstr>Figure 5-5: 4-Step Decision Process</vt:lpstr>
      <vt:lpstr>How Does Brand Decision-Making Work?</vt:lpstr>
      <vt:lpstr>Insight: A Perceptual Formula  </vt:lpstr>
      <vt:lpstr>Insight: Mental Links  </vt:lpstr>
      <vt:lpstr>Tales From the Real World</vt:lpstr>
      <vt:lpstr>IMC In Action: Parkinson Coalition</vt:lpstr>
      <vt:lpstr>IMC In Action: Parkinson Coalition</vt:lpstr>
      <vt:lpstr>Figure 5-11: The Range of Strength and Direction of Consumer Attitudes </vt:lpstr>
      <vt:lpstr>How Do Messages Influence Decisions?</vt:lpstr>
      <vt:lpstr>An Ad That Tries to Get You to Like It</vt:lpstr>
      <vt:lpstr>How Do Messages Influence Decisions?</vt:lpstr>
      <vt:lpstr>Final Note:</vt:lpstr>
    </vt:vector>
  </TitlesOfParts>
  <Company>3BLOX</Company>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367</cp:revision>
  <dcterms:created xsi:type="dcterms:W3CDTF">2003-09-17T19:02:54Z</dcterms:created>
  <dcterms:modified xsi:type="dcterms:W3CDTF">2009-08-10T23:10:26Z</dcterms:modified>
</cp:coreProperties>
</file>