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59" r:id="rId4"/>
    <p:sldId id="257" r:id="rId5"/>
    <p:sldId id="260" r:id="rId6"/>
    <p:sldId id="280" r:id="rId7"/>
    <p:sldId id="299" r:id="rId8"/>
    <p:sldId id="300" r:id="rId9"/>
    <p:sldId id="301" r:id="rId10"/>
    <p:sldId id="303" r:id="rId11"/>
    <p:sldId id="314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6868"/>
    <a:srgbClr val="000000"/>
    <a:srgbClr val="8A5F00"/>
    <a:srgbClr val="CC0000"/>
    <a:srgbClr val="FFEFD2"/>
    <a:srgbClr val="FFF9EF"/>
    <a:srgbClr val="FFB610"/>
    <a:srgbClr val="84A2D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494" y="-110"/>
      </p:cViewPr>
      <p:guideLst>
        <p:guide orient="horz" pos="244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770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662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2286000" cy="1714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09600" y="2590800"/>
            <a:ext cx="55626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C87F6E-D304-4178-8D53-C694D834AC5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285750" indent="-114300" algn="l" rtl="0" fontAlgn="base">
      <a:spcBef>
        <a:spcPct val="30000"/>
      </a:spcBef>
      <a:spcAft>
        <a:spcPct val="0"/>
      </a:spcAft>
      <a:buChar char="•"/>
      <a:defRPr sz="1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514350" indent="-114300" algn="l" rtl="0" fontAlgn="base">
      <a:spcBef>
        <a:spcPct val="30000"/>
      </a:spcBef>
      <a:spcAft>
        <a:spcPct val="0"/>
      </a:spcAft>
      <a:buChar char="•"/>
      <a:defRPr sz="1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742950" indent="-114300" algn="l" rtl="0" fontAlgn="base">
      <a:spcBef>
        <a:spcPct val="30000"/>
      </a:spcBef>
      <a:spcAft>
        <a:spcPct val="0"/>
      </a:spcAft>
      <a:buChar char="•"/>
      <a:defRPr sz="1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971550" indent="-114300" algn="l" rtl="0" fontAlgn="base">
      <a:spcBef>
        <a:spcPct val="30000"/>
      </a:spcBef>
      <a:spcAft>
        <a:spcPct val="0"/>
      </a:spcAft>
      <a:buChar char="•"/>
      <a:defRPr sz="1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4CC1D1-5F62-4A64-BF0C-9E97413D2A32}" type="slidenum">
              <a:rPr lang="en-US"/>
              <a:pPr/>
              <a:t>1</a:t>
            </a:fld>
            <a:endParaRPr lang="en-US"/>
          </a:p>
        </p:txBody>
      </p:sp>
      <p:sp>
        <p:nvSpPr>
          <p:cNvPr id="28674" name="Rectangle 2050"/>
          <p:cNvSpPr>
            <a:spLocks noChangeArrowheads="1" noTextEdit="1"/>
          </p:cNvSpPr>
          <p:nvPr>
            <p:ph type="sldImg"/>
          </p:nvPr>
        </p:nvSpPr>
        <p:spPr>
          <a:xfrm>
            <a:off x="1143000" y="3581400"/>
            <a:ext cx="4572000" cy="3429000"/>
          </a:xfrm>
          <a:ln/>
        </p:spPr>
      </p:sp>
      <p:sp>
        <p:nvSpPr>
          <p:cNvPr id="28675" name="Rectangle 2051"/>
          <p:cNvSpPr>
            <a:spLocks noGrp="1" noChangeArrowheads="1"/>
          </p:cNvSpPr>
          <p:nvPr>
            <p:ph type="body" idx="1"/>
          </p:nvPr>
        </p:nvSpPr>
        <p:spPr>
          <a:xfrm>
            <a:off x="914400" y="1447800"/>
            <a:ext cx="5029200" cy="1981200"/>
          </a:xfrm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Chapter 1</a:t>
            </a:r>
          </a:p>
          <a:p>
            <a:pPr algn="ctr">
              <a:spcBef>
                <a:spcPct val="50000"/>
              </a:spcBef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Using Advertising and Promotion to Build Brands</a:t>
            </a:r>
          </a:p>
          <a:p>
            <a:endParaRPr lang="en-US"/>
          </a:p>
        </p:txBody>
      </p:sp>
      <p:sp>
        <p:nvSpPr>
          <p:cNvPr id="28676" name="Text Box 2052"/>
          <p:cNvSpPr txBox="1">
            <a:spLocks noChangeArrowheads="1"/>
          </p:cNvSpPr>
          <p:nvPr/>
        </p:nvSpPr>
        <p:spPr bwMode="auto">
          <a:xfrm>
            <a:off x="685800" y="8458200"/>
            <a:ext cx="5486400" cy="260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/>
              <a:t>For use only with Duncan texts. © 2005 McGraw-Hill Companies, Inc. McGraw-Hill/Irwin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AE1CA9-501A-4A4C-86C1-27547516B47A}" type="slidenum">
              <a:rPr lang="en-US"/>
              <a:pPr/>
              <a:t>2</a:t>
            </a:fld>
            <a:endParaRPr lang="en-US"/>
          </a:p>
        </p:txBody>
      </p:sp>
      <p:sp>
        <p:nvSpPr>
          <p:cNvPr id="296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E457BD-2143-42CF-9C37-AD6ED90E6C27}" type="slidenum">
              <a:rPr lang="en-US"/>
              <a:pPr/>
              <a:t>3</a:t>
            </a:fld>
            <a:endParaRPr lang="en-US"/>
          </a:p>
        </p:txBody>
      </p:sp>
      <p:sp>
        <p:nvSpPr>
          <p:cNvPr id="307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046DC0-2048-4C0A-80D4-1F6657279206}" type="slidenum">
              <a:rPr lang="en-US"/>
              <a:pPr/>
              <a:t>11</a:t>
            </a:fld>
            <a:endParaRPr lang="en-US"/>
          </a:p>
        </p:txBody>
      </p:sp>
      <p:sp>
        <p:nvSpPr>
          <p:cNvPr id="71682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685800" y="685800"/>
            <a:ext cx="2286000" cy="17145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609600" y="2590800"/>
            <a:ext cx="5562600" cy="6096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0B46BD-C875-4EFB-9803-CD451A3082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405BD-E59E-499D-8AEC-2447C7EFD1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215900"/>
            <a:ext cx="2095500" cy="5880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215900"/>
            <a:ext cx="6134100" cy="5880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19A311-E62E-43E6-BAF0-53F8CA756D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684DF-A8B5-4DF8-BE65-D7600B1578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A7F2A0-49CA-4C3A-983B-637B348773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53D560-2863-40E5-B3AE-7513B1C903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4218B9-42E7-47DE-A0BB-6B0A36B5B8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F011B4-2690-4D21-BA61-EEA9D8F299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2A82A-53F6-4170-A6AF-D21E00B795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95344B-B59D-4398-91A9-813D348376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2343D4-01EF-4DEC-AAF8-EC38ED5787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9679D30-5415-4EEF-A0FE-1278BFF610C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215900"/>
            <a:ext cx="77724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2" name="Text Box 8"/>
          <p:cNvSpPr txBox="1">
            <a:spLocks noChangeArrowheads="1"/>
          </p:cNvSpPr>
          <p:nvPr userDrawn="1"/>
        </p:nvSpPr>
        <p:spPr bwMode="auto">
          <a:xfrm>
            <a:off x="0" y="6591300"/>
            <a:ext cx="9144000" cy="260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>
                <a:solidFill>
                  <a:srgbClr val="5F5F5F"/>
                </a:solidFill>
              </a:rPr>
              <a:t>For use only with Duncan texts. © 2005 McGraw-Hill Companies, Inc. McGraw-Hill/Irwin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Nike.exe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1C5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943600"/>
            <a:ext cx="9144000" cy="914400"/>
          </a:xfrm>
          <a:prstGeom prst="rect">
            <a:avLst/>
          </a:prstGeom>
          <a:solidFill>
            <a:srgbClr val="CEBEA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0" y="5943600"/>
            <a:ext cx="9144000" cy="0"/>
          </a:xfrm>
          <a:prstGeom prst="line">
            <a:avLst/>
          </a:prstGeom>
          <a:noFill/>
          <a:ln w="57150">
            <a:solidFill>
              <a:srgbClr val="84A2D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0" y="6597650"/>
            <a:ext cx="9144000" cy="260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>
                <a:solidFill>
                  <a:srgbClr val="5F5F5F"/>
                </a:solidFill>
              </a:rPr>
              <a:t>For use only with Duncan texts. © 2005 McGraw-Hill Companies, Inc. McGraw-Hill/Irwin</a:t>
            </a:r>
          </a:p>
        </p:txBody>
      </p:sp>
      <p:pic>
        <p:nvPicPr>
          <p:cNvPr id="2077" name="Picture 29" descr="OpenerCh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381000"/>
            <a:ext cx="5214938" cy="6032500"/>
          </a:xfrm>
          <a:prstGeom prst="rect">
            <a:avLst/>
          </a:prstGeom>
          <a:noFill/>
        </p:spPr>
      </p:pic>
      <p:sp>
        <p:nvSpPr>
          <p:cNvPr id="2062" name="AutoShape 14"/>
          <p:cNvSpPr>
            <a:spLocks noChangeArrowheads="1"/>
          </p:cNvSpPr>
          <p:nvPr/>
        </p:nvSpPr>
        <p:spPr bwMode="auto">
          <a:xfrm>
            <a:off x="3492500" y="381000"/>
            <a:ext cx="5237163" cy="6019800"/>
          </a:xfrm>
          <a:prstGeom prst="roundRect">
            <a:avLst>
              <a:gd name="adj" fmla="val 4407"/>
            </a:avLst>
          </a:prstGeom>
          <a:noFill/>
          <a:ln w="38100">
            <a:solidFill>
              <a:srgbClr val="630C2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381000" y="990600"/>
            <a:ext cx="9067800" cy="990600"/>
          </a:xfrm>
          <a:prstGeom prst="roundRect">
            <a:avLst>
              <a:gd name="adj" fmla="val 18352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155700" y="914400"/>
            <a:ext cx="3035300" cy="11430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3600"/>
              <a:t>IMC Planning</a:t>
            </a:r>
          </a:p>
        </p:txBody>
      </p:sp>
      <p:pic>
        <p:nvPicPr>
          <p:cNvPr id="2078" name="Picture 30" descr="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000" y="1143000"/>
            <a:ext cx="539750" cy="681038"/>
          </a:xfrm>
          <a:prstGeom prst="rect">
            <a:avLst/>
          </a:prstGeom>
          <a:noFill/>
        </p:spPr>
      </p:pic>
      <p:pic>
        <p:nvPicPr>
          <p:cNvPr id="2080" name="Picture 32" descr="left_mai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514600"/>
            <a:ext cx="2686050" cy="27527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43" name="Group 23"/>
          <p:cNvGrpSpPr>
            <a:grpSpLocks/>
          </p:cNvGrpSpPr>
          <p:nvPr/>
        </p:nvGrpSpPr>
        <p:grpSpPr bwMode="auto">
          <a:xfrm>
            <a:off x="3314700" y="1447800"/>
            <a:ext cx="2514600" cy="4724400"/>
            <a:chOff x="2088" y="912"/>
            <a:chExt cx="1584" cy="2976"/>
          </a:xfrm>
        </p:grpSpPr>
        <p:sp>
          <p:nvSpPr>
            <p:cNvPr id="56334" name="AutoShape 14"/>
            <p:cNvSpPr>
              <a:spLocks noChangeArrowheads="1"/>
            </p:cNvSpPr>
            <p:nvPr/>
          </p:nvSpPr>
          <p:spPr bwMode="auto">
            <a:xfrm>
              <a:off x="2088" y="2000"/>
              <a:ext cx="1584" cy="1888"/>
            </a:xfrm>
            <a:prstGeom prst="roundRect">
              <a:avLst>
                <a:gd name="adj" fmla="val 9282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tIns="137160"/>
            <a:lstStyle/>
            <a:p>
              <a:pPr marL="174625" indent="-174625" algn="l"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Department Plan:</a:t>
              </a:r>
            </a:p>
            <a:p>
              <a:pPr marL="174625" indent="-174625" algn="l"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Marketing operations/</a:t>
              </a:r>
              <a:br>
                <a:rPr lang="en-US" sz="2200">
                  <a:latin typeface="Arial" charset="0"/>
                </a:rPr>
              </a:br>
              <a:r>
                <a:rPr lang="en-US" sz="2200">
                  <a:latin typeface="Arial" charset="0"/>
                </a:rPr>
                <a:t>production, human resources</a:t>
              </a:r>
            </a:p>
          </p:txBody>
        </p:sp>
        <p:sp>
          <p:nvSpPr>
            <p:cNvPr id="56336" name="AutoShape 16"/>
            <p:cNvSpPr>
              <a:spLocks noChangeArrowheads="1"/>
            </p:cNvSpPr>
            <p:nvPr/>
          </p:nvSpPr>
          <p:spPr bwMode="auto">
            <a:xfrm rot="5400000">
              <a:off x="2616" y="1486"/>
              <a:ext cx="528" cy="339"/>
            </a:xfrm>
            <a:prstGeom prst="rightArrow">
              <a:avLst>
                <a:gd name="adj1" fmla="val 50000"/>
                <a:gd name="adj2" fmla="val 38938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332" name="AutoShape 12"/>
            <p:cNvSpPr>
              <a:spLocks noChangeArrowheads="1"/>
            </p:cNvSpPr>
            <p:nvPr/>
          </p:nvSpPr>
          <p:spPr bwMode="auto">
            <a:xfrm>
              <a:off x="2088" y="912"/>
              <a:ext cx="1584" cy="672"/>
            </a:xfrm>
            <a:prstGeom prst="roundRect">
              <a:avLst>
                <a:gd name="adj" fmla="val 26042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b="1">
                  <a:latin typeface="Arial" charset="0"/>
                </a:rPr>
                <a:t>Department Level</a:t>
              </a:r>
            </a:p>
          </p:txBody>
        </p:sp>
      </p:grpSp>
      <p:grpSp>
        <p:nvGrpSpPr>
          <p:cNvPr id="56346" name="Group 26"/>
          <p:cNvGrpSpPr>
            <a:grpSpLocks/>
          </p:cNvGrpSpPr>
          <p:nvPr/>
        </p:nvGrpSpPr>
        <p:grpSpPr bwMode="auto">
          <a:xfrm>
            <a:off x="3314700" y="1447800"/>
            <a:ext cx="2514600" cy="4724400"/>
            <a:chOff x="2088" y="912"/>
            <a:chExt cx="1584" cy="2976"/>
          </a:xfrm>
        </p:grpSpPr>
        <p:sp>
          <p:nvSpPr>
            <p:cNvPr id="56341" name="AutoShape 21"/>
            <p:cNvSpPr>
              <a:spLocks noChangeArrowheads="1"/>
            </p:cNvSpPr>
            <p:nvPr/>
          </p:nvSpPr>
          <p:spPr bwMode="auto">
            <a:xfrm>
              <a:off x="2088" y="2000"/>
              <a:ext cx="1584" cy="1888"/>
            </a:xfrm>
            <a:prstGeom prst="roundRect">
              <a:avLst>
                <a:gd name="adj" fmla="val 9282"/>
              </a:avLst>
            </a:prstGeom>
            <a:solidFill>
              <a:srgbClr val="FFEFD6"/>
            </a:solidFill>
            <a:ln w="38100">
              <a:solidFill>
                <a:srgbClr val="FFEFD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tIns="137160"/>
            <a:lstStyle/>
            <a:p>
              <a:pPr marL="174625" indent="-174625" algn="l"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Department Plan:</a:t>
              </a:r>
            </a:p>
            <a:p>
              <a:pPr marL="174625" indent="-174625" algn="l"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Marketing operations/</a:t>
              </a:r>
              <a:br>
                <a:rPr lang="en-US" sz="2200">
                  <a:latin typeface="Arial" charset="0"/>
                </a:rPr>
              </a:br>
              <a:r>
                <a:rPr lang="en-US" sz="2200">
                  <a:latin typeface="Arial" charset="0"/>
                </a:rPr>
                <a:t>production, human resources</a:t>
              </a:r>
            </a:p>
          </p:txBody>
        </p:sp>
        <p:sp>
          <p:nvSpPr>
            <p:cNvPr id="56339" name="AutoShape 19"/>
            <p:cNvSpPr>
              <a:spLocks noChangeArrowheads="1"/>
            </p:cNvSpPr>
            <p:nvPr/>
          </p:nvSpPr>
          <p:spPr bwMode="auto">
            <a:xfrm>
              <a:off x="2088" y="912"/>
              <a:ext cx="1584" cy="672"/>
            </a:xfrm>
            <a:prstGeom prst="roundRect">
              <a:avLst>
                <a:gd name="adj" fmla="val 26042"/>
              </a:avLst>
            </a:prstGeom>
            <a:solidFill>
              <a:srgbClr val="84A2D6"/>
            </a:solidFill>
            <a:ln w="38100">
              <a:solidFill>
                <a:srgbClr val="84A2D6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b="1">
                  <a:latin typeface="Arial" charset="0"/>
                </a:rPr>
                <a:t>Department Level</a:t>
              </a:r>
            </a:p>
          </p:txBody>
        </p:sp>
      </p:grpSp>
      <p:grpSp>
        <p:nvGrpSpPr>
          <p:cNvPr id="56342" name="Group 22"/>
          <p:cNvGrpSpPr>
            <a:grpSpLocks/>
          </p:cNvGrpSpPr>
          <p:nvPr/>
        </p:nvGrpSpPr>
        <p:grpSpPr bwMode="auto">
          <a:xfrm>
            <a:off x="317500" y="1447800"/>
            <a:ext cx="2540000" cy="4724400"/>
            <a:chOff x="200" y="912"/>
            <a:chExt cx="1600" cy="2976"/>
          </a:xfrm>
        </p:grpSpPr>
        <p:sp>
          <p:nvSpPr>
            <p:cNvPr id="56327" name="AutoShape 7"/>
            <p:cNvSpPr>
              <a:spLocks noChangeArrowheads="1"/>
            </p:cNvSpPr>
            <p:nvPr/>
          </p:nvSpPr>
          <p:spPr bwMode="auto">
            <a:xfrm>
              <a:off x="200" y="2000"/>
              <a:ext cx="1584" cy="1888"/>
            </a:xfrm>
            <a:prstGeom prst="roundRect">
              <a:avLst>
                <a:gd name="adj" fmla="val 9282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tIns="137160"/>
            <a:lstStyle/>
            <a:p>
              <a:pPr marL="174625" indent="-174625" algn="l"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Business Plan:</a:t>
              </a:r>
            </a:p>
            <a:p>
              <a:pPr marL="174625" indent="-174625" algn="l"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Focused on the profits and brand equity</a:t>
              </a:r>
            </a:p>
          </p:txBody>
        </p:sp>
        <p:sp>
          <p:nvSpPr>
            <p:cNvPr id="56329" name="AutoShape 9"/>
            <p:cNvSpPr>
              <a:spLocks noChangeArrowheads="1"/>
            </p:cNvSpPr>
            <p:nvPr/>
          </p:nvSpPr>
          <p:spPr bwMode="auto">
            <a:xfrm rot="5400000">
              <a:off x="722" y="1486"/>
              <a:ext cx="528" cy="339"/>
            </a:xfrm>
            <a:prstGeom prst="rightArrow">
              <a:avLst>
                <a:gd name="adj1" fmla="val 50000"/>
                <a:gd name="adj2" fmla="val 38938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330" name="AutoShape 10"/>
            <p:cNvSpPr>
              <a:spLocks noChangeArrowheads="1"/>
            </p:cNvSpPr>
            <p:nvPr/>
          </p:nvSpPr>
          <p:spPr bwMode="auto">
            <a:xfrm>
              <a:off x="216" y="912"/>
              <a:ext cx="1584" cy="672"/>
            </a:xfrm>
            <a:prstGeom prst="roundRect">
              <a:avLst>
                <a:gd name="adj" fmla="val 26042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b="1">
                  <a:latin typeface="Arial" charset="0"/>
                </a:rPr>
                <a:t>Corporate Level</a:t>
              </a:r>
            </a:p>
          </p:txBody>
        </p:sp>
      </p:grpSp>
      <p:grpSp>
        <p:nvGrpSpPr>
          <p:cNvPr id="56344" name="Group 24"/>
          <p:cNvGrpSpPr>
            <a:grpSpLocks/>
          </p:cNvGrpSpPr>
          <p:nvPr/>
        </p:nvGrpSpPr>
        <p:grpSpPr bwMode="auto">
          <a:xfrm>
            <a:off x="6248400" y="1447800"/>
            <a:ext cx="2552700" cy="4724400"/>
            <a:chOff x="3936" y="912"/>
            <a:chExt cx="1608" cy="2976"/>
          </a:xfrm>
        </p:grpSpPr>
        <p:sp>
          <p:nvSpPr>
            <p:cNvPr id="56337" name="AutoShape 17"/>
            <p:cNvSpPr>
              <a:spLocks noChangeArrowheads="1"/>
            </p:cNvSpPr>
            <p:nvPr/>
          </p:nvSpPr>
          <p:spPr bwMode="auto">
            <a:xfrm rot="5400000">
              <a:off x="4466" y="1486"/>
              <a:ext cx="528" cy="339"/>
            </a:xfrm>
            <a:prstGeom prst="rightArrow">
              <a:avLst>
                <a:gd name="adj1" fmla="val 50000"/>
                <a:gd name="adj2" fmla="val 38938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333" name="AutoShape 13"/>
            <p:cNvSpPr>
              <a:spLocks noChangeArrowheads="1"/>
            </p:cNvSpPr>
            <p:nvPr/>
          </p:nvSpPr>
          <p:spPr bwMode="auto">
            <a:xfrm>
              <a:off x="3960" y="912"/>
              <a:ext cx="1584" cy="672"/>
            </a:xfrm>
            <a:prstGeom prst="roundRect">
              <a:avLst>
                <a:gd name="adj" fmla="val 26042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b="1">
                  <a:latin typeface="Arial" charset="0"/>
                </a:rPr>
                <a:t>MC Level</a:t>
              </a:r>
            </a:p>
          </p:txBody>
        </p:sp>
        <p:sp>
          <p:nvSpPr>
            <p:cNvPr id="56335" name="AutoShape 15"/>
            <p:cNvSpPr>
              <a:spLocks noChangeArrowheads="1"/>
            </p:cNvSpPr>
            <p:nvPr/>
          </p:nvSpPr>
          <p:spPr bwMode="auto">
            <a:xfrm>
              <a:off x="3936" y="2000"/>
              <a:ext cx="1584" cy="1888"/>
            </a:xfrm>
            <a:prstGeom prst="roundRect">
              <a:avLst>
                <a:gd name="adj" fmla="val 9282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tIns="137160"/>
            <a:lstStyle/>
            <a:p>
              <a:pPr marL="174625" indent="-174625" algn="l"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IMC plan:</a:t>
              </a:r>
            </a:p>
            <a:p>
              <a:pPr marL="174625" indent="-174625" algn="l"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Advertising, publicity, sales promotion, events and sponsorships, direct response</a:t>
              </a:r>
            </a:p>
          </p:txBody>
        </p:sp>
      </p:grpSp>
      <p:grpSp>
        <p:nvGrpSpPr>
          <p:cNvPr id="56345" name="Group 25"/>
          <p:cNvGrpSpPr>
            <a:grpSpLocks/>
          </p:cNvGrpSpPr>
          <p:nvPr/>
        </p:nvGrpSpPr>
        <p:grpSpPr bwMode="auto">
          <a:xfrm>
            <a:off x="317500" y="1447800"/>
            <a:ext cx="2540000" cy="4724400"/>
            <a:chOff x="200" y="912"/>
            <a:chExt cx="1600" cy="2976"/>
          </a:xfrm>
        </p:grpSpPr>
        <p:sp>
          <p:nvSpPr>
            <p:cNvPr id="56340" name="AutoShape 20"/>
            <p:cNvSpPr>
              <a:spLocks noChangeArrowheads="1"/>
            </p:cNvSpPr>
            <p:nvPr/>
          </p:nvSpPr>
          <p:spPr bwMode="auto">
            <a:xfrm>
              <a:off x="200" y="2000"/>
              <a:ext cx="1584" cy="1888"/>
            </a:xfrm>
            <a:prstGeom prst="roundRect">
              <a:avLst>
                <a:gd name="adj" fmla="val 9282"/>
              </a:avLst>
            </a:prstGeom>
            <a:solidFill>
              <a:srgbClr val="FFEFD6"/>
            </a:solidFill>
            <a:ln w="38100">
              <a:solidFill>
                <a:srgbClr val="FFEFD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tIns="137160"/>
            <a:lstStyle/>
            <a:p>
              <a:pPr marL="174625" indent="-174625" algn="l"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Business Plan:</a:t>
              </a:r>
            </a:p>
            <a:p>
              <a:pPr marL="174625" indent="-174625" algn="l"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Focused on the profits and brand equity</a:t>
              </a:r>
            </a:p>
          </p:txBody>
        </p:sp>
        <p:sp>
          <p:nvSpPr>
            <p:cNvPr id="56338" name="AutoShape 18"/>
            <p:cNvSpPr>
              <a:spLocks noChangeArrowheads="1"/>
            </p:cNvSpPr>
            <p:nvPr/>
          </p:nvSpPr>
          <p:spPr bwMode="auto">
            <a:xfrm>
              <a:off x="216" y="912"/>
              <a:ext cx="1584" cy="672"/>
            </a:xfrm>
            <a:prstGeom prst="roundRect">
              <a:avLst>
                <a:gd name="adj" fmla="val 26042"/>
              </a:avLst>
            </a:prstGeom>
            <a:solidFill>
              <a:srgbClr val="84A2D6"/>
            </a:solidFill>
            <a:ln w="38100">
              <a:solidFill>
                <a:srgbClr val="84A2D6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b="1">
                  <a:latin typeface="Arial" charset="0"/>
                </a:rPr>
                <a:t>Corporate Level</a:t>
              </a:r>
            </a:p>
          </p:txBody>
        </p:sp>
      </p:grpSp>
      <p:sp>
        <p:nvSpPr>
          <p:cNvPr id="56322" name="AutoShape 2"/>
          <p:cNvSpPr>
            <a:spLocks noChangeArrowheads="1"/>
          </p:cNvSpPr>
          <p:nvPr/>
        </p:nvSpPr>
        <p:spPr bwMode="auto">
          <a:xfrm>
            <a:off x="-254000" y="203200"/>
            <a:ext cx="65786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Where it Fits in the Organization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6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6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6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90" name="Group 34"/>
          <p:cNvGrpSpPr>
            <a:grpSpLocks/>
          </p:cNvGrpSpPr>
          <p:nvPr/>
        </p:nvGrpSpPr>
        <p:grpSpPr bwMode="auto">
          <a:xfrm>
            <a:off x="914400" y="5118100"/>
            <a:ext cx="7315200" cy="1200150"/>
            <a:chOff x="576" y="2832"/>
            <a:chExt cx="4608" cy="1008"/>
          </a:xfrm>
        </p:grpSpPr>
        <p:sp>
          <p:nvSpPr>
            <p:cNvPr id="70691" name="AutoShape 35"/>
            <p:cNvSpPr>
              <a:spLocks noChangeArrowheads="1"/>
            </p:cNvSpPr>
            <p:nvPr/>
          </p:nvSpPr>
          <p:spPr bwMode="auto">
            <a:xfrm rot="5400000">
              <a:off x="2616" y="2964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692" name="AutoShape 36"/>
            <p:cNvSpPr>
              <a:spLocks noChangeArrowheads="1"/>
            </p:cNvSpPr>
            <p:nvPr/>
          </p:nvSpPr>
          <p:spPr bwMode="auto">
            <a:xfrm>
              <a:off x="576" y="3408"/>
              <a:ext cx="4608" cy="432"/>
            </a:xfrm>
            <a:prstGeom prst="roundRect">
              <a:avLst>
                <a:gd name="adj" fmla="val 33102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spcBef>
                  <a:spcPct val="20000"/>
                </a:spcBef>
              </a:pPr>
              <a:r>
                <a:rPr lang="en-US" sz="2600" b="1">
                  <a:latin typeface="Arial" charset="0"/>
                </a:rPr>
                <a:t>Step 6:</a:t>
              </a:r>
              <a:r>
                <a:rPr lang="en-US" sz="2600">
                  <a:latin typeface="Arial" charset="0"/>
                </a:rPr>
                <a:t> Evaluate Effectiveness</a:t>
              </a:r>
            </a:p>
          </p:txBody>
        </p:sp>
      </p:grpSp>
      <p:grpSp>
        <p:nvGrpSpPr>
          <p:cNvPr id="70687" name="Group 31"/>
          <p:cNvGrpSpPr>
            <a:grpSpLocks/>
          </p:cNvGrpSpPr>
          <p:nvPr/>
        </p:nvGrpSpPr>
        <p:grpSpPr bwMode="auto">
          <a:xfrm>
            <a:off x="914400" y="4229100"/>
            <a:ext cx="7315200" cy="1200150"/>
            <a:chOff x="576" y="2832"/>
            <a:chExt cx="4608" cy="1008"/>
          </a:xfrm>
        </p:grpSpPr>
        <p:sp>
          <p:nvSpPr>
            <p:cNvPr id="70688" name="AutoShape 32"/>
            <p:cNvSpPr>
              <a:spLocks noChangeArrowheads="1"/>
            </p:cNvSpPr>
            <p:nvPr/>
          </p:nvSpPr>
          <p:spPr bwMode="auto">
            <a:xfrm rot="5400000">
              <a:off x="2616" y="2964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689" name="AutoShape 33"/>
            <p:cNvSpPr>
              <a:spLocks noChangeArrowheads="1"/>
            </p:cNvSpPr>
            <p:nvPr/>
          </p:nvSpPr>
          <p:spPr bwMode="auto">
            <a:xfrm>
              <a:off x="576" y="3408"/>
              <a:ext cx="4608" cy="432"/>
            </a:xfrm>
            <a:prstGeom prst="roundRect">
              <a:avLst>
                <a:gd name="adj" fmla="val 33102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spcBef>
                  <a:spcPct val="20000"/>
                </a:spcBef>
              </a:pPr>
              <a:r>
                <a:rPr lang="en-US" sz="2600" b="1">
                  <a:latin typeface="Arial" charset="0"/>
                </a:rPr>
                <a:t>Step 5:</a:t>
              </a:r>
              <a:r>
                <a:rPr lang="en-US" sz="2600">
                  <a:latin typeface="Arial" charset="0"/>
                </a:rPr>
                <a:t> Set the Budget</a:t>
              </a:r>
            </a:p>
          </p:txBody>
        </p:sp>
      </p:grpSp>
      <p:grpSp>
        <p:nvGrpSpPr>
          <p:cNvPr id="70673" name="Group 17"/>
          <p:cNvGrpSpPr>
            <a:grpSpLocks/>
          </p:cNvGrpSpPr>
          <p:nvPr/>
        </p:nvGrpSpPr>
        <p:grpSpPr bwMode="auto">
          <a:xfrm>
            <a:off x="914400" y="3327400"/>
            <a:ext cx="7315200" cy="1200150"/>
            <a:chOff x="576" y="2832"/>
            <a:chExt cx="4608" cy="1008"/>
          </a:xfrm>
        </p:grpSpPr>
        <p:sp>
          <p:nvSpPr>
            <p:cNvPr id="70674" name="AutoShape 18"/>
            <p:cNvSpPr>
              <a:spLocks noChangeArrowheads="1"/>
            </p:cNvSpPr>
            <p:nvPr/>
          </p:nvSpPr>
          <p:spPr bwMode="auto">
            <a:xfrm rot="5400000">
              <a:off x="2616" y="2964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675" name="AutoShape 19"/>
            <p:cNvSpPr>
              <a:spLocks noChangeArrowheads="1"/>
            </p:cNvSpPr>
            <p:nvPr/>
          </p:nvSpPr>
          <p:spPr bwMode="auto">
            <a:xfrm>
              <a:off x="576" y="3408"/>
              <a:ext cx="4608" cy="432"/>
            </a:xfrm>
            <a:prstGeom prst="roundRect">
              <a:avLst>
                <a:gd name="adj" fmla="val 33102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spcBef>
                  <a:spcPct val="20000"/>
                </a:spcBef>
              </a:pPr>
              <a:r>
                <a:rPr lang="en-US" sz="2600" b="1">
                  <a:latin typeface="Arial" charset="0"/>
                </a:rPr>
                <a:t>Step 4:</a:t>
              </a:r>
              <a:r>
                <a:rPr lang="en-US" sz="2600">
                  <a:latin typeface="Arial" charset="0"/>
                </a:rPr>
                <a:t> Develop Strategies and Tactics</a:t>
              </a:r>
            </a:p>
          </p:txBody>
        </p:sp>
      </p:grpSp>
      <p:grpSp>
        <p:nvGrpSpPr>
          <p:cNvPr id="70676" name="Group 20"/>
          <p:cNvGrpSpPr>
            <a:grpSpLocks/>
          </p:cNvGrpSpPr>
          <p:nvPr/>
        </p:nvGrpSpPr>
        <p:grpSpPr bwMode="auto">
          <a:xfrm>
            <a:off x="914400" y="2438400"/>
            <a:ext cx="7315200" cy="1190625"/>
            <a:chOff x="576" y="2024"/>
            <a:chExt cx="4608" cy="1000"/>
          </a:xfrm>
        </p:grpSpPr>
        <p:sp>
          <p:nvSpPr>
            <p:cNvPr id="70677" name="AutoShape 21"/>
            <p:cNvSpPr>
              <a:spLocks noChangeArrowheads="1"/>
            </p:cNvSpPr>
            <p:nvPr/>
          </p:nvSpPr>
          <p:spPr bwMode="auto">
            <a:xfrm rot="5400000">
              <a:off x="2616" y="2156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678" name="AutoShape 22"/>
            <p:cNvSpPr>
              <a:spLocks noChangeArrowheads="1"/>
            </p:cNvSpPr>
            <p:nvPr/>
          </p:nvSpPr>
          <p:spPr bwMode="auto">
            <a:xfrm>
              <a:off x="576" y="2592"/>
              <a:ext cx="4608" cy="432"/>
            </a:xfrm>
            <a:prstGeom prst="roundRect">
              <a:avLst>
                <a:gd name="adj" fmla="val 33102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spcBef>
                  <a:spcPct val="20000"/>
                </a:spcBef>
              </a:pPr>
              <a:r>
                <a:rPr lang="en-US" sz="2600" b="1">
                  <a:latin typeface="Arial" charset="0"/>
                </a:rPr>
                <a:t>Step 3:</a:t>
              </a:r>
              <a:r>
                <a:rPr lang="en-US" sz="2600">
                  <a:latin typeface="Arial" charset="0"/>
                </a:rPr>
                <a:t> Determine MC Objectives</a:t>
              </a:r>
            </a:p>
          </p:txBody>
        </p:sp>
      </p:grpSp>
      <p:grpSp>
        <p:nvGrpSpPr>
          <p:cNvPr id="70679" name="Group 23"/>
          <p:cNvGrpSpPr>
            <a:grpSpLocks/>
          </p:cNvGrpSpPr>
          <p:nvPr/>
        </p:nvGrpSpPr>
        <p:grpSpPr bwMode="auto">
          <a:xfrm>
            <a:off x="914400" y="1524000"/>
            <a:ext cx="7315200" cy="1200150"/>
            <a:chOff x="576" y="1200"/>
            <a:chExt cx="4608" cy="1008"/>
          </a:xfrm>
        </p:grpSpPr>
        <p:sp>
          <p:nvSpPr>
            <p:cNvPr id="70680" name="AutoShape 24"/>
            <p:cNvSpPr>
              <a:spLocks noChangeArrowheads="1"/>
            </p:cNvSpPr>
            <p:nvPr/>
          </p:nvSpPr>
          <p:spPr bwMode="auto">
            <a:xfrm rot="5400000">
              <a:off x="2616" y="1332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681" name="AutoShape 25"/>
            <p:cNvSpPr>
              <a:spLocks noChangeArrowheads="1"/>
            </p:cNvSpPr>
            <p:nvPr/>
          </p:nvSpPr>
          <p:spPr bwMode="auto">
            <a:xfrm>
              <a:off x="576" y="1776"/>
              <a:ext cx="4608" cy="432"/>
            </a:xfrm>
            <a:prstGeom prst="roundRect">
              <a:avLst>
                <a:gd name="adj" fmla="val 33102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spcBef>
                  <a:spcPct val="20000"/>
                </a:spcBef>
              </a:pPr>
              <a:r>
                <a:rPr lang="en-US" sz="2600" b="1">
                  <a:latin typeface="Arial" charset="0"/>
                </a:rPr>
                <a:t>Step 2:</a:t>
              </a:r>
              <a:r>
                <a:rPr lang="en-US" sz="2600">
                  <a:latin typeface="Arial" charset="0"/>
                </a:rPr>
                <a:t> Analyze SWOTs</a:t>
              </a:r>
            </a:p>
          </p:txBody>
        </p:sp>
      </p:grpSp>
      <p:sp>
        <p:nvSpPr>
          <p:cNvPr id="70682" name="AutoShape 26"/>
          <p:cNvSpPr>
            <a:spLocks noChangeArrowheads="1"/>
          </p:cNvSpPr>
          <p:nvPr/>
        </p:nvSpPr>
        <p:spPr bwMode="auto">
          <a:xfrm>
            <a:off x="914400" y="1295400"/>
            <a:ext cx="7315200" cy="514350"/>
          </a:xfrm>
          <a:prstGeom prst="roundRect">
            <a:avLst>
              <a:gd name="adj" fmla="val 33102"/>
            </a:avLst>
          </a:prstGeom>
          <a:solidFill>
            <a:srgbClr val="FFEFD6"/>
          </a:solidFill>
          <a:ln w="38100">
            <a:solidFill>
              <a:srgbClr val="FFB610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>
              <a:spcBef>
                <a:spcPct val="20000"/>
              </a:spcBef>
            </a:pPr>
            <a:r>
              <a:rPr lang="en-US" sz="2600" b="1">
                <a:latin typeface="Arial" charset="0"/>
              </a:rPr>
              <a:t>Step 1:</a:t>
            </a:r>
            <a:r>
              <a:rPr lang="en-US" sz="2600">
                <a:latin typeface="Arial" charset="0"/>
              </a:rPr>
              <a:t> Identify Target Audiences</a:t>
            </a:r>
          </a:p>
        </p:txBody>
      </p:sp>
      <p:sp>
        <p:nvSpPr>
          <p:cNvPr id="70694" name="AutoShape 38"/>
          <p:cNvSpPr>
            <a:spLocks noChangeArrowheads="1"/>
          </p:cNvSpPr>
          <p:nvPr/>
        </p:nvSpPr>
        <p:spPr bwMode="auto">
          <a:xfrm>
            <a:off x="914400" y="4914900"/>
            <a:ext cx="7315200" cy="514350"/>
          </a:xfrm>
          <a:prstGeom prst="roundRect">
            <a:avLst>
              <a:gd name="adj" fmla="val 33102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>
              <a:spcBef>
                <a:spcPct val="20000"/>
              </a:spcBef>
            </a:pPr>
            <a:r>
              <a:rPr lang="en-US" sz="2600" b="1">
                <a:latin typeface="Arial" charset="0"/>
              </a:rPr>
              <a:t>Step 5:</a:t>
            </a:r>
            <a:r>
              <a:rPr lang="en-US" sz="2600">
                <a:latin typeface="Arial" charset="0"/>
              </a:rPr>
              <a:t> Set the Budget</a:t>
            </a:r>
          </a:p>
        </p:txBody>
      </p:sp>
      <p:sp>
        <p:nvSpPr>
          <p:cNvPr id="70693" name="AutoShape 37"/>
          <p:cNvSpPr>
            <a:spLocks noChangeArrowheads="1"/>
          </p:cNvSpPr>
          <p:nvPr/>
        </p:nvSpPr>
        <p:spPr bwMode="auto">
          <a:xfrm>
            <a:off x="914400" y="4013200"/>
            <a:ext cx="7315200" cy="514350"/>
          </a:xfrm>
          <a:prstGeom prst="roundRect">
            <a:avLst>
              <a:gd name="adj" fmla="val 33102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>
              <a:spcBef>
                <a:spcPct val="20000"/>
              </a:spcBef>
            </a:pPr>
            <a:r>
              <a:rPr lang="en-US" sz="2600" b="1">
                <a:latin typeface="Arial" charset="0"/>
              </a:rPr>
              <a:t>Step 4:</a:t>
            </a:r>
            <a:r>
              <a:rPr lang="en-US" sz="2600">
                <a:latin typeface="Arial" charset="0"/>
              </a:rPr>
              <a:t> Develop Strategies and Tactics</a:t>
            </a:r>
          </a:p>
        </p:txBody>
      </p:sp>
      <p:sp>
        <p:nvSpPr>
          <p:cNvPr id="70685" name="AutoShape 29"/>
          <p:cNvSpPr>
            <a:spLocks noChangeArrowheads="1"/>
          </p:cNvSpPr>
          <p:nvPr/>
        </p:nvSpPr>
        <p:spPr bwMode="auto">
          <a:xfrm>
            <a:off x="914400" y="3114675"/>
            <a:ext cx="7315200" cy="514350"/>
          </a:xfrm>
          <a:prstGeom prst="roundRect">
            <a:avLst>
              <a:gd name="adj" fmla="val 33102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>
              <a:spcBef>
                <a:spcPct val="20000"/>
              </a:spcBef>
            </a:pPr>
            <a:r>
              <a:rPr lang="en-US" sz="2600" b="1">
                <a:latin typeface="Arial" charset="0"/>
              </a:rPr>
              <a:t>Step 3:</a:t>
            </a:r>
            <a:r>
              <a:rPr lang="en-US" sz="2600">
                <a:latin typeface="Arial" charset="0"/>
              </a:rPr>
              <a:t> Determine MC Objectives</a:t>
            </a:r>
          </a:p>
        </p:txBody>
      </p:sp>
      <p:sp>
        <p:nvSpPr>
          <p:cNvPr id="70684" name="AutoShape 28"/>
          <p:cNvSpPr>
            <a:spLocks noChangeArrowheads="1"/>
          </p:cNvSpPr>
          <p:nvPr/>
        </p:nvSpPr>
        <p:spPr bwMode="auto">
          <a:xfrm>
            <a:off x="914400" y="2209800"/>
            <a:ext cx="7315200" cy="514350"/>
          </a:xfrm>
          <a:prstGeom prst="roundRect">
            <a:avLst>
              <a:gd name="adj" fmla="val 33102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>
              <a:spcBef>
                <a:spcPct val="20000"/>
              </a:spcBef>
            </a:pPr>
            <a:r>
              <a:rPr lang="en-US" sz="2600" b="1">
                <a:latin typeface="Arial" charset="0"/>
              </a:rPr>
              <a:t>Step 2:</a:t>
            </a:r>
            <a:r>
              <a:rPr lang="en-US" sz="2600">
                <a:latin typeface="Arial" charset="0"/>
              </a:rPr>
              <a:t> Analyze SWOTs</a:t>
            </a:r>
          </a:p>
        </p:txBody>
      </p:sp>
      <p:sp>
        <p:nvSpPr>
          <p:cNvPr id="70683" name="AutoShape 27"/>
          <p:cNvSpPr>
            <a:spLocks noChangeArrowheads="1"/>
          </p:cNvSpPr>
          <p:nvPr/>
        </p:nvSpPr>
        <p:spPr bwMode="auto">
          <a:xfrm>
            <a:off x="914400" y="1295400"/>
            <a:ext cx="7315200" cy="514350"/>
          </a:xfrm>
          <a:prstGeom prst="roundRect">
            <a:avLst>
              <a:gd name="adj" fmla="val 33102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>
              <a:spcBef>
                <a:spcPct val="20000"/>
              </a:spcBef>
            </a:pPr>
            <a:r>
              <a:rPr lang="en-US" sz="2600" b="1">
                <a:latin typeface="Arial" charset="0"/>
              </a:rPr>
              <a:t>Step 1:</a:t>
            </a:r>
            <a:r>
              <a:rPr lang="en-US" sz="2600">
                <a:latin typeface="Arial" charset="0"/>
              </a:rPr>
              <a:t> Identify Target Audiences</a:t>
            </a:r>
          </a:p>
        </p:txBody>
      </p:sp>
      <p:sp>
        <p:nvSpPr>
          <p:cNvPr id="70669" name="AutoShape 13"/>
          <p:cNvSpPr>
            <a:spLocks noChangeArrowheads="1"/>
          </p:cNvSpPr>
          <p:nvPr/>
        </p:nvSpPr>
        <p:spPr bwMode="auto">
          <a:xfrm>
            <a:off x="-254000" y="203200"/>
            <a:ext cx="75692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0670" name="Rectangle 14"/>
          <p:cNvSpPr>
            <a:spLocks noGrp="1" noChangeArrowheads="1"/>
          </p:cNvSpPr>
          <p:nvPr>
            <p:ph type="title"/>
          </p:nvPr>
        </p:nvSpPr>
        <p:spPr>
          <a:xfrm>
            <a:off x="227013" y="239713"/>
            <a:ext cx="7772400" cy="635000"/>
          </a:xfrm>
        </p:spPr>
        <p:txBody>
          <a:bodyPr/>
          <a:lstStyle/>
          <a:p>
            <a:r>
              <a:rPr lang="en-US" sz="3200"/>
              <a:t>What Are the 6 Steps in the Process?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0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0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0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0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82" grpId="0" animBg="1" autoUpdateAnimBg="0"/>
      <p:bldP spid="70694" grpId="0" animBg="1" autoUpdateAnimBg="0"/>
      <p:bldP spid="70693" grpId="0" animBg="1" autoUpdateAnimBg="0"/>
      <p:bldP spid="70685" grpId="0" animBg="1" autoUpdateAnimBg="0"/>
      <p:bldP spid="70684" grpId="0" animBg="1" autoUpdateAnimBg="0"/>
      <p:bldP spid="70683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47" name="AutoShape 3"/>
          <p:cNvSpPr>
            <a:spLocks noChangeArrowheads="1"/>
          </p:cNvSpPr>
          <p:nvPr/>
        </p:nvSpPr>
        <p:spPr bwMode="auto">
          <a:xfrm>
            <a:off x="-254000" y="227013"/>
            <a:ext cx="87884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8916987" cy="635000"/>
          </a:xfrm>
        </p:spPr>
        <p:txBody>
          <a:bodyPr/>
          <a:lstStyle/>
          <a:p>
            <a:r>
              <a:rPr lang="en-US" sz="2800"/>
              <a:t>Example of a Company Targeting Upscale Women</a:t>
            </a:r>
          </a:p>
        </p:txBody>
      </p:sp>
      <p:pic>
        <p:nvPicPr>
          <p:cNvPr id="57353" name="Picture 9" descr="C:\Documents and Settings\John Gayle\My Documents\3Blox\30801 MHHE-Duncan PPT\Work Files\Duncan Compressed\dun37744_p06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371600"/>
            <a:ext cx="7620000" cy="4933950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57354" name="Rectangle 10">
            <a:hlinkClick r:id="rId3" action="ppaction://program"/>
          </p:cNvPr>
          <p:cNvSpPr>
            <a:spLocks noChangeArrowheads="1"/>
          </p:cNvSpPr>
          <p:nvPr/>
        </p:nvSpPr>
        <p:spPr bwMode="auto">
          <a:xfrm>
            <a:off x="8077200" y="5943600"/>
            <a:ext cx="533400" cy="533400"/>
          </a:xfrm>
          <a:prstGeom prst="rect">
            <a:avLst/>
          </a:prstGeom>
          <a:solidFill>
            <a:srgbClr val="990000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tIns="27432" anchor="ctr"/>
          <a:lstStyle/>
          <a:p>
            <a:pPr eaLnBrk="0" hangingPunct="0"/>
            <a:r>
              <a:rPr lang="en-US" sz="4400" b="1">
                <a:solidFill>
                  <a:srgbClr val="F8F8F8"/>
                </a:solidFill>
                <a:latin typeface="Arial" charset="0"/>
              </a:rPr>
              <a:t>+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4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EFD2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58371" name="Picture 3" descr="C:\Documents and Settings\John Gayle\My Documents\3Blox\30801 MHHE-Duncan PPT\Work Files\brain_bkgr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50800"/>
            <a:ext cx="8077200" cy="6781800"/>
          </a:xfrm>
          <a:prstGeom prst="rect">
            <a:avLst/>
          </a:prstGeom>
          <a:noFill/>
        </p:spPr>
      </p:pic>
      <p:sp>
        <p:nvSpPr>
          <p:cNvPr id="58372" name="AutoShape 4"/>
          <p:cNvSpPr>
            <a:spLocks noChangeArrowheads="1"/>
          </p:cNvSpPr>
          <p:nvPr/>
        </p:nvSpPr>
        <p:spPr bwMode="auto">
          <a:xfrm>
            <a:off x="-254000" y="203200"/>
            <a:ext cx="35306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Think About It</a:t>
            </a:r>
          </a:p>
        </p:txBody>
      </p:sp>
      <p:sp>
        <p:nvSpPr>
          <p:cNvPr id="58375" name="AutoShape 7"/>
          <p:cNvSpPr>
            <a:spLocks noChangeArrowheads="1"/>
          </p:cNvSpPr>
          <p:nvPr/>
        </p:nvSpPr>
        <p:spPr bwMode="auto">
          <a:xfrm>
            <a:off x="990600" y="1692275"/>
            <a:ext cx="7391400" cy="4708525"/>
          </a:xfrm>
          <a:prstGeom prst="roundRect">
            <a:avLst>
              <a:gd name="adj" fmla="val 5764"/>
            </a:avLst>
          </a:prstGeom>
          <a:solidFill>
            <a:schemeClr val="bg1"/>
          </a:solidFill>
          <a:ln w="38100">
            <a:solidFill>
              <a:srgbClr val="FFB610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spcBef>
                <a:spcPct val="20000"/>
              </a:spcBef>
            </a:pPr>
            <a:endParaRPr lang="en-US" sz="2800">
              <a:latin typeface="Arial" charset="0"/>
              <a:cs typeface="Arial" charset="0"/>
            </a:endParaRPr>
          </a:p>
        </p:txBody>
      </p:sp>
      <p:pic>
        <p:nvPicPr>
          <p:cNvPr id="58376" name="Picture 8" descr="C:\Documents and Settings\John Gayle\My Documents\3Blox\30801 MHHE-Duncan PPT\Work Files\brai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738" y="1219200"/>
            <a:ext cx="1262062" cy="1295400"/>
          </a:xfrm>
          <a:prstGeom prst="rect">
            <a:avLst/>
          </a:prstGeom>
          <a:noFill/>
        </p:spPr>
      </p:pic>
      <p:pic>
        <p:nvPicPr>
          <p:cNvPr id="58378" name="Picture 10" descr="http://www.iowawest.org/images/college%20stude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7338" y="2070100"/>
            <a:ext cx="2544762" cy="3895725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58379" name="Text Box 11"/>
          <p:cNvSpPr txBox="1">
            <a:spLocks noChangeArrowheads="1"/>
          </p:cNvSpPr>
          <p:nvPr/>
        </p:nvSpPr>
        <p:spPr bwMode="auto">
          <a:xfrm>
            <a:off x="1828800" y="3098800"/>
            <a:ext cx="3124200" cy="1920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sz="3000">
                <a:latin typeface="Arial" charset="0"/>
                <a:cs typeface="Arial" charset="0"/>
              </a:rPr>
              <a:t>What types of products target you, as a college student?</a:t>
            </a:r>
            <a:endParaRPr lang="en-US" sz="3000"/>
          </a:p>
        </p:txBody>
      </p:sp>
      <p:sp>
        <p:nvSpPr>
          <p:cNvPr id="58380" name="Rectangle 12"/>
          <p:cNvSpPr>
            <a:spLocks noChangeArrowheads="1"/>
          </p:cNvSpPr>
          <p:nvPr/>
        </p:nvSpPr>
        <p:spPr bwMode="auto">
          <a:xfrm>
            <a:off x="5359400" y="2070100"/>
            <a:ext cx="2551113" cy="3886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5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magnify_bkg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0"/>
            <a:ext cx="9372600" cy="6858000"/>
          </a:xfrm>
          <a:prstGeom prst="rect">
            <a:avLst/>
          </a:prstGeom>
          <a:noFill/>
        </p:spPr>
      </p:pic>
      <p:sp>
        <p:nvSpPr>
          <p:cNvPr id="59395" name="AutoShape 3"/>
          <p:cNvSpPr>
            <a:spLocks noChangeArrowheads="1"/>
          </p:cNvSpPr>
          <p:nvPr/>
        </p:nvSpPr>
        <p:spPr bwMode="auto">
          <a:xfrm>
            <a:off x="838200" y="1447800"/>
            <a:ext cx="7772400" cy="5105400"/>
          </a:xfrm>
          <a:prstGeom prst="roundRect">
            <a:avLst>
              <a:gd name="adj" fmla="val 7213"/>
            </a:avLst>
          </a:prstGeom>
          <a:solidFill>
            <a:srgbClr val="FFF9EF"/>
          </a:solidFill>
          <a:ln w="28575">
            <a:solidFill>
              <a:srgbClr val="FFB61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396" name="AutoShape 4"/>
          <p:cNvSpPr>
            <a:spLocks noChangeArrowheads="1"/>
          </p:cNvSpPr>
          <p:nvPr/>
        </p:nvSpPr>
        <p:spPr bwMode="auto">
          <a:xfrm>
            <a:off x="-254000" y="203200"/>
            <a:ext cx="4140200" cy="685800"/>
          </a:xfrm>
          <a:prstGeom prst="roundRect">
            <a:avLst>
              <a:gd name="adj" fmla="val 32639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9397" name="Rectangle 5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Insight:</a:t>
            </a:r>
            <a:r>
              <a:rPr lang="en-US" sz="3200"/>
              <a:t> The 4 Cs </a:t>
            </a:r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auto">
          <a:xfrm>
            <a:off x="1524000" y="1981200"/>
            <a:ext cx="6858000" cy="4114800"/>
          </a:xfrm>
          <a:prstGeom prst="roundRect">
            <a:avLst>
              <a:gd name="adj" fmla="val 11458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/>
            <a:r>
              <a:rPr lang="en-US" sz="2600" b="1">
                <a:latin typeface="Arial" charset="0"/>
              </a:rPr>
              <a:t>Some marketers think of the 4Cs in addition to the 4Ps:</a:t>
            </a:r>
          </a:p>
          <a:p>
            <a:pPr marL="576263" lvl="1" indent="-347663" algn="l"/>
            <a:r>
              <a:rPr lang="en-US" sz="2200">
                <a:latin typeface="Arial" charset="0"/>
              </a:rPr>
              <a:t>1) Consumers: Ask consumers how your brand compares to competitors</a:t>
            </a:r>
          </a:p>
          <a:p>
            <a:pPr marL="576263" lvl="1" indent="-347663" algn="l"/>
            <a:r>
              <a:rPr lang="en-US" sz="2200">
                <a:latin typeface="Arial" charset="0"/>
              </a:rPr>
              <a:t>2) Cost: Ask consumers how they perceive the cost of your brand vs. competitors</a:t>
            </a:r>
          </a:p>
          <a:p>
            <a:pPr marL="576263" lvl="1" indent="-347663" algn="l"/>
            <a:r>
              <a:rPr lang="en-US" sz="2200">
                <a:latin typeface="Arial" charset="0"/>
              </a:rPr>
              <a:t>3) Convenience: Ask consumers how convenient it is to locate and buy your brand vs. competitors</a:t>
            </a:r>
          </a:p>
          <a:p>
            <a:pPr marL="576263" lvl="1" indent="-347663" algn="l"/>
            <a:r>
              <a:rPr lang="en-US" sz="2200">
                <a:latin typeface="Arial" charset="0"/>
              </a:rPr>
              <a:t>4) Communication: Ask consumers if they are getting what they need to make the best buying decision</a:t>
            </a:r>
          </a:p>
        </p:txBody>
      </p:sp>
      <p:pic>
        <p:nvPicPr>
          <p:cNvPr id="59399" name="Picture 7" descr="magnif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143000"/>
            <a:ext cx="1112838" cy="1143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419" name="AutoShape 3"/>
          <p:cNvSpPr>
            <a:spLocks noChangeArrowheads="1"/>
          </p:cNvSpPr>
          <p:nvPr/>
        </p:nvSpPr>
        <p:spPr bwMode="auto">
          <a:xfrm>
            <a:off x="-254000" y="227013"/>
            <a:ext cx="53594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7772400" cy="635000"/>
          </a:xfrm>
        </p:spPr>
        <p:txBody>
          <a:bodyPr/>
          <a:lstStyle/>
          <a:p>
            <a:r>
              <a:rPr lang="en-US" sz="3200" b="1"/>
              <a:t>IMC In Action:</a:t>
            </a:r>
            <a:r>
              <a:rPr lang="en-US" sz="3200"/>
              <a:t> Snapple</a:t>
            </a:r>
            <a:endParaRPr lang="en-US" sz="3600"/>
          </a:p>
        </p:txBody>
      </p:sp>
      <p:pic>
        <p:nvPicPr>
          <p:cNvPr id="60422" name="Picture 6" descr="C:\Documents and Settings\John Gayle\My Documents\3Blox\30801 MHHE-Duncan PPT\Work Files\Duncan Compressed\noboders\dun37744_p0611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535113"/>
            <a:ext cx="6172200" cy="46370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2" name="Group 22"/>
          <p:cNvGrpSpPr>
            <a:grpSpLocks/>
          </p:cNvGrpSpPr>
          <p:nvPr/>
        </p:nvGrpSpPr>
        <p:grpSpPr bwMode="auto">
          <a:xfrm>
            <a:off x="2286000" y="2425700"/>
            <a:ext cx="6477000" cy="2743200"/>
            <a:chOff x="1440" y="1528"/>
            <a:chExt cx="4080" cy="1728"/>
          </a:xfrm>
        </p:grpSpPr>
        <p:sp>
          <p:nvSpPr>
            <p:cNvPr id="61443" name="AutoShape 3"/>
            <p:cNvSpPr>
              <a:spLocks noChangeArrowheads="1"/>
            </p:cNvSpPr>
            <p:nvPr/>
          </p:nvSpPr>
          <p:spPr bwMode="auto">
            <a:xfrm>
              <a:off x="2016" y="1528"/>
              <a:ext cx="3504" cy="1728"/>
            </a:xfrm>
            <a:prstGeom prst="roundRect">
              <a:avLst>
                <a:gd name="adj" fmla="val 9199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marL="228600" indent="-228600" algn="l"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An IMC campaign featuring:</a:t>
              </a:r>
            </a:p>
            <a:p>
              <a:pPr marL="228600" indent="-228600" algn="l"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Advertising using a wacky campaign about maturing fruit aimed at young people</a:t>
              </a:r>
            </a:p>
            <a:p>
              <a:pPr marL="228600" indent="-228600" algn="l"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A virtual community called “Snappleton”</a:t>
              </a:r>
            </a:p>
          </p:txBody>
        </p:sp>
        <p:sp>
          <p:nvSpPr>
            <p:cNvPr id="61444" name="AutoShape 4"/>
            <p:cNvSpPr>
              <a:spLocks noChangeArrowheads="1"/>
            </p:cNvSpPr>
            <p:nvPr/>
          </p:nvSpPr>
          <p:spPr bwMode="auto">
            <a:xfrm>
              <a:off x="1440" y="2233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1461" name="Group 21"/>
          <p:cNvGrpSpPr>
            <a:grpSpLocks/>
          </p:cNvGrpSpPr>
          <p:nvPr/>
        </p:nvGrpSpPr>
        <p:grpSpPr bwMode="auto">
          <a:xfrm>
            <a:off x="2286000" y="1371600"/>
            <a:ext cx="6477000" cy="685800"/>
            <a:chOff x="1440" y="864"/>
            <a:chExt cx="4080" cy="432"/>
          </a:xfrm>
        </p:grpSpPr>
        <p:sp>
          <p:nvSpPr>
            <p:cNvPr id="61446" name="AutoShape 6"/>
            <p:cNvSpPr>
              <a:spLocks noChangeArrowheads="1"/>
            </p:cNvSpPr>
            <p:nvPr/>
          </p:nvSpPr>
          <p:spPr bwMode="auto">
            <a:xfrm>
              <a:off x="2016" y="864"/>
              <a:ext cx="3504" cy="432"/>
            </a:xfrm>
            <a:prstGeom prst="roundRect">
              <a:avLst>
                <a:gd name="adj" fmla="val 31250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Rebuild Snapple’s brand appeal</a:t>
              </a:r>
            </a:p>
          </p:txBody>
        </p:sp>
        <p:sp>
          <p:nvSpPr>
            <p:cNvPr id="61447" name="AutoShape 7"/>
            <p:cNvSpPr>
              <a:spLocks noChangeArrowheads="1"/>
            </p:cNvSpPr>
            <p:nvPr/>
          </p:nvSpPr>
          <p:spPr bwMode="auto">
            <a:xfrm>
              <a:off x="1440" y="936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1463" name="Group 23"/>
          <p:cNvGrpSpPr>
            <a:grpSpLocks/>
          </p:cNvGrpSpPr>
          <p:nvPr/>
        </p:nvGrpSpPr>
        <p:grpSpPr bwMode="auto">
          <a:xfrm>
            <a:off x="2286000" y="5486400"/>
            <a:ext cx="6477000" cy="685800"/>
            <a:chOff x="1440" y="3456"/>
            <a:chExt cx="4080" cy="432"/>
          </a:xfrm>
        </p:grpSpPr>
        <p:sp>
          <p:nvSpPr>
            <p:cNvPr id="61451" name="AutoShape 11"/>
            <p:cNvSpPr>
              <a:spLocks noChangeArrowheads="1"/>
            </p:cNvSpPr>
            <p:nvPr/>
          </p:nvSpPr>
          <p:spPr bwMode="auto">
            <a:xfrm>
              <a:off x="1440" y="3527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rIns="0" anchor="ctr"/>
            <a:lstStyle/>
            <a:p>
              <a:endParaRPr lang="en-US"/>
            </a:p>
          </p:txBody>
        </p:sp>
        <p:sp>
          <p:nvSpPr>
            <p:cNvPr id="61452" name="AutoShape 12"/>
            <p:cNvSpPr>
              <a:spLocks noChangeArrowheads="1"/>
            </p:cNvSpPr>
            <p:nvPr/>
          </p:nvSpPr>
          <p:spPr bwMode="auto">
            <a:xfrm>
              <a:off x="2016" y="3456"/>
              <a:ext cx="3504" cy="432"/>
            </a:xfrm>
            <a:prstGeom prst="roundRect">
              <a:avLst>
                <a:gd name="adj" fmla="val 31481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wrap="none" rIns="0" anchor="ctr"/>
            <a:lstStyle/>
            <a:p>
              <a:pPr algn="l"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Too early to tell</a:t>
              </a:r>
            </a:p>
          </p:txBody>
        </p:sp>
      </p:grpSp>
      <p:sp>
        <p:nvSpPr>
          <p:cNvPr id="61453" name="AutoShape 13"/>
          <p:cNvSpPr>
            <a:spLocks noChangeArrowheads="1"/>
          </p:cNvSpPr>
          <p:nvPr/>
        </p:nvSpPr>
        <p:spPr bwMode="auto">
          <a:xfrm>
            <a:off x="-254000" y="203200"/>
            <a:ext cx="52832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54" name="Rectangle 14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IMC In Action:</a:t>
            </a:r>
            <a:r>
              <a:rPr lang="en-US" sz="3200"/>
              <a:t> Snapple</a:t>
            </a:r>
          </a:p>
        </p:txBody>
      </p:sp>
      <p:grpSp>
        <p:nvGrpSpPr>
          <p:cNvPr id="61460" name="Group 20"/>
          <p:cNvGrpSpPr>
            <a:grpSpLocks/>
          </p:cNvGrpSpPr>
          <p:nvPr/>
        </p:nvGrpSpPr>
        <p:grpSpPr bwMode="auto">
          <a:xfrm>
            <a:off x="457200" y="1295400"/>
            <a:ext cx="2133600" cy="5105400"/>
            <a:chOff x="288" y="816"/>
            <a:chExt cx="1344" cy="3216"/>
          </a:xfrm>
        </p:grpSpPr>
        <p:sp>
          <p:nvSpPr>
            <p:cNvPr id="61456" name="AutoShape 16"/>
            <p:cNvSpPr>
              <a:spLocks noChangeArrowheads="1"/>
            </p:cNvSpPr>
            <p:nvPr/>
          </p:nvSpPr>
          <p:spPr bwMode="auto">
            <a:xfrm>
              <a:off x="288" y="816"/>
              <a:ext cx="1344" cy="3216"/>
            </a:xfrm>
            <a:prstGeom prst="roundRect">
              <a:avLst>
                <a:gd name="adj" fmla="val 6417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endParaRPr lang="en-US">
                <a:latin typeface="Arial" charset="0"/>
              </a:endParaRPr>
            </a:p>
          </p:txBody>
        </p:sp>
        <p:sp>
          <p:nvSpPr>
            <p:cNvPr id="61457" name="Text Box 17"/>
            <p:cNvSpPr txBox="1">
              <a:spLocks noChangeArrowheads="1"/>
            </p:cNvSpPr>
            <p:nvPr/>
          </p:nvSpPr>
          <p:spPr bwMode="auto">
            <a:xfrm>
              <a:off x="336" y="888"/>
              <a:ext cx="1263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Challenge:</a:t>
              </a:r>
            </a:p>
          </p:txBody>
        </p:sp>
        <p:sp>
          <p:nvSpPr>
            <p:cNvPr id="61458" name="Text Box 18"/>
            <p:cNvSpPr txBox="1">
              <a:spLocks noChangeArrowheads="1"/>
            </p:cNvSpPr>
            <p:nvPr/>
          </p:nvSpPr>
          <p:spPr bwMode="auto">
            <a:xfrm>
              <a:off x="598" y="2154"/>
              <a:ext cx="1001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Answer:</a:t>
              </a:r>
            </a:p>
          </p:txBody>
        </p:sp>
        <p:sp>
          <p:nvSpPr>
            <p:cNvPr id="61459" name="Text Box 19"/>
            <p:cNvSpPr txBox="1">
              <a:spLocks noChangeArrowheads="1"/>
            </p:cNvSpPr>
            <p:nvPr/>
          </p:nvSpPr>
          <p:spPr bwMode="auto">
            <a:xfrm>
              <a:off x="597" y="3472"/>
              <a:ext cx="1002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Results:</a:t>
              </a:r>
            </a:p>
          </p:txBody>
        </p:sp>
      </p:grpSp>
      <p:sp>
        <p:nvSpPr>
          <p:cNvPr id="61465" name="AutoShape 25"/>
          <p:cNvSpPr>
            <a:spLocks noChangeArrowheads="1"/>
          </p:cNvSpPr>
          <p:nvPr/>
        </p:nvSpPr>
        <p:spPr bwMode="auto">
          <a:xfrm>
            <a:off x="3200400" y="2425700"/>
            <a:ext cx="5562600" cy="2743200"/>
          </a:xfrm>
          <a:prstGeom prst="roundRect">
            <a:avLst>
              <a:gd name="adj" fmla="val 9199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marL="228600" indent="-228600" algn="l">
              <a:spcBef>
                <a:spcPct val="20000"/>
              </a:spcBef>
            </a:pPr>
            <a:r>
              <a:rPr lang="en-US">
                <a:latin typeface="Arial" charset="0"/>
              </a:rPr>
              <a:t>An IMC campaign featuring:</a:t>
            </a:r>
          </a:p>
          <a:p>
            <a:pPr marL="228600" indent="-228600" algn="l">
              <a:spcBef>
                <a:spcPct val="20000"/>
              </a:spcBef>
              <a:buFontTx/>
              <a:buChar char="•"/>
            </a:pPr>
            <a:r>
              <a:rPr lang="en-US">
                <a:latin typeface="Arial" charset="0"/>
              </a:rPr>
              <a:t>Advertising using a wacky campaign about maturing fruit aimed at young people</a:t>
            </a:r>
          </a:p>
          <a:p>
            <a:pPr marL="228600" indent="-228600" algn="l">
              <a:spcBef>
                <a:spcPct val="20000"/>
              </a:spcBef>
              <a:buFontTx/>
              <a:buChar char="•"/>
            </a:pPr>
            <a:r>
              <a:rPr lang="en-US">
                <a:latin typeface="Arial" charset="0"/>
              </a:rPr>
              <a:t>A virtual community called “Snappleton”</a:t>
            </a:r>
          </a:p>
        </p:txBody>
      </p:sp>
      <p:sp>
        <p:nvSpPr>
          <p:cNvPr id="61468" name="AutoShape 28"/>
          <p:cNvSpPr>
            <a:spLocks noChangeArrowheads="1"/>
          </p:cNvSpPr>
          <p:nvPr/>
        </p:nvSpPr>
        <p:spPr bwMode="auto">
          <a:xfrm>
            <a:off x="3200400" y="1371600"/>
            <a:ext cx="5562600" cy="685800"/>
          </a:xfrm>
          <a:prstGeom prst="roundRect">
            <a:avLst>
              <a:gd name="adj" fmla="val 31250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>
              <a:spcBef>
                <a:spcPct val="20000"/>
              </a:spcBef>
            </a:pPr>
            <a:r>
              <a:rPr lang="en-US">
                <a:latin typeface="Arial" charset="0"/>
              </a:rPr>
              <a:t>Rebuild Snapple’s brand appeal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5" grpId="0" animBg="1" autoUpdateAnimBg="0"/>
      <p:bldP spid="61468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AutoShape 1026"/>
          <p:cNvSpPr>
            <a:spLocks noChangeArrowheads="1"/>
          </p:cNvSpPr>
          <p:nvPr/>
        </p:nvSpPr>
        <p:spPr bwMode="auto">
          <a:xfrm>
            <a:off x="-254000" y="203200"/>
            <a:ext cx="74930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67" name="Rectangle 1027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Why is Internal Marketing Important?</a:t>
            </a:r>
          </a:p>
        </p:txBody>
      </p:sp>
      <p:pic>
        <p:nvPicPr>
          <p:cNvPr id="62468" name="Picture 1028" descr="C:\Documents and Settings\John Gayle\My Documents\3Blox\30801 MHHE-Duncan PPT\Work Files\dictionary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89050"/>
            <a:ext cx="7772400" cy="5340350"/>
          </a:xfrm>
          <a:prstGeom prst="rect">
            <a:avLst/>
          </a:prstGeom>
          <a:noFill/>
        </p:spPr>
      </p:pic>
      <p:pic>
        <p:nvPicPr>
          <p:cNvPr id="62469" name="Picture 1029" descr="C:\Documents and Settings\John Gayle\My Documents\3Blox\30801 MHHE-Duncan PPT\Work Files\definitio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6950" y="1143000"/>
            <a:ext cx="1187450" cy="1219200"/>
          </a:xfrm>
          <a:prstGeom prst="rect">
            <a:avLst/>
          </a:prstGeom>
          <a:noFill/>
        </p:spPr>
      </p:pic>
      <p:sp>
        <p:nvSpPr>
          <p:cNvPr id="62470" name="Rectangle 1030"/>
          <p:cNvSpPr>
            <a:spLocks noChangeArrowheads="1"/>
          </p:cNvSpPr>
          <p:nvPr/>
        </p:nvSpPr>
        <p:spPr bwMode="auto">
          <a:xfrm>
            <a:off x="1371600" y="1962150"/>
            <a:ext cx="5943600" cy="28384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sz="3600" b="1"/>
              <a:t>A critical responsibility of marketing:</a:t>
            </a:r>
            <a:r>
              <a:rPr lang="en-US" sz="3600"/>
              <a:t> Interpreting the needs of the customer and the marketplace and bringing that information to all departments</a:t>
            </a:r>
          </a:p>
        </p:txBody>
      </p:sp>
    </p:spTree>
  </p:cSld>
  <p:clrMapOvr>
    <a:masterClrMapping/>
  </p:clrMapOvr>
  <p:transition>
    <p:pull dir="r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522" name="Group 34"/>
          <p:cNvGrpSpPr>
            <a:grpSpLocks/>
          </p:cNvGrpSpPr>
          <p:nvPr/>
        </p:nvGrpSpPr>
        <p:grpSpPr bwMode="auto">
          <a:xfrm>
            <a:off x="533400" y="1447800"/>
            <a:ext cx="8153400" cy="1295400"/>
            <a:chOff x="336" y="912"/>
            <a:chExt cx="5136" cy="816"/>
          </a:xfrm>
        </p:grpSpPr>
        <p:sp>
          <p:nvSpPr>
            <p:cNvPr id="63496" name="AutoShape 8"/>
            <p:cNvSpPr>
              <a:spLocks noChangeArrowheads="1"/>
            </p:cNvSpPr>
            <p:nvPr/>
          </p:nvSpPr>
          <p:spPr bwMode="auto">
            <a:xfrm>
              <a:off x="1632" y="1152"/>
              <a:ext cx="528" cy="339"/>
            </a:xfrm>
            <a:prstGeom prst="rightArrow">
              <a:avLst>
                <a:gd name="adj1" fmla="val 50000"/>
                <a:gd name="adj2" fmla="val 38938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497" name="AutoShape 9"/>
            <p:cNvSpPr>
              <a:spLocks noChangeArrowheads="1"/>
            </p:cNvSpPr>
            <p:nvPr/>
          </p:nvSpPr>
          <p:spPr bwMode="auto">
            <a:xfrm>
              <a:off x="336" y="960"/>
              <a:ext cx="1488" cy="672"/>
            </a:xfrm>
            <a:prstGeom prst="roundRect">
              <a:avLst>
                <a:gd name="adj" fmla="val 26042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b="1">
                  <a:latin typeface="Arial" charset="0"/>
                </a:rPr>
                <a:t>Informing Employees</a:t>
              </a:r>
            </a:p>
          </p:txBody>
        </p:sp>
        <p:sp>
          <p:nvSpPr>
            <p:cNvPr id="63498" name="AutoShape 10"/>
            <p:cNvSpPr>
              <a:spLocks noChangeArrowheads="1"/>
            </p:cNvSpPr>
            <p:nvPr/>
          </p:nvSpPr>
          <p:spPr bwMode="auto">
            <a:xfrm>
              <a:off x="2208" y="912"/>
              <a:ext cx="3264" cy="816"/>
            </a:xfrm>
            <a:prstGeom prst="roundRect">
              <a:avLst>
                <a:gd name="adj" fmla="val 20713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lnSpc>
                  <a:spcPct val="90000"/>
                </a:lnSpc>
                <a:spcBef>
                  <a:spcPct val="20000"/>
                </a:spcBef>
              </a:pPr>
              <a:r>
                <a:rPr lang="en-US" b="1">
                  <a:latin typeface="Arial" charset="0"/>
                </a:rPr>
                <a:t>Example:</a:t>
              </a:r>
              <a:r>
                <a:rPr lang="en-US">
                  <a:latin typeface="Arial" charset="0"/>
                </a:rPr>
                <a:t> company intranet for employees</a:t>
              </a:r>
            </a:p>
          </p:txBody>
        </p:sp>
      </p:grpSp>
      <p:grpSp>
        <p:nvGrpSpPr>
          <p:cNvPr id="63523" name="Group 35"/>
          <p:cNvGrpSpPr>
            <a:grpSpLocks/>
          </p:cNvGrpSpPr>
          <p:nvPr/>
        </p:nvGrpSpPr>
        <p:grpSpPr bwMode="auto">
          <a:xfrm>
            <a:off x="533400" y="3162300"/>
            <a:ext cx="8153400" cy="1295400"/>
            <a:chOff x="336" y="1992"/>
            <a:chExt cx="5136" cy="816"/>
          </a:xfrm>
        </p:grpSpPr>
        <p:sp>
          <p:nvSpPr>
            <p:cNvPr id="63507" name="AutoShape 19"/>
            <p:cNvSpPr>
              <a:spLocks noChangeArrowheads="1"/>
            </p:cNvSpPr>
            <p:nvPr/>
          </p:nvSpPr>
          <p:spPr bwMode="auto">
            <a:xfrm>
              <a:off x="1632" y="2232"/>
              <a:ext cx="528" cy="339"/>
            </a:xfrm>
            <a:prstGeom prst="rightArrow">
              <a:avLst>
                <a:gd name="adj1" fmla="val 50000"/>
                <a:gd name="adj2" fmla="val 38938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508" name="AutoShape 20"/>
            <p:cNvSpPr>
              <a:spLocks noChangeArrowheads="1"/>
            </p:cNvSpPr>
            <p:nvPr/>
          </p:nvSpPr>
          <p:spPr bwMode="auto">
            <a:xfrm>
              <a:off x="336" y="2040"/>
              <a:ext cx="1488" cy="672"/>
            </a:xfrm>
            <a:prstGeom prst="roundRect">
              <a:avLst>
                <a:gd name="adj" fmla="val 26042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b="1">
                  <a:latin typeface="Arial" charset="0"/>
                </a:rPr>
                <a:t>Empowering Employees</a:t>
              </a:r>
            </a:p>
          </p:txBody>
        </p:sp>
        <p:sp>
          <p:nvSpPr>
            <p:cNvPr id="63509" name="AutoShape 21"/>
            <p:cNvSpPr>
              <a:spLocks noChangeArrowheads="1"/>
            </p:cNvSpPr>
            <p:nvPr/>
          </p:nvSpPr>
          <p:spPr bwMode="auto">
            <a:xfrm>
              <a:off x="2208" y="1992"/>
              <a:ext cx="3264" cy="816"/>
            </a:xfrm>
            <a:prstGeom prst="roundRect">
              <a:avLst>
                <a:gd name="adj" fmla="val 20713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lnSpc>
                  <a:spcPct val="90000"/>
                </a:lnSpc>
                <a:spcBef>
                  <a:spcPct val="20000"/>
                </a:spcBef>
              </a:pPr>
              <a:r>
                <a:rPr lang="en-US" b="1">
                  <a:latin typeface="Arial" charset="0"/>
                </a:rPr>
                <a:t>Example:</a:t>
              </a:r>
              <a:r>
                <a:rPr lang="en-US">
                  <a:latin typeface="Arial" charset="0"/>
                </a:rPr>
                <a:t>  authorizing employees to make decisions on their own to help customers</a:t>
              </a:r>
            </a:p>
          </p:txBody>
        </p:sp>
      </p:grpSp>
      <p:grpSp>
        <p:nvGrpSpPr>
          <p:cNvPr id="63524" name="Group 36"/>
          <p:cNvGrpSpPr>
            <a:grpSpLocks/>
          </p:cNvGrpSpPr>
          <p:nvPr/>
        </p:nvGrpSpPr>
        <p:grpSpPr bwMode="auto">
          <a:xfrm>
            <a:off x="533400" y="4876800"/>
            <a:ext cx="8153400" cy="1295400"/>
            <a:chOff x="336" y="3072"/>
            <a:chExt cx="5136" cy="816"/>
          </a:xfrm>
        </p:grpSpPr>
        <p:sp>
          <p:nvSpPr>
            <p:cNvPr id="63511" name="AutoShape 23"/>
            <p:cNvSpPr>
              <a:spLocks noChangeArrowheads="1"/>
            </p:cNvSpPr>
            <p:nvPr/>
          </p:nvSpPr>
          <p:spPr bwMode="auto">
            <a:xfrm>
              <a:off x="1632" y="3312"/>
              <a:ext cx="528" cy="339"/>
            </a:xfrm>
            <a:prstGeom prst="rightArrow">
              <a:avLst>
                <a:gd name="adj1" fmla="val 50000"/>
                <a:gd name="adj2" fmla="val 38938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512" name="AutoShape 24"/>
            <p:cNvSpPr>
              <a:spLocks noChangeArrowheads="1"/>
            </p:cNvSpPr>
            <p:nvPr/>
          </p:nvSpPr>
          <p:spPr bwMode="auto">
            <a:xfrm>
              <a:off x="336" y="3120"/>
              <a:ext cx="1488" cy="672"/>
            </a:xfrm>
            <a:prstGeom prst="roundRect">
              <a:avLst>
                <a:gd name="adj" fmla="val 26042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b="1">
                  <a:latin typeface="Arial" charset="0"/>
                </a:rPr>
                <a:t>Listening to Employees</a:t>
              </a:r>
            </a:p>
          </p:txBody>
        </p:sp>
        <p:sp>
          <p:nvSpPr>
            <p:cNvPr id="63513" name="AutoShape 25"/>
            <p:cNvSpPr>
              <a:spLocks noChangeArrowheads="1"/>
            </p:cNvSpPr>
            <p:nvPr/>
          </p:nvSpPr>
          <p:spPr bwMode="auto">
            <a:xfrm>
              <a:off x="2208" y="3072"/>
              <a:ext cx="3264" cy="816"/>
            </a:xfrm>
            <a:prstGeom prst="roundRect">
              <a:avLst>
                <a:gd name="adj" fmla="val 20713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lnSpc>
                  <a:spcPct val="90000"/>
                </a:lnSpc>
                <a:spcBef>
                  <a:spcPct val="20000"/>
                </a:spcBef>
              </a:pPr>
              <a:r>
                <a:rPr lang="en-US" b="1">
                  <a:latin typeface="Arial" charset="0"/>
                </a:rPr>
                <a:t>Example:</a:t>
              </a:r>
              <a:r>
                <a:rPr lang="en-US">
                  <a:latin typeface="Arial" charset="0"/>
                </a:rPr>
                <a:t> encouraging everyone to suggest better ways of dealing with customers</a:t>
              </a:r>
            </a:p>
          </p:txBody>
        </p:sp>
      </p:grpSp>
      <p:grpSp>
        <p:nvGrpSpPr>
          <p:cNvPr id="63520" name="Group 32"/>
          <p:cNvGrpSpPr>
            <a:grpSpLocks/>
          </p:cNvGrpSpPr>
          <p:nvPr/>
        </p:nvGrpSpPr>
        <p:grpSpPr bwMode="auto">
          <a:xfrm>
            <a:off x="533400" y="1447800"/>
            <a:ext cx="8153400" cy="1295400"/>
            <a:chOff x="336" y="912"/>
            <a:chExt cx="5136" cy="816"/>
          </a:xfrm>
        </p:grpSpPr>
        <p:sp>
          <p:nvSpPr>
            <p:cNvPr id="63514" name="AutoShape 26"/>
            <p:cNvSpPr>
              <a:spLocks noChangeArrowheads="1"/>
            </p:cNvSpPr>
            <p:nvPr/>
          </p:nvSpPr>
          <p:spPr bwMode="auto">
            <a:xfrm>
              <a:off x="336" y="960"/>
              <a:ext cx="1488" cy="672"/>
            </a:xfrm>
            <a:prstGeom prst="roundRect">
              <a:avLst>
                <a:gd name="adj" fmla="val 26042"/>
              </a:avLst>
            </a:prstGeom>
            <a:solidFill>
              <a:srgbClr val="84A2D6"/>
            </a:solidFill>
            <a:ln w="38100">
              <a:solidFill>
                <a:srgbClr val="84A2D6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b="1">
                  <a:latin typeface="Arial" charset="0"/>
                </a:rPr>
                <a:t>Informing Employees</a:t>
              </a:r>
            </a:p>
          </p:txBody>
        </p:sp>
        <p:sp>
          <p:nvSpPr>
            <p:cNvPr id="63515" name="AutoShape 27"/>
            <p:cNvSpPr>
              <a:spLocks noChangeArrowheads="1"/>
            </p:cNvSpPr>
            <p:nvPr/>
          </p:nvSpPr>
          <p:spPr bwMode="auto">
            <a:xfrm>
              <a:off x="2208" y="912"/>
              <a:ext cx="3264" cy="816"/>
            </a:xfrm>
            <a:prstGeom prst="roundRect">
              <a:avLst>
                <a:gd name="adj" fmla="val 20713"/>
              </a:avLst>
            </a:prstGeom>
            <a:solidFill>
              <a:srgbClr val="FFEFD6"/>
            </a:solidFill>
            <a:ln w="38100">
              <a:solidFill>
                <a:srgbClr val="FFEFD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lnSpc>
                  <a:spcPct val="90000"/>
                </a:lnSpc>
                <a:spcBef>
                  <a:spcPct val="20000"/>
                </a:spcBef>
              </a:pPr>
              <a:r>
                <a:rPr lang="en-US" b="1">
                  <a:latin typeface="Arial" charset="0"/>
                </a:rPr>
                <a:t>Example:</a:t>
              </a:r>
              <a:r>
                <a:rPr lang="en-US">
                  <a:latin typeface="Arial" charset="0"/>
                </a:rPr>
                <a:t> company intranet for employees</a:t>
              </a:r>
            </a:p>
          </p:txBody>
        </p:sp>
      </p:grpSp>
      <p:grpSp>
        <p:nvGrpSpPr>
          <p:cNvPr id="63521" name="Group 33"/>
          <p:cNvGrpSpPr>
            <a:grpSpLocks/>
          </p:cNvGrpSpPr>
          <p:nvPr/>
        </p:nvGrpSpPr>
        <p:grpSpPr bwMode="auto">
          <a:xfrm>
            <a:off x="533400" y="3162300"/>
            <a:ext cx="8153400" cy="1295400"/>
            <a:chOff x="336" y="1992"/>
            <a:chExt cx="5136" cy="816"/>
          </a:xfrm>
        </p:grpSpPr>
        <p:sp>
          <p:nvSpPr>
            <p:cNvPr id="63516" name="AutoShape 28"/>
            <p:cNvSpPr>
              <a:spLocks noChangeArrowheads="1"/>
            </p:cNvSpPr>
            <p:nvPr/>
          </p:nvSpPr>
          <p:spPr bwMode="auto">
            <a:xfrm>
              <a:off x="336" y="2040"/>
              <a:ext cx="1488" cy="672"/>
            </a:xfrm>
            <a:prstGeom prst="roundRect">
              <a:avLst>
                <a:gd name="adj" fmla="val 26042"/>
              </a:avLst>
            </a:prstGeom>
            <a:solidFill>
              <a:srgbClr val="84A2D6"/>
            </a:solidFill>
            <a:ln w="38100">
              <a:solidFill>
                <a:srgbClr val="84A2D6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b="1">
                  <a:latin typeface="Arial" charset="0"/>
                </a:rPr>
                <a:t>Empowering Employees</a:t>
              </a:r>
            </a:p>
          </p:txBody>
        </p:sp>
        <p:sp>
          <p:nvSpPr>
            <p:cNvPr id="63517" name="AutoShape 29"/>
            <p:cNvSpPr>
              <a:spLocks noChangeArrowheads="1"/>
            </p:cNvSpPr>
            <p:nvPr/>
          </p:nvSpPr>
          <p:spPr bwMode="auto">
            <a:xfrm>
              <a:off x="2208" y="1992"/>
              <a:ext cx="3264" cy="816"/>
            </a:xfrm>
            <a:prstGeom prst="roundRect">
              <a:avLst>
                <a:gd name="adj" fmla="val 20713"/>
              </a:avLst>
            </a:prstGeom>
            <a:solidFill>
              <a:srgbClr val="FFEFD6"/>
            </a:solidFill>
            <a:ln w="38100">
              <a:solidFill>
                <a:srgbClr val="FFEFD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lnSpc>
                  <a:spcPct val="90000"/>
                </a:lnSpc>
                <a:spcBef>
                  <a:spcPct val="20000"/>
                </a:spcBef>
              </a:pPr>
              <a:r>
                <a:rPr lang="en-US" b="1">
                  <a:latin typeface="Arial" charset="0"/>
                </a:rPr>
                <a:t>Example:</a:t>
              </a:r>
              <a:r>
                <a:rPr lang="en-US">
                  <a:latin typeface="Arial" charset="0"/>
                </a:rPr>
                <a:t>  authorizing employees to make decisions on their own to help customers</a:t>
              </a:r>
            </a:p>
          </p:txBody>
        </p:sp>
      </p:grpSp>
      <p:sp>
        <p:nvSpPr>
          <p:cNvPr id="63490" name="AutoShape 2"/>
          <p:cNvSpPr>
            <a:spLocks noChangeArrowheads="1"/>
          </p:cNvSpPr>
          <p:nvPr/>
        </p:nvSpPr>
        <p:spPr bwMode="auto">
          <a:xfrm>
            <a:off x="-254000" y="203200"/>
            <a:ext cx="75692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Why is Internal Marketing Important?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3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3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515" name="AutoShape 3"/>
          <p:cNvSpPr>
            <a:spLocks noChangeArrowheads="1"/>
          </p:cNvSpPr>
          <p:nvPr/>
        </p:nvSpPr>
        <p:spPr bwMode="auto">
          <a:xfrm>
            <a:off x="-254000" y="227013"/>
            <a:ext cx="62738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7772400" cy="635000"/>
          </a:xfrm>
        </p:spPr>
        <p:txBody>
          <a:bodyPr/>
          <a:lstStyle/>
          <a:p>
            <a:r>
              <a:rPr lang="en-US" sz="3200" b="1"/>
              <a:t>IMC In Action:</a:t>
            </a:r>
            <a:r>
              <a:rPr lang="en-US" sz="3200"/>
              <a:t> HP SoftBench</a:t>
            </a:r>
            <a:endParaRPr lang="en-US" sz="3600"/>
          </a:p>
        </p:txBody>
      </p:sp>
      <p:pic>
        <p:nvPicPr>
          <p:cNvPr id="64518" name="Picture 6" descr="C:\Documents and Settings\John Gayle\My Documents\3Blox\30801 MHHE-Duncan PPT\Work Files\Duncan Compressed\dun37744_p0618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422400"/>
            <a:ext cx="6477000" cy="4808538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</p:spTree>
  </p:cSld>
  <p:clrMapOvr>
    <a:masterClrMapping/>
  </p:clrMapOvr>
  <p:transition spd="med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1600200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981200" y="1295400"/>
            <a:ext cx="6629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40000"/>
              </a:spcBef>
              <a:buClr>
                <a:srgbClr val="630C21"/>
              </a:buClr>
              <a:buSzPct val="125000"/>
              <a:buFont typeface="Wingdings" pitchFamily="2" charset="2"/>
              <a:buChar char="§"/>
            </a:pPr>
            <a:r>
              <a:rPr lang="en-US" sz="3600"/>
              <a:t>How does IMC planning work?</a:t>
            </a:r>
          </a:p>
          <a:p>
            <a:pPr marL="342900" indent="-342900" algn="l">
              <a:spcBef>
                <a:spcPct val="40000"/>
              </a:spcBef>
              <a:buClr>
                <a:srgbClr val="630C21"/>
              </a:buClr>
              <a:buSzPct val="125000"/>
              <a:buFont typeface="Wingdings" pitchFamily="2" charset="2"/>
              <a:buChar char="§"/>
            </a:pPr>
            <a:r>
              <a:rPr lang="en-US" sz="3600"/>
              <a:t>What are the </a:t>
            </a:r>
            <a:r>
              <a:rPr lang="en-US" sz="3600" b="1">
                <a:solidFill>
                  <a:srgbClr val="990000"/>
                </a:solidFill>
              </a:rPr>
              <a:t>6</a:t>
            </a:r>
            <a:r>
              <a:rPr lang="en-US" sz="3600"/>
              <a:t> steps in the process?</a:t>
            </a:r>
          </a:p>
          <a:p>
            <a:pPr marL="342900" indent="-342900" algn="l">
              <a:spcBef>
                <a:spcPct val="40000"/>
              </a:spcBef>
              <a:buClr>
                <a:srgbClr val="630C21"/>
              </a:buClr>
              <a:buSzPct val="125000"/>
              <a:buFont typeface="Wingdings" pitchFamily="2" charset="2"/>
              <a:buChar char="§"/>
            </a:pPr>
            <a:r>
              <a:rPr lang="en-US" sz="3600"/>
              <a:t>Why is internal marketing important?</a:t>
            </a:r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>
            <a:off x="-304800" y="227013"/>
            <a:ext cx="38100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7772400" cy="635000"/>
          </a:xfrm>
          <a:noFill/>
          <a:ln/>
        </p:spPr>
        <p:txBody>
          <a:bodyPr/>
          <a:lstStyle/>
          <a:p>
            <a:r>
              <a:rPr lang="en-US" sz="3000" b="1"/>
              <a:t>Chapter Outline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build="p" autoUpdateAnimBg="0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63" name="Group 27"/>
          <p:cNvGrpSpPr>
            <a:grpSpLocks/>
          </p:cNvGrpSpPr>
          <p:nvPr/>
        </p:nvGrpSpPr>
        <p:grpSpPr bwMode="auto">
          <a:xfrm>
            <a:off x="2286000" y="1447800"/>
            <a:ext cx="6477000" cy="685800"/>
            <a:chOff x="1440" y="912"/>
            <a:chExt cx="4080" cy="432"/>
          </a:xfrm>
        </p:grpSpPr>
        <p:sp>
          <p:nvSpPr>
            <p:cNvPr id="65542" name="AutoShape 6"/>
            <p:cNvSpPr>
              <a:spLocks noChangeArrowheads="1"/>
            </p:cNvSpPr>
            <p:nvPr/>
          </p:nvSpPr>
          <p:spPr bwMode="auto">
            <a:xfrm>
              <a:off x="2016" y="912"/>
              <a:ext cx="3504" cy="432"/>
            </a:xfrm>
            <a:prstGeom prst="roundRect">
              <a:avLst>
                <a:gd name="adj" fmla="val 29375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Create an appealing brand identity</a:t>
              </a:r>
            </a:p>
          </p:txBody>
        </p:sp>
        <p:sp>
          <p:nvSpPr>
            <p:cNvPr id="65543" name="AutoShape 7"/>
            <p:cNvSpPr>
              <a:spLocks noChangeArrowheads="1"/>
            </p:cNvSpPr>
            <p:nvPr/>
          </p:nvSpPr>
          <p:spPr bwMode="auto">
            <a:xfrm>
              <a:off x="1440" y="992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5558" name="Group 22"/>
          <p:cNvGrpSpPr>
            <a:grpSpLocks/>
          </p:cNvGrpSpPr>
          <p:nvPr/>
        </p:nvGrpSpPr>
        <p:grpSpPr bwMode="auto">
          <a:xfrm>
            <a:off x="2286000" y="2438400"/>
            <a:ext cx="6477000" cy="2819400"/>
            <a:chOff x="1440" y="1536"/>
            <a:chExt cx="4080" cy="1776"/>
          </a:xfrm>
        </p:grpSpPr>
        <p:sp>
          <p:nvSpPr>
            <p:cNvPr id="65539" name="AutoShape 3"/>
            <p:cNvSpPr>
              <a:spLocks noChangeArrowheads="1"/>
            </p:cNvSpPr>
            <p:nvPr/>
          </p:nvSpPr>
          <p:spPr bwMode="auto">
            <a:xfrm>
              <a:off x="2016" y="1536"/>
              <a:ext cx="3504" cy="1776"/>
            </a:xfrm>
            <a:prstGeom prst="roundRect">
              <a:avLst>
                <a:gd name="adj" fmla="val 9199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marL="174625" indent="-174625" algn="l">
                <a:lnSpc>
                  <a:spcPct val="90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An IMC program featuring:</a:t>
              </a:r>
            </a:p>
            <a:p>
              <a:pPr marL="174625" indent="-174625" algn="l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The “We Understand” theme executed in:</a:t>
              </a:r>
            </a:p>
            <a:p>
              <a:pPr lvl="1" algn="l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Print advertising </a:t>
              </a:r>
            </a:p>
            <a:p>
              <a:pPr lvl="1" algn="l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3 direct-mail pieces</a:t>
              </a:r>
            </a:p>
            <a:p>
              <a:pPr lvl="1" algn="l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Trade-show handout</a:t>
              </a:r>
            </a:p>
            <a:p>
              <a:pPr lvl="1" algn="l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Integrated into website</a:t>
              </a:r>
            </a:p>
          </p:txBody>
        </p:sp>
        <p:sp>
          <p:nvSpPr>
            <p:cNvPr id="65540" name="AutoShape 4"/>
            <p:cNvSpPr>
              <a:spLocks noChangeArrowheads="1"/>
            </p:cNvSpPr>
            <p:nvPr/>
          </p:nvSpPr>
          <p:spPr bwMode="auto">
            <a:xfrm>
              <a:off x="1440" y="1999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5557" name="Group 21"/>
          <p:cNvGrpSpPr>
            <a:grpSpLocks/>
          </p:cNvGrpSpPr>
          <p:nvPr/>
        </p:nvGrpSpPr>
        <p:grpSpPr bwMode="auto">
          <a:xfrm>
            <a:off x="2286000" y="5562600"/>
            <a:ext cx="6477000" cy="685800"/>
            <a:chOff x="1440" y="3504"/>
            <a:chExt cx="4080" cy="432"/>
          </a:xfrm>
        </p:grpSpPr>
        <p:sp>
          <p:nvSpPr>
            <p:cNvPr id="65547" name="AutoShape 11"/>
            <p:cNvSpPr>
              <a:spLocks noChangeArrowheads="1"/>
            </p:cNvSpPr>
            <p:nvPr/>
          </p:nvSpPr>
          <p:spPr bwMode="auto">
            <a:xfrm>
              <a:off x="1440" y="3559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rIns="0" anchor="ctr"/>
            <a:lstStyle/>
            <a:p>
              <a:endParaRPr lang="en-US"/>
            </a:p>
          </p:txBody>
        </p:sp>
        <p:sp>
          <p:nvSpPr>
            <p:cNvPr id="65548" name="AutoShape 12"/>
            <p:cNvSpPr>
              <a:spLocks noChangeArrowheads="1"/>
            </p:cNvSpPr>
            <p:nvPr/>
          </p:nvSpPr>
          <p:spPr bwMode="auto">
            <a:xfrm>
              <a:off x="2016" y="3504"/>
              <a:ext cx="3504" cy="432"/>
            </a:xfrm>
            <a:prstGeom prst="roundRect">
              <a:avLst>
                <a:gd name="adj" fmla="val 29486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wrap="none" rIns="0" anchor="ctr"/>
            <a:lstStyle/>
            <a:p>
              <a:pPr algn="l" eaLnBrk="0" hangingPunct="0"/>
              <a:r>
                <a:rPr lang="en-US">
                  <a:latin typeface="Arial" charset="0"/>
                </a:rPr>
                <a:t>Successful introduction of SoftBench</a:t>
              </a:r>
            </a:p>
          </p:txBody>
        </p:sp>
      </p:grpSp>
      <p:sp>
        <p:nvSpPr>
          <p:cNvPr id="65549" name="AutoShape 13"/>
          <p:cNvSpPr>
            <a:spLocks noChangeArrowheads="1"/>
          </p:cNvSpPr>
          <p:nvPr/>
        </p:nvSpPr>
        <p:spPr bwMode="auto">
          <a:xfrm>
            <a:off x="-254000" y="203200"/>
            <a:ext cx="62738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5550" name="Rectangle 14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IMC In Action:</a:t>
            </a:r>
            <a:r>
              <a:rPr lang="en-US" sz="3200"/>
              <a:t> HP SoftBench</a:t>
            </a:r>
          </a:p>
        </p:txBody>
      </p:sp>
      <p:grpSp>
        <p:nvGrpSpPr>
          <p:cNvPr id="65562" name="Group 26"/>
          <p:cNvGrpSpPr>
            <a:grpSpLocks/>
          </p:cNvGrpSpPr>
          <p:nvPr/>
        </p:nvGrpSpPr>
        <p:grpSpPr bwMode="auto">
          <a:xfrm>
            <a:off x="457200" y="1295400"/>
            <a:ext cx="2133600" cy="5105400"/>
            <a:chOff x="288" y="816"/>
            <a:chExt cx="1344" cy="3216"/>
          </a:xfrm>
        </p:grpSpPr>
        <p:sp>
          <p:nvSpPr>
            <p:cNvPr id="65552" name="AutoShape 16"/>
            <p:cNvSpPr>
              <a:spLocks noChangeArrowheads="1"/>
            </p:cNvSpPr>
            <p:nvPr/>
          </p:nvSpPr>
          <p:spPr bwMode="auto">
            <a:xfrm>
              <a:off x="288" y="816"/>
              <a:ext cx="1344" cy="3216"/>
            </a:xfrm>
            <a:prstGeom prst="roundRect">
              <a:avLst>
                <a:gd name="adj" fmla="val 6417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endParaRPr lang="en-US">
                <a:latin typeface="Arial" charset="0"/>
              </a:endParaRPr>
            </a:p>
          </p:txBody>
        </p:sp>
        <p:sp>
          <p:nvSpPr>
            <p:cNvPr id="65553" name="Text Box 17"/>
            <p:cNvSpPr txBox="1">
              <a:spLocks noChangeArrowheads="1"/>
            </p:cNvSpPr>
            <p:nvPr/>
          </p:nvSpPr>
          <p:spPr bwMode="auto">
            <a:xfrm>
              <a:off x="336" y="944"/>
              <a:ext cx="1263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Challenge:</a:t>
              </a:r>
            </a:p>
          </p:txBody>
        </p:sp>
        <p:sp>
          <p:nvSpPr>
            <p:cNvPr id="65554" name="Text Box 18"/>
            <p:cNvSpPr txBox="1">
              <a:spLocks noChangeArrowheads="1"/>
            </p:cNvSpPr>
            <p:nvPr/>
          </p:nvSpPr>
          <p:spPr bwMode="auto">
            <a:xfrm>
              <a:off x="598" y="1920"/>
              <a:ext cx="1001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Answer:</a:t>
              </a:r>
            </a:p>
          </p:txBody>
        </p:sp>
        <p:sp>
          <p:nvSpPr>
            <p:cNvPr id="65555" name="Text Box 19"/>
            <p:cNvSpPr txBox="1">
              <a:spLocks noChangeArrowheads="1"/>
            </p:cNvSpPr>
            <p:nvPr/>
          </p:nvSpPr>
          <p:spPr bwMode="auto">
            <a:xfrm>
              <a:off x="597" y="3504"/>
              <a:ext cx="1002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Results:</a:t>
              </a:r>
            </a:p>
          </p:txBody>
        </p:sp>
      </p:grpSp>
      <p:sp>
        <p:nvSpPr>
          <p:cNvPr id="65560" name="AutoShape 24"/>
          <p:cNvSpPr>
            <a:spLocks noChangeArrowheads="1"/>
          </p:cNvSpPr>
          <p:nvPr/>
        </p:nvSpPr>
        <p:spPr bwMode="auto">
          <a:xfrm>
            <a:off x="3200400" y="2438400"/>
            <a:ext cx="5562600" cy="2819400"/>
          </a:xfrm>
          <a:prstGeom prst="roundRect">
            <a:avLst>
              <a:gd name="adj" fmla="val 9199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marL="174625" indent="-174625" algn="l">
              <a:lnSpc>
                <a:spcPct val="90000"/>
              </a:lnSpc>
              <a:spcBef>
                <a:spcPct val="20000"/>
              </a:spcBef>
            </a:pPr>
            <a:r>
              <a:rPr lang="en-US">
                <a:latin typeface="Arial" charset="0"/>
              </a:rPr>
              <a:t>An IMC program featuring:</a:t>
            </a:r>
          </a:p>
          <a:p>
            <a:pPr marL="174625" indent="-174625" algn="l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>
                <a:latin typeface="Arial" charset="0"/>
              </a:rPr>
              <a:t>The “We Understand” theme executed in:</a:t>
            </a:r>
          </a:p>
          <a:p>
            <a:pPr lvl="1" algn="l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200">
                <a:latin typeface="Arial" charset="0"/>
              </a:rPr>
              <a:t>Print advertising </a:t>
            </a:r>
          </a:p>
          <a:p>
            <a:pPr lvl="1" algn="l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200">
                <a:latin typeface="Arial" charset="0"/>
              </a:rPr>
              <a:t>3 direct-mail pieces</a:t>
            </a:r>
          </a:p>
          <a:p>
            <a:pPr lvl="1" algn="l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200">
                <a:latin typeface="Arial" charset="0"/>
              </a:rPr>
              <a:t>Trade-show handout</a:t>
            </a:r>
          </a:p>
          <a:p>
            <a:pPr lvl="1" algn="l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200">
                <a:latin typeface="Arial" charset="0"/>
              </a:rPr>
              <a:t>Website</a:t>
            </a:r>
          </a:p>
        </p:txBody>
      </p:sp>
      <p:sp>
        <p:nvSpPr>
          <p:cNvPr id="65565" name="AutoShape 29"/>
          <p:cNvSpPr>
            <a:spLocks noChangeArrowheads="1"/>
          </p:cNvSpPr>
          <p:nvPr/>
        </p:nvSpPr>
        <p:spPr bwMode="auto">
          <a:xfrm>
            <a:off x="3200400" y="1447800"/>
            <a:ext cx="5562600" cy="685800"/>
          </a:xfrm>
          <a:prstGeom prst="roundRect">
            <a:avLst>
              <a:gd name="adj" fmla="val 29375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>
              <a:spcBef>
                <a:spcPct val="20000"/>
              </a:spcBef>
            </a:pPr>
            <a:r>
              <a:rPr lang="en-US">
                <a:latin typeface="Arial" charset="0"/>
              </a:rPr>
              <a:t>Create an appealing brand identity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5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5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60" grpId="0" animBg="1" autoUpdateAnimBg="0"/>
      <p:bldP spid="65565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C:\Documents and Settings\John Gayle\My Documents\3Blox\30801 MHHE-Duncan PPT\Work Files\dictionary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89050"/>
            <a:ext cx="7762875" cy="5340350"/>
          </a:xfrm>
          <a:prstGeom prst="rect">
            <a:avLst/>
          </a:prstGeom>
          <a:noFill/>
        </p:spPr>
      </p:pic>
      <p:pic>
        <p:nvPicPr>
          <p:cNvPr id="66563" name="Picture 3" descr="C:\Documents and Settings\John Gayle\My Documents\3Blox\30801 MHHE-Duncan PPT\Work Files\definitio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6950" y="1143000"/>
            <a:ext cx="1187450" cy="1219200"/>
          </a:xfrm>
          <a:prstGeom prst="rect">
            <a:avLst/>
          </a:prstGeom>
          <a:noFill/>
        </p:spPr>
      </p:pic>
      <p:sp>
        <p:nvSpPr>
          <p:cNvPr id="66564" name="AutoShape 4"/>
          <p:cNvSpPr>
            <a:spLocks noChangeArrowheads="1"/>
          </p:cNvSpPr>
          <p:nvPr/>
        </p:nvSpPr>
        <p:spPr bwMode="auto">
          <a:xfrm>
            <a:off x="-254000" y="203200"/>
            <a:ext cx="29210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8915400" cy="635000"/>
          </a:xfrm>
        </p:spPr>
        <p:txBody>
          <a:bodyPr/>
          <a:lstStyle/>
          <a:p>
            <a:r>
              <a:rPr lang="en-US" sz="3000" b="1"/>
              <a:t>Final Note: </a:t>
            </a:r>
            <a:endParaRPr lang="en-US" sz="3000"/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1295400" y="1905000"/>
            <a:ext cx="6705600" cy="33877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en-US" sz="3600"/>
              <a:t>In order to create a true </a:t>
            </a:r>
            <a:br>
              <a:rPr lang="en-US" sz="3600"/>
            </a:br>
            <a:r>
              <a:rPr lang="en-US" sz="3600"/>
              <a:t>customer focus throughout the company, everyone must play </a:t>
            </a:r>
            <a:br>
              <a:rPr lang="en-US" sz="3600"/>
            </a:br>
            <a:r>
              <a:rPr lang="en-US" sz="3600"/>
              <a:t>from the same score: an integration-driven marketing communication plan</a:t>
            </a:r>
          </a:p>
        </p:txBody>
      </p:sp>
    </p:spTree>
  </p:cSld>
  <p:clrMapOvr>
    <a:masterClrMapping/>
  </p:clrMapOvr>
  <p:transition>
    <p:pull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9" name="Picture 1063" descr="C:\Documents and Settings\John Gayle\My Documents\3Blox\30801 MHHE-Duncan PPT\Work Files\musicnote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6163" y="2698750"/>
            <a:ext cx="7056437" cy="3778250"/>
          </a:xfrm>
          <a:prstGeom prst="rect">
            <a:avLst/>
          </a:prstGeom>
          <a:noFill/>
        </p:spPr>
      </p:pic>
      <p:grpSp>
        <p:nvGrpSpPr>
          <p:cNvPr id="5166" name="Group 1070"/>
          <p:cNvGrpSpPr>
            <a:grpSpLocks/>
          </p:cNvGrpSpPr>
          <p:nvPr/>
        </p:nvGrpSpPr>
        <p:grpSpPr bwMode="auto">
          <a:xfrm>
            <a:off x="609600" y="2609850"/>
            <a:ext cx="3429000" cy="3562350"/>
            <a:chOff x="384" y="1644"/>
            <a:chExt cx="2160" cy="2244"/>
          </a:xfrm>
        </p:grpSpPr>
        <p:sp>
          <p:nvSpPr>
            <p:cNvPr id="5131" name="AutoShape 1035"/>
            <p:cNvSpPr>
              <a:spLocks noChangeArrowheads="1"/>
            </p:cNvSpPr>
            <p:nvPr/>
          </p:nvSpPr>
          <p:spPr bwMode="auto">
            <a:xfrm>
              <a:off x="384" y="2208"/>
              <a:ext cx="2160" cy="1680"/>
            </a:xfrm>
            <a:prstGeom prst="roundRect">
              <a:avLst>
                <a:gd name="adj" fmla="val 10833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lIns="182880" tIns="137160"/>
            <a:lstStyle/>
            <a:p>
              <a:pPr algn="l">
                <a:spcBef>
                  <a:spcPct val="20000"/>
                </a:spcBef>
              </a:pPr>
              <a:r>
                <a:rPr lang="en-US" sz="2800">
                  <a:latin typeface="Arial" charset="0"/>
                </a:rPr>
                <a:t>Musical score guides all the members of the orchestra to play together</a:t>
              </a:r>
            </a:p>
          </p:txBody>
        </p:sp>
        <p:sp>
          <p:nvSpPr>
            <p:cNvPr id="5162" name="AutoShape 1066"/>
            <p:cNvSpPr>
              <a:spLocks noChangeArrowheads="1"/>
            </p:cNvSpPr>
            <p:nvPr/>
          </p:nvSpPr>
          <p:spPr bwMode="auto">
            <a:xfrm rot="5400000">
              <a:off x="1909" y="1776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167" name="Group 1071"/>
          <p:cNvGrpSpPr>
            <a:grpSpLocks/>
          </p:cNvGrpSpPr>
          <p:nvPr/>
        </p:nvGrpSpPr>
        <p:grpSpPr bwMode="auto">
          <a:xfrm>
            <a:off x="5029200" y="2609850"/>
            <a:ext cx="3429000" cy="3562350"/>
            <a:chOff x="3168" y="1644"/>
            <a:chExt cx="2160" cy="2244"/>
          </a:xfrm>
        </p:grpSpPr>
        <p:sp>
          <p:nvSpPr>
            <p:cNvPr id="5155" name="AutoShape 1059"/>
            <p:cNvSpPr>
              <a:spLocks noChangeArrowheads="1"/>
            </p:cNvSpPr>
            <p:nvPr/>
          </p:nvSpPr>
          <p:spPr bwMode="auto">
            <a:xfrm>
              <a:off x="3168" y="2208"/>
              <a:ext cx="2160" cy="1680"/>
            </a:xfrm>
            <a:prstGeom prst="roundRect">
              <a:avLst>
                <a:gd name="adj" fmla="val 12319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lIns="182880" tIns="137160"/>
            <a:lstStyle/>
            <a:p>
              <a:pPr algn="l">
                <a:spcBef>
                  <a:spcPct val="20000"/>
                </a:spcBef>
              </a:pPr>
              <a:r>
                <a:rPr lang="en-US" sz="2800">
                  <a:latin typeface="Arial" charset="0"/>
                </a:rPr>
                <a:t>IMC plan guides all the members of an organization to work together</a:t>
              </a:r>
            </a:p>
          </p:txBody>
        </p:sp>
        <p:sp>
          <p:nvSpPr>
            <p:cNvPr id="5164" name="AutoShape 1068"/>
            <p:cNvSpPr>
              <a:spLocks noChangeArrowheads="1"/>
            </p:cNvSpPr>
            <p:nvPr/>
          </p:nvSpPr>
          <p:spPr bwMode="auto">
            <a:xfrm rot="5400000">
              <a:off x="3276" y="1776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65" name="AutoShape 1069"/>
          <p:cNvSpPr>
            <a:spLocks noChangeArrowheads="1"/>
          </p:cNvSpPr>
          <p:nvPr/>
        </p:nvSpPr>
        <p:spPr bwMode="auto">
          <a:xfrm>
            <a:off x="609600" y="3505200"/>
            <a:ext cx="3429000" cy="2667000"/>
          </a:xfrm>
          <a:prstGeom prst="roundRect">
            <a:avLst>
              <a:gd name="adj" fmla="val 10833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lIns="182880" tIns="137160"/>
          <a:lstStyle/>
          <a:p>
            <a:pPr algn="l">
              <a:spcBef>
                <a:spcPct val="20000"/>
              </a:spcBef>
            </a:pPr>
            <a:r>
              <a:rPr lang="en-US" sz="2800">
                <a:latin typeface="Arial" charset="0"/>
              </a:rPr>
              <a:t>Musical score guides all the members of the orchestra to play together</a:t>
            </a:r>
          </a:p>
        </p:txBody>
      </p:sp>
      <p:sp>
        <p:nvSpPr>
          <p:cNvPr id="5123" name="AutoShape 1027"/>
          <p:cNvSpPr>
            <a:spLocks noChangeArrowheads="1"/>
          </p:cNvSpPr>
          <p:nvPr/>
        </p:nvSpPr>
        <p:spPr bwMode="auto">
          <a:xfrm>
            <a:off x="-254000" y="203200"/>
            <a:ext cx="42926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4" name="Rectangle 1028"/>
          <p:cNvSpPr>
            <a:spLocks noGrp="1" noChangeArrowheads="1"/>
          </p:cNvSpPr>
          <p:nvPr>
            <p:ph type="title"/>
          </p:nvPr>
        </p:nvSpPr>
        <p:spPr>
          <a:xfrm>
            <a:off x="227013" y="239713"/>
            <a:ext cx="7772400" cy="635000"/>
          </a:xfrm>
        </p:spPr>
        <p:txBody>
          <a:bodyPr/>
          <a:lstStyle/>
          <a:p>
            <a:r>
              <a:rPr lang="en-US" sz="3000"/>
              <a:t>Chapter Perspective</a:t>
            </a:r>
          </a:p>
        </p:txBody>
      </p:sp>
      <p:sp>
        <p:nvSpPr>
          <p:cNvPr id="5130" name="AutoShape 1034"/>
          <p:cNvSpPr>
            <a:spLocks noChangeArrowheads="1"/>
          </p:cNvSpPr>
          <p:nvPr/>
        </p:nvSpPr>
        <p:spPr bwMode="auto">
          <a:xfrm>
            <a:off x="2590800" y="1219200"/>
            <a:ext cx="3962400" cy="1371600"/>
          </a:xfrm>
          <a:prstGeom prst="roundRect">
            <a:avLst>
              <a:gd name="adj" fmla="val 21065"/>
            </a:avLst>
          </a:prstGeom>
          <a:solidFill>
            <a:srgbClr val="84A2D6"/>
          </a:solidFill>
          <a:ln w="38100">
            <a:solidFill>
              <a:srgbClr val="001C5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sz="2800" b="1">
                <a:latin typeface="Arial" charset="0"/>
              </a:rPr>
              <a:t>IMC is like an orchestra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5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AutoShape 15"/>
          <p:cNvSpPr>
            <a:spLocks noChangeArrowheads="1"/>
          </p:cNvSpPr>
          <p:nvPr/>
        </p:nvSpPr>
        <p:spPr bwMode="auto">
          <a:xfrm>
            <a:off x="-254000" y="227013"/>
            <a:ext cx="62738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7772400" cy="635000"/>
          </a:xfrm>
        </p:spPr>
        <p:txBody>
          <a:bodyPr/>
          <a:lstStyle/>
          <a:p>
            <a:r>
              <a:rPr lang="en-US" sz="3200" b="1"/>
              <a:t>Opening Case:</a:t>
            </a:r>
            <a:r>
              <a:rPr lang="en-US" sz="3200"/>
              <a:t> GMC Envoy</a:t>
            </a:r>
          </a:p>
        </p:txBody>
      </p:sp>
      <p:pic>
        <p:nvPicPr>
          <p:cNvPr id="3095" name="Picture 23" descr="C:\Documents and Settings\John Gayle\My Documents\3Blox\30801 MHHE-Duncan PPT\Work Files\Duncan Compressed\dun37744_p0603.jpg"/>
          <p:cNvPicPr>
            <a:picLocks noChangeAspect="1" noChangeArrowheads="1"/>
          </p:cNvPicPr>
          <p:nvPr/>
        </p:nvPicPr>
        <p:blipFill>
          <a:blip r:embed="rId2" cstate="print"/>
          <a:srcRect t="4706" b="6555"/>
          <a:stretch>
            <a:fillRect/>
          </a:stretch>
        </p:blipFill>
        <p:spPr bwMode="auto">
          <a:xfrm>
            <a:off x="3352800" y="1219200"/>
            <a:ext cx="3925888" cy="5181600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</p:spTree>
  </p:cSld>
  <p:clrMapOvr>
    <a:masterClrMapping/>
  </p:clrMapOvr>
  <p:transition spd="med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95" name="Group 51"/>
          <p:cNvGrpSpPr>
            <a:grpSpLocks/>
          </p:cNvGrpSpPr>
          <p:nvPr/>
        </p:nvGrpSpPr>
        <p:grpSpPr bwMode="auto">
          <a:xfrm>
            <a:off x="2286000" y="2286000"/>
            <a:ext cx="6477000" cy="2057400"/>
            <a:chOff x="1440" y="1440"/>
            <a:chExt cx="4080" cy="1296"/>
          </a:xfrm>
        </p:grpSpPr>
        <p:sp>
          <p:nvSpPr>
            <p:cNvPr id="6169" name="AutoShape 25"/>
            <p:cNvSpPr>
              <a:spLocks noChangeArrowheads="1"/>
            </p:cNvSpPr>
            <p:nvPr/>
          </p:nvSpPr>
          <p:spPr bwMode="auto">
            <a:xfrm>
              <a:off x="2016" y="1440"/>
              <a:ext cx="3504" cy="1296"/>
            </a:xfrm>
            <a:prstGeom prst="roundRect">
              <a:avLst>
                <a:gd name="adj" fmla="val 12347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marL="174625" indent="-174625" algn="l">
                <a:lnSpc>
                  <a:spcPct val="80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IMC program featuring:</a:t>
              </a:r>
            </a:p>
            <a:p>
              <a:pPr marL="174625" indent="-174625" algn="l">
                <a:lnSpc>
                  <a:spcPct val="8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Direct mail campaign with unique “2 brothers” theme with no GMC branding</a:t>
              </a:r>
            </a:p>
            <a:p>
              <a:pPr marL="174625" indent="-174625" algn="l">
                <a:lnSpc>
                  <a:spcPct val="8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Sweepstakes with free 2 year lease</a:t>
              </a:r>
            </a:p>
            <a:p>
              <a:pPr marL="174625" indent="-174625" algn="l">
                <a:lnSpc>
                  <a:spcPct val="8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Follow-up letters from local dealers</a:t>
              </a:r>
            </a:p>
          </p:txBody>
        </p:sp>
        <p:sp>
          <p:nvSpPr>
            <p:cNvPr id="6168" name="AutoShape 24"/>
            <p:cNvSpPr>
              <a:spLocks noChangeArrowheads="1"/>
            </p:cNvSpPr>
            <p:nvPr/>
          </p:nvSpPr>
          <p:spPr bwMode="auto">
            <a:xfrm>
              <a:off x="1440" y="1903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194" name="Group 50"/>
          <p:cNvGrpSpPr>
            <a:grpSpLocks/>
          </p:cNvGrpSpPr>
          <p:nvPr/>
        </p:nvGrpSpPr>
        <p:grpSpPr bwMode="auto">
          <a:xfrm>
            <a:off x="2286000" y="1295400"/>
            <a:ext cx="6477000" cy="762000"/>
            <a:chOff x="1440" y="816"/>
            <a:chExt cx="4080" cy="480"/>
          </a:xfrm>
        </p:grpSpPr>
        <p:sp>
          <p:nvSpPr>
            <p:cNvPr id="6154" name="AutoShape 10"/>
            <p:cNvSpPr>
              <a:spLocks noChangeArrowheads="1"/>
            </p:cNvSpPr>
            <p:nvPr/>
          </p:nvSpPr>
          <p:spPr bwMode="auto">
            <a:xfrm>
              <a:off x="2016" y="816"/>
              <a:ext cx="3504" cy="480"/>
            </a:xfrm>
            <a:prstGeom prst="roundRect">
              <a:avLst>
                <a:gd name="adj" fmla="val 29375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lnSpc>
                  <a:spcPct val="85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Create an appealing identity for new vehicle</a:t>
              </a:r>
            </a:p>
          </p:txBody>
        </p:sp>
        <p:sp>
          <p:nvSpPr>
            <p:cNvPr id="6153" name="AutoShape 9"/>
            <p:cNvSpPr>
              <a:spLocks noChangeArrowheads="1"/>
            </p:cNvSpPr>
            <p:nvPr/>
          </p:nvSpPr>
          <p:spPr bwMode="auto">
            <a:xfrm>
              <a:off x="1440" y="896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196" name="Group 52"/>
          <p:cNvGrpSpPr>
            <a:grpSpLocks/>
          </p:cNvGrpSpPr>
          <p:nvPr/>
        </p:nvGrpSpPr>
        <p:grpSpPr bwMode="auto">
          <a:xfrm>
            <a:off x="2286000" y="4648200"/>
            <a:ext cx="6477000" cy="1828800"/>
            <a:chOff x="1440" y="2928"/>
            <a:chExt cx="4080" cy="1152"/>
          </a:xfrm>
        </p:grpSpPr>
        <p:sp>
          <p:nvSpPr>
            <p:cNvPr id="6172" name="AutoShape 28"/>
            <p:cNvSpPr>
              <a:spLocks noChangeArrowheads="1"/>
            </p:cNvSpPr>
            <p:nvPr/>
          </p:nvSpPr>
          <p:spPr bwMode="auto">
            <a:xfrm>
              <a:off x="1440" y="3391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3" name="AutoShape 29"/>
            <p:cNvSpPr>
              <a:spLocks noChangeArrowheads="1"/>
            </p:cNvSpPr>
            <p:nvPr/>
          </p:nvSpPr>
          <p:spPr bwMode="auto">
            <a:xfrm>
              <a:off x="2016" y="2928"/>
              <a:ext cx="3504" cy="1152"/>
            </a:xfrm>
            <a:prstGeom prst="roundRect">
              <a:avLst>
                <a:gd name="adj" fmla="val 14065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marL="174625" indent="-174625" algn="l">
                <a:lnSpc>
                  <a:spcPct val="8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10.5 percent response rate </a:t>
              </a:r>
            </a:p>
            <a:p>
              <a:pPr marL="174625" indent="-174625" algn="l">
                <a:lnSpc>
                  <a:spcPct val="8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4,162 Envoy sales attributed to campaign</a:t>
              </a:r>
            </a:p>
            <a:p>
              <a:pPr marL="174625" indent="-174625" algn="l">
                <a:lnSpc>
                  <a:spcPct val="8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40 marriage proposals for the fictitious “2 brothers”</a:t>
              </a:r>
            </a:p>
          </p:txBody>
        </p:sp>
      </p:grpSp>
      <p:sp>
        <p:nvSpPr>
          <p:cNvPr id="6191" name="AutoShape 47"/>
          <p:cNvSpPr>
            <a:spLocks noChangeArrowheads="1"/>
          </p:cNvSpPr>
          <p:nvPr/>
        </p:nvSpPr>
        <p:spPr bwMode="auto">
          <a:xfrm>
            <a:off x="3200400" y="2286000"/>
            <a:ext cx="5562600" cy="2057400"/>
          </a:xfrm>
          <a:prstGeom prst="roundRect">
            <a:avLst>
              <a:gd name="adj" fmla="val 12347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marL="174625" indent="-174625" algn="l">
              <a:lnSpc>
                <a:spcPct val="80000"/>
              </a:lnSpc>
              <a:spcBef>
                <a:spcPct val="20000"/>
              </a:spcBef>
            </a:pPr>
            <a:r>
              <a:rPr lang="en-US">
                <a:latin typeface="Arial" charset="0"/>
              </a:rPr>
              <a:t>IMC program featuring:</a:t>
            </a:r>
          </a:p>
          <a:p>
            <a:pPr marL="174625" indent="-174625" algn="l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sz="2200">
                <a:latin typeface="Arial" charset="0"/>
              </a:rPr>
              <a:t>Direct mail campaign with unique “2 brothers” theme with no GMC branding</a:t>
            </a:r>
          </a:p>
          <a:p>
            <a:pPr marL="174625" indent="-174625" algn="l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sz="2200">
                <a:latin typeface="Arial" charset="0"/>
              </a:rPr>
              <a:t>Sweepstakes with free 2 year lease</a:t>
            </a:r>
          </a:p>
          <a:p>
            <a:pPr marL="174625" indent="-174625" algn="l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sz="2200">
                <a:latin typeface="Arial" charset="0"/>
              </a:rPr>
              <a:t>Follow-up letters from local dealers</a:t>
            </a:r>
          </a:p>
        </p:txBody>
      </p:sp>
      <p:sp>
        <p:nvSpPr>
          <p:cNvPr id="6193" name="AutoShape 49"/>
          <p:cNvSpPr>
            <a:spLocks noChangeArrowheads="1"/>
          </p:cNvSpPr>
          <p:nvPr/>
        </p:nvSpPr>
        <p:spPr bwMode="auto">
          <a:xfrm>
            <a:off x="3200400" y="1295400"/>
            <a:ext cx="5562600" cy="762000"/>
          </a:xfrm>
          <a:prstGeom prst="roundRect">
            <a:avLst>
              <a:gd name="adj" fmla="val 29375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>
              <a:lnSpc>
                <a:spcPct val="85000"/>
              </a:lnSpc>
              <a:spcBef>
                <a:spcPct val="20000"/>
              </a:spcBef>
            </a:pPr>
            <a:r>
              <a:rPr lang="en-US">
                <a:latin typeface="Arial" charset="0"/>
              </a:rPr>
              <a:t>Create an appealing identity for new vehicle</a:t>
            </a:r>
          </a:p>
        </p:txBody>
      </p:sp>
      <p:sp>
        <p:nvSpPr>
          <p:cNvPr id="6157" name="AutoShape 13"/>
          <p:cNvSpPr>
            <a:spLocks noChangeArrowheads="1"/>
          </p:cNvSpPr>
          <p:nvPr/>
        </p:nvSpPr>
        <p:spPr bwMode="auto">
          <a:xfrm>
            <a:off x="-254000" y="203200"/>
            <a:ext cx="62738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158" name="Rectangle 14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Opening Case:</a:t>
            </a:r>
            <a:r>
              <a:rPr lang="en-US" sz="3200"/>
              <a:t> GMC Envoy</a:t>
            </a:r>
          </a:p>
        </p:txBody>
      </p:sp>
      <p:grpSp>
        <p:nvGrpSpPr>
          <p:cNvPr id="6183" name="Group 39"/>
          <p:cNvGrpSpPr>
            <a:grpSpLocks/>
          </p:cNvGrpSpPr>
          <p:nvPr/>
        </p:nvGrpSpPr>
        <p:grpSpPr bwMode="auto">
          <a:xfrm>
            <a:off x="457200" y="1295400"/>
            <a:ext cx="2133600" cy="5105400"/>
            <a:chOff x="288" y="816"/>
            <a:chExt cx="1344" cy="3216"/>
          </a:xfrm>
        </p:grpSpPr>
        <p:sp>
          <p:nvSpPr>
            <p:cNvPr id="6161" name="AutoShape 17"/>
            <p:cNvSpPr>
              <a:spLocks noChangeArrowheads="1"/>
            </p:cNvSpPr>
            <p:nvPr/>
          </p:nvSpPr>
          <p:spPr bwMode="auto">
            <a:xfrm>
              <a:off x="288" y="816"/>
              <a:ext cx="1344" cy="3216"/>
            </a:xfrm>
            <a:prstGeom prst="roundRect">
              <a:avLst>
                <a:gd name="adj" fmla="val 6417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endParaRPr lang="en-US">
                <a:latin typeface="Arial" charset="0"/>
              </a:endParaRPr>
            </a:p>
          </p:txBody>
        </p:sp>
        <p:sp>
          <p:nvSpPr>
            <p:cNvPr id="6159" name="Text Box 15"/>
            <p:cNvSpPr txBox="1">
              <a:spLocks noChangeArrowheads="1"/>
            </p:cNvSpPr>
            <p:nvPr/>
          </p:nvSpPr>
          <p:spPr bwMode="auto">
            <a:xfrm>
              <a:off x="336" y="848"/>
              <a:ext cx="1263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Challenge:</a:t>
              </a:r>
            </a:p>
          </p:txBody>
        </p:sp>
        <p:sp>
          <p:nvSpPr>
            <p:cNvPr id="6174" name="Text Box 30"/>
            <p:cNvSpPr txBox="1">
              <a:spLocks noChangeArrowheads="1"/>
            </p:cNvSpPr>
            <p:nvPr/>
          </p:nvSpPr>
          <p:spPr bwMode="auto">
            <a:xfrm>
              <a:off x="598" y="1824"/>
              <a:ext cx="1001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Answer:</a:t>
              </a:r>
            </a:p>
          </p:txBody>
        </p:sp>
        <p:sp>
          <p:nvSpPr>
            <p:cNvPr id="6175" name="Text Box 31"/>
            <p:cNvSpPr txBox="1">
              <a:spLocks noChangeArrowheads="1"/>
            </p:cNvSpPr>
            <p:nvPr/>
          </p:nvSpPr>
          <p:spPr bwMode="auto">
            <a:xfrm>
              <a:off x="597" y="3336"/>
              <a:ext cx="1002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Results:</a:t>
              </a:r>
            </a:p>
          </p:txBody>
        </p: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1" grpId="0" animBg="1" autoUpdateAnimBg="0"/>
      <p:bldP spid="6193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ChangeArrowheads="1"/>
          </p:cNvSpPr>
          <p:nvPr/>
        </p:nvSpPr>
        <p:spPr bwMode="auto">
          <a:xfrm>
            <a:off x="-254000" y="203200"/>
            <a:ext cx="59690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IMC Planning Starts at Zero</a:t>
            </a:r>
          </a:p>
        </p:txBody>
      </p:sp>
      <p:pic>
        <p:nvPicPr>
          <p:cNvPr id="32774" name="Picture 6" descr="dictiona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89050"/>
            <a:ext cx="7772400" cy="5340350"/>
          </a:xfrm>
          <a:prstGeom prst="rect">
            <a:avLst/>
          </a:prstGeom>
          <a:noFill/>
        </p:spPr>
      </p:pic>
      <p:pic>
        <p:nvPicPr>
          <p:cNvPr id="32775" name="Picture 7" descr="defini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6950" y="1143000"/>
            <a:ext cx="1187450" cy="1219200"/>
          </a:xfrm>
          <a:prstGeom prst="rect">
            <a:avLst/>
          </a:prstGeom>
          <a:noFill/>
        </p:spPr>
      </p:pic>
      <p:pic>
        <p:nvPicPr>
          <p:cNvPr id="32783" name="Picture 15" descr="pap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3162300"/>
            <a:ext cx="1738313" cy="2057400"/>
          </a:xfrm>
          <a:prstGeom prst="rect">
            <a:avLst/>
          </a:prstGeom>
          <a:noFill/>
        </p:spPr>
      </p:pic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1295400" y="1905000"/>
            <a:ext cx="5943600" cy="30289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sz="2600" b="1">
                <a:latin typeface="Arial" charset="0"/>
              </a:rPr>
              <a:t>Zero-based planning:</a:t>
            </a:r>
          </a:p>
          <a:p>
            <a:pPr algn="l">
              <a:spcBef>
                <a:spcPct val="20000"/>
              </a:spcBef>
            </a:pPr>
            <a:r>
              <a:rPr lang="en-US" sz="2600">
                <a:latin typeface="Arial" charset="0"/>
              </a:rPr>
              <a:t> </a:t>
            </a:r>
          </a:p>
          <a:p>
            <a:pPr marL="509588" lvl="1" indent="-228600" algn="l">
              <a:spcBef>
                <a:spcPct val="20000"/>
              </a:spcBef>
              <a:buFontTx/>
              <a:buChar char="•"/>
            </a:pPr>
            <a:r>
              <a:rPr lang="en-US" sz="2600" i="1">
                <a:latin typeface="Arial" charset="0"/>
              </a:rPr>
              <a:t>A process that determines objectives and strategies </a:t>
            </a:r>
            <a:br>
              <a:rPr lang="en-US" sz="2600" i="1">
                <a:latin typeface="Arial" charset="0"/>
              </a:rPr>
            </a:br>
            <a:r>
              <a:rPr lang="en-US" sz="2600" i="1">
                <a:latin typeface="Arial" charset="0"/>
              </a:rPr>
              <a:t>based on current brand </a:t>
            </a:r>
            <a:br>
              <a:rPr lang="en-US" sz="2600" i="1">
                <a:latin typeface="Arial" charset="0"/>
              </a:rPr>
            </a:br>
            <a:r>
              <a:rPr lang="en-US" sz="2600" i="1">
                <a:latin typeface="Arial" charset="0"/>
              </a:rPr>
              <a:t>and marketplace </a:t>
            </a:r>
            <a:br>
              <a:rPr lang="en-US" sz="2600" i="1">
                <a:latin typeface="Arial" charset="0"/>
              </a:rPr>
            </a:br>
            <a:r>
              <a:rPr lang="en-US" sz="2600" i="1">
                <a:latin typeface="Arial" charset="0"/>
              </a:rPr>
              <a:t>conditions</a:t>
            </a:r>
          </a:p>
        </p:txBody>
      </p:sp>
    </p:spTree>
  </p:cSld>
  <p:clrMapOvr>
    <a:masterClrMapping/>
  </p:clrMapOvr>
  <p:transition>
    <p:pull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Documents and Settings\John Gayle\My Documents\3Blox\30801 MHHE-Duncan PPT\Work Files\skyline.jpg"/>
          <p:cNvPicPr>
            <a:picLocks noChangeAspect="1" noChangeArrowheads="1"/>
          </p:cNvPicPr>
          <p:nvPr/>
        </p:nvPicPr>
        <p:blipFill>
          <a:blip r:embed="rId2" cstate="print">
            <a:lum bright="18000" contrast="-18000"/>
          </a:blip>
          <a:srcRect l="14375" t="7500" r="10625" b="17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2227" name="AutoShape 3"/>
          <p:cNvSpPr>
            <a:spLocks noChangeArrowheads="1"/>
          </p:cNvSpPr>
          <p:nvPr/>
        </p:nvSpPr>
        <p:spPr bwMode="auto">
          <a:xfrm>
            <a:off x="-254000" y="203200"/>
            <a:ext cx="57404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Tales From the Real World</a:t>
            </a:r>
          </a:p>
        </p:txBody>
      </p:sp>
      <p:sp>
        <p:nvSpPr>
          <p:cNvPr id="52229" name="AutoShape 5"/>
          <p:cNvSpPr>
            <a:spLocks noChangeArrowheads="1"/>
          </p:cNvSpPr>
          <p:nvPr/>
        </p:nvSpPr>
        <p:spPr bwMode="auto">
          <a:xfrm>
            <a:off x="685800" y="1338263"/>
            <a:ext cx="7848600" cy="4986337"/>
          </a:xfrm>
          <a:prstGeom prst="roundRect">
            <a:avLst>
              <a:gd name="adj" fmla="val 11458"/>
            </a:avLst>
          </a:prstGeom>
          <a:solidFill>
            <a:srgbClr val="FFF9EF"/>
          </a:solidFill>
          <a:ln w="38100">
            <a:solidFill>
              <a:srgbClr val="FFB610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/>
            <a:endParaRPr lang="en-US">
              <a:latin typeface="Arial" charset="0"/>
            </a:endParaRP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1066800" y="1600200"/>
            <a:ext cx="7315200" cy="44735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>
                <a:latin typeface="Arial" charset="0"/>
              </a:rPr>
              <a:t>In the real world, many organizations pay lip </a:t>
            </a:r>
            <a:br>
              <a:rPr lang="en-US">
                <a:latin typeface="Arial" charset="0"/>
              </a:rPr>
            </a:br>
            <a:r>
              <a:rPr lang="en-US">
                <a:latin typeface="Arial" charset="0"/>
              </a:rPr>
              <a:t>service to “zero-based” planning or ignore it completely.</a:t>
            </a:r>
          </a:p>
          <a:p>
            <a:pPr algn="l">
              <a:spcBef>
                <a:spcPct val="50000"/>
              </a:spcBef>
            </a:pPr>
            <a:r>
              <a:rPr lang="en-US">
                <a:latin typeface="Arial" charset="0"/>
              </a:rPr>
              <a:t>Why? It’s human nature. It is simply much easier and less time consuming to find last year’s plan, dust it off, make a few minor changes, and present it as a new plan. </a:t>
            </a:r>
          </a:p>
          <a:p>
            <a:pPr algn="l">
              <a:spcBef>
                <a:spcPct val="50000"/>
              </a:spcBef>
            </a:pPr>
            <a:r>
              <a:rPr lang="en-US">
                <a:latin typeface="Arial" charset="0"/>
              </a:rPr>
              <a:t>There’s only one problem: last year’s SWOTs may no longer apply. As a result, the new plan may be addressing old issues—and wasting marketing dollars.</a:t>
            </a:r>
          </a:p>
        </p:txBody>
      </p:sp>
      <p:pic>
        <p:nvPicPr>
          <p:cNvPr id="52231" name="Picture 7" descr="C:\Documents and Settings\John Gayle\My Documents\3Blox\30801 MHHE-Duncan PPT\Work Files\book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3838" y="1100138"/>
            <a:ext cx="963612" cy="9906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80" name="Group 32"/>
          <p:cNvGrpSpPr>
            <a:grpSpLocks/>
          </p:cNvGrpSpPr>
          <p:nvPr/>
        </p:nvGrpSpPr>
        <p:grpSpPr bwMode="auto">
          <a:xfrm>
            <a:off x="2838450" y="1295400"/>
            <a:ext cx="5695950" cy="2501900"/>
            <a:chOff x="1788" y="816"/>
            <a:chExt cx="3588" cy="1576"/>
          </a:xfrm>
        </p:grpSpPr>
        <p:cxnSp>
          <p:nvCxnSpPr>
            <p:cNvPr id="53266" name="AutoShape 18"/>
            <p:cNvCxnSpPr>
              <a:cxnSpLocks noChangeShapeType="1"/>
              <a:stCxn id="53263" idx="6"/>
              <a:endCxn id="53265" idx="1"/>
            </p:cNvCxnSpPr>
            <p:nvPr/>
          </p:nvCxnSpPr>
          <p:spPr bwMode="auto">
            <a:xfrm flipV="1">
              <a:off x="1788" y="1070"/>
              <a:ext cx="456" cy="132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</p:cxnSp>
        <p:sp>
          <p:nvSpPr>
            <p:cNvPr id="53265" name="AutoShape 17"/>
            <p:cNvSpPr>
              <a:spLocks noChangeArrowheads="1"/>
            </p:cNvSpPr>
            <p:nvPr/>
          </p:nvSpPr>
          <p:spPr bwMode="auto">
            <a:xfrm>
              <a:off x="2256" y="816"/>
              <a:ext cx="3120" cy="50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  <a:spcBef>
                  <a:spcPct val="20000"/>
                </a:spcBef>
              </a:pPr>
              <a:r>
                <a:rPr lang="en-US" sz="2600">
                  <a:latin typeface="Arial" charset="0"/>
                </a:rPr>
                <a:t>Provides a Rational Process</a:t>
              </a:r>
            </a:p>
          </p:txBody>
        </p:sp>
      </p:grpSp>
      <p:grpSp>
        <p:nvGrpSpPr>
          <p:cNvPr id="53281" name="Group 33"/>
          <p:cNvGrpSpPr>
            <a:grpSpLocks/>
          </p:cNvGrpSpPr>
          <p:nvPr/>
        </p:nvGrpSpPr>
        <p:grpSpPr bwMode="auto">
          <a:xfrm>
            <a:off x="2838450" y="2343150"/>
            <a:ext cx="5695950" cy="1454150"/>
            <a:chOff x="1788" y="1476"/>
            <a:chExt cx="3588" cy="916"/>
          </a:xfrm>
        </p:grpSpPr>
        <p:cxnSp>
          <p:nvCxnSpPr>
            <p:cNvPr id="53268" name="AutoShape 20"/>
            <p:cNvCxnSpPr>
              <a:cxnSpLocks noChangeShapeType="1"/>
              <a:stCxn id="53263" idx="6"/>
              <a:endCxn id="53267" idx="1"/>
            </p:cNvCxnSpPr>
            <p:nvPr/>
          </p:nvCxnSpPr>
          <p:spPr bwMode="auto">
            <a:xfrm flipV="1">
              <a:off x="1788" y="1730"/>
              <a:ext cx="456" cy="66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</p:cxnSp>
        <p:sp>
          <p:nvSpPr>
            <p:cNvPr id="53267" name="AutoShape 19"/>
            <p:cNvSpPr>
              <a:spLocks noChangeArrowheads="1"/>
            </p:cNvSpPr>
            <p:nvPr/>
          </p:nvSpPr>
          <p:spPr bwMode="auto">
            <a:xfrm>
              <a:off x="2256" y="1476"/>
              <a:ext cx="3120" cy="50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  <a:spcBef>
                  <a:spcPct val="20000"/>
                </a:spcBef>
              </a:pPr>
              <a:r>
                <a:rPr lang="en-US" sz="2600">
                  <a:latin typeface="Arial" charset="0"/>
                </a:rPr>
                <a:t>Informs Everyone of Expectations</a:t>
              </a:r>
            </a:p>
          </p:txBody>
        </p:sp>
      </p:grpSp>
      <p:grpSp>
        <p:nvGrpSpPr>
          <p:cNvPr id="53282" name="Group 34"/>
          <p:cNvGrpSpPr>
            <a:grpSpLocks/>
          </p:cNvGrpSpPr>
          <p:nvPr/>
        </p:nvGrpSpPr>
        <p:grpSpPr bwMode="auto">
          <a:xfrm>
            <a:off x="2838450" y="3390900"/>
            <a:ext cx="5695950" cy="806450"/>
            <a:chOff x="1788" y="2136"/>
            <a:chExt cx="3588" cy="508"/>
          </a:xfrm>
        </p:grpSpPr>
        <p:sp>
          <p:nvSpPr>
            <p:cNvPr id="53269" name="AutoShape 21"/>
            <p:cNvSpPr>
              <a:spLocks noChangeArrowheads="1"/>
            </p:cNvSpPr>
            <p:nvPr/>
          </p:nvSpPr>
          <p:spPr bwMode="auto">
            <a:xfrm>
              <a:off x="2256" y="2136"/>
              <a:ext cx="3120" cy="50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  <a:spcBef>
                  <a:spcPct val="20000"/>
                </a:spcBef>
              </a:pPr>
              <a:r>
                <a:rPr lang="en-US" sz="2600">
                  <a:latin typeface="Arial" charset="0"/>
                </a:rPr>
                <a:t>Ensures That the Program Is Integrated</a:t>
              </a:r>
            </a:p>
          </p:txBody>
        </p:sp>
        <p:cxnSp>
          <p:nvCxnSpPr>
            <p:cNvPr id="53270" name="AutoShape 22"/>
            <p:cNvCxnSpPr>
              <a:cxnSpLocks noChangeShapeType="1"/>
              <a:stCxn id="53263" idx="6"/>
              <a:endCxn id="53269" idx="1"/>
            </p:cNvCxnSpPr>
            <p:nvPr/>
          </p:nvCxnSpPr>
          <p:spPr bwMode="auto">
            <a:xfrm flipV="1">
              <a:off x="1788" y="2390"/>
              <a:ext cx="456" cy="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</p:cxnSp>
      </p:grpSp>
      <p:grpSp>
        <p:nvGrpSpPr>
          <p:cNvPr id="53283" name="Group 35"/>
          <p:cNvGrpSpPr>
            <a:grpSpLocks/>
          </p:cNvGrpSpPr>
          <p:nvPr/>
        </p:nvGrpSpPr>
        <p:grpSpPr bwMode="auto">
          <a:xfrm>
            <a:off x="2838450" y="3797300"/>
            <a:ext cx="5695950" cy="1447800"/>
            <a:chOff x="1788" y="2392"/>
            <a:chExt cx="3588" cy="912"/>
          </a:xfrm>
        </p:grpSpPr>
        <p:sp>
          <p:nvSpPr>
            <p:cNvPr id="53272" name="AutoShape 24"/>
            <p:cNvSpPr>
              <a:spLocks noChangeArrowheads="1"/>
            </p:cNvSpPr>
            <p:nvPr/>
          </p:nvSpPr>
          <p:spPr bwMode="auto">
            <a:xfrm>
              <a:off x="2256" y="2796"/>
              <a:ext cx="3120" cy="50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  <a:spcBef>
                  <a:spcPct val="20000"/>
                </a:spcBef>
              </a:pPr>
              <a:r>
                <a:rPr lang="en-US" sz="2600">
                  <a:latin typeface="Arial" charset="0"/>
                </a:rPr>
                <a:t>Helps Identify Budget</a:t>
              </a:r>
            </a:p>
          </p:txBody>
        </p:sp>
        <p:cxnSp>
          <p:nvCxnSpPr>
            <p:cNvPr id="53273" name="AutoShape 25"/>
            <p:cNvCxnSpPr>
              <a:cxnSpLocks noChangeShapeType="1"/>
              <a:stCxn id="53263" idx="6"/>
              <a:endCxn id="53272" idx="1"/>
            </p:cNvCxnSpPr>
            <p:nvPr/>
          </p:nvCxnSpPr>
          <p:spPr bwMode="auto">
            <a:xfrm>
              <a:off x="1788" y="2392"/>
              <a:ext cx="456" cy="658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</p:cxnSp>
      </p:grpSp>
      <p:grpSp>
        <p:nvGrpSpPr>
          <p:cNvPr id="53284" name="Group 36"/>
          <p:cNvGrpSpPr>
            <a:grpSpLocks/>
          </p:cNvGrpSpPr>
          <p:nvPr/>
        </p:nvGrpSpPr>
        <p:grpSpPr bwMode="auto">
          <a:xfrm>
            <a:off x="2838450" y="3797300"/>
            <a:ext cx="5695950" cy="2495550"/>
            <a:chOff x="1788" y="2392"/>
            <a:chExt cx="3588" cy="1572"/>
          </a:xfrm>
        </p:grpSpPr>
        <p:sp>
          <p:nvSpPr>
            <p:cNvPr id="53274" name="AutoShape 26"/>
            <p:cNvSpPr>
              <a:spLocks noChangeArrowheads="1"/>
            </p:cNvSpPr>
            <p:nvPr/>
          </p:nvSpPr>
          <p:spPr bwMode="auto">
            <a:xfrm>
              <a:off x="2256" y="3456"/>
              <a:ext cx="3120" cy="50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  <a:spcBef>
                  <a:spcPct val="20000"/>
                </a:spcBef>
              </a:pPr>
              <a:r>
                <a:rPr lang="en-US" sz="2600">
                  <a:latin typeface="Arial" charset="0"/>
                </a:rPr>
                <a:t>Creates a Benchmark for Measuring Results</a:t>
              </a:r>
            </a:p>
          </p:txBody>
        </p:sp>
        <p:cxnSp>
          <p:nvCxnSpPr>
            <p:cNvPr id="53275" name="AutoShape 27"/>
            <p:cNvCxnSpPr>
              <a:cxnSpLocks noChangeShapeType="1"/>
              <a:stCxn id="53263" idx="6"/>
              <a:endCxn id="53274" idx="1"/>
            </p:cNvCxnSpPr>
            <p:nvPr/>
          </p:nvCxnSpPr>
          <p:spPr bwMode="auto">
            <a:xfrm>
              <a:off x="1788" y="2392"/>
              <a:ext cx="456" cy="1318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</p:cxnSp>
      </p:grpSp>
      <p:sp>
        <p:nvSpPr>
          <p:cNvPr id="53276" name="AutoShape 28"/>
          <p:cNvSpPr>
            <a:spLocks noChangeArrowheads="1"/>
          </p:cNvSpPr>
          <p:nvPr/>
        </p:nvSpPr>
        <p:spPr bwMode="auto">
          <a:xfrm>
            <a:off x="3581400" y="1295400"/>
            <a:ext cx="4953000" cy="80645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en-US" sz="2600">
                <a:latin typeface="Arial" charset="0"/>
              </a:rPr>
              <a:t>Provides a Rational Process</a:t>
            </a:r>
          </a:p>
        </p:txBody>
      </p:sp>
      <p:sp>
        <p:nvSpPr>
          <p:cNvPr id="53277" name="AutoShape 29"/>
          <p:cNvSpPr>
            <a:spLocks noChangeArrowheads="1"/>
          </p:cNvSpPr>
          <p:nvPr/>
        </p:nvSpPr>
        <p:spPr bwMode="auto">
          <a:xfrm>
            <a:off x="3581400" y="2343150"/>
            <a:ext cx="4953000" cy="80645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en-US" sz="2600">
                <a:latin typeface="Arial" charset="0"/>
              </a:rPr>
              <a:t>Informs Everyone of Expectations</a:t>
            </a:r>
          </a:p>
        </p:txBody>
      </p:sp>
      <p:sp>
        <p:nvSpPr>
          <p:cNvPr id="53278" name="AutoShape 30"/>
          <p:cNvSpPr>
            <a:spLocks noChangeArrowheads="1"/>
          </p:cNvSpPr>
          <p:nvPr/>
        </p:nvSpPr>
        <p:spPr bwMode="auto">
          <a:xfrm>
            <a:off x="3581400" y="3390900"/>
            <a:ext cx="4953000" cy="80645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en-US" sz="2600">
                <a:latin typeface="Arial" charset="0"/>
              </a:rPr>
              <a:t>Ensures That the Program Is Integrated</a:t>
            </a:r>
          </a:p>
        </p:txBody>
      </p:sp>
      <p:sp>
        <p:nvSpPr>
          <p:cNvPr id="53279" name="AutoShape 31"/>
          <p:cNvSpPr>
            <a:spLocks noChangeArrowheads="1"/>
          </p:cNvSpPr>
          <p:nvPr/>
        </p:nvSpPr>
        <p:spPr bwMode="auto">
          <a:xfrm>
            <a:off x="3581400" y="4438650"/>
            <a:ext cx="4953000" cy="80645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en-US" sz="2600">
                <a:latin typeface="Arial" charset="0"/>
              </a:rPr>
              <a:t>Helps Identify Budget</a:t>
            </a:r>
          </a:p>
        </p:txBody>
      </p:sp>
      <p:sp>
        <p:nvSpPr>
          <p:cNvPr id="53250" name="AutoShape 2"/>
          <p:cNvSpPr>
            <a:spLocks noChangeArrowheads="1"/>
          </p:cNvSpPr>
          <p:nvPr/>
        </p:nvSpPr>
        <p:spPr bwMode="auto">
          <a:xfrm>
            <a:off x="-254000" y="203200"/>
            <a:ext cx="57404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Reasons for IMC Planning </a:t>
            </a:r>
          </a:p>
        </p:txBody>
      </p:sp>
      <p:sp>
        <p:nvSpPr>
          <p:cNvPr id="53263" name="Oval 15"/>
          <p:cNvSpPr>
            <a:spLocks noChangeArrowheads="1"/>
          </p:cNvSpPr>
          <p:nvPr/>
        </p:nvSpPr>
        <p:spPr bwMode="auto">
          <a:xfrm>
            <a:off x="609600" y="2692400"/>
            <a:ext cx="2209800" cy="2209800"/>
          </a:xfrm>
          <a:prstGeom prst="ellipse">
            <a:avLst/>
          </a:prstGeom>
          <a:gradFill rotWithShape="0">
            <a:gsLst>
              <a:gs pos="0">
                <a:srgbClr val="C7D5ED"/>
              </a:gs>
              <a:gs pos="100000">
                <a:srgbClr val="84A2D6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1C5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wrap="none" lIns="0" rIns="0" anchor="ctr"/>
          <a:lstStyle/>
          <a:p>
            <a:pPr marL="174625" indent="-174625">
              <a:lnSpc>
                <a:spcPct val="85000"/>
              </a:lnSpc>
              <a:spcBef>
                <a:spcPct val="20000"/>
              </a:spcBef>
            </a:pPr>
            <a:r>
              <a:rPr lang="en-US" sz="2800" b="1">
                <a:latin typeface="Arial" charset="0"/>
              </a:rPr>
              <a:t>IMC</a:t>
            </a:r>
            <a:br>
              <a:rPr lang="en-US" sz="2800" b="1">
                <a:latin typeface="Arial" charset="0"/>
              </a:rPr>
            </a:br>
            <a:r>
              <a:rPr lang="en-US" sz="2800" b="1">
                <a:latin typeface="Arial" charset="0"/>
              </a:rPr>
              <a:t>Planning</a:t>
            </a:r>
            <a:br>
              <a:rPr lang="en-US" sz="2800" b="1">
                <a:latin typeface="Arial" charset="0"/>
              </a:rPr>
            </a:br>
            <a:r>
              <a:rPr lang="en-US" sz="2800" b="1">
                <a:latin typeface="Arial" charset="0"/>
              </a:rPr>
              <a:t>Reasons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3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3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76" grpId="0" animBg="1" autoUpdateAnimBg="0"/>
      <p:bldP spid="53277" grpId="0" animBg="1" autoUpdateAnimBg="0"/>
      <p:bldP spid="53278" grpId="0" animBg="1" autoUpdateAnimBg="0"/>
      <p:bldP spid="53279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AutoShape 2"/>
          <p:cNvSpPr>
            <a:spLocks noChangeArrowheads="1"/>
          </p:cNvSpPr>
          <p:nvPr/>
        </p:nvSpPr>
        <p:spPr bwMode="auto">
          <a:xfrm>
            <a:off x="-254000" y="203200"/>
            <a:ext cx="76454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Typical Results: An Annual Campaign </a:t>
            </a:r>
          </a:p>
        </p:txBody>
      </p:sp>
      <p:pic>
        <p:nvPicPr>
          <p:cNvPr id="54276" name="Picture 4" descr="C:\Documents and Settings\John Gayle\My Documents\3Blox\30801 MHHE-Duncan PPT\Work Files\dictionary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89050"/>
            <a:ext cx="7772400" cy="4883150"/>
          </a:xfrm>
          <a:prstGeom prst="rect">
            <a:avLst/>
          </a:prstGeom>
          <a:noFill/>
        </p:spPr>
      </p:pic>
      <p:pic>
        <p:nvPicPr>
          <p:cNvPr id="54277" name="Picture 5" descr="C:\Documents and Settings\John Gayle\My Documents\3Blox\30801 MHHE-Duncan PPT\Work Files\definitio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6950" y="1143000"/>
            <a:ext cx="1187450" cy="1219200"/>
          </a:xfrm>
          <a:prstGeom prst="rect">
            <a:avLst/>
          </a:prstGeom>
          <a:noFill/>
        </p:spPr>
      </p:pic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1295400" y="1892300"/>
            <a:ext cx="5943600" cy="2679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sz="3400" b="1"/>
              <a:t>Annual campaign:</a:t>
            </a:r>
            <a:r>
              <a:rPr lang="en-US" sz="3400"/>
              <a:t> </a:t>
            </a:r>
            <a:r>
              <a:rPr lang="en-US" sz="3400" i="1"/>
              <a:t>A set of MC messages with a common theme that runs for a specified period of time to achieve certain MC objectives</a:t>
            </a:r>
            <a:r>
              <a:rPr lang="en-US" sz="3400"/>
              <a:t>. </a:t>
            </a:r>
          </a:p>
        </p:txBody>
      </p:sp>
    </p:spTree>
  </p:cSld>
  <p:clrMapOvr>
    <a:masterClrMapping/>
  </p:clrMapOvr>
  <p:transition>
    <p:pull dir="ru"/>
  </p:transition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B610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B610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2623</TotalTime>
  <Words>829</Words>
  <Application>Microsoft Office PowerPoint</Application>
  <PresentationFormat>On-screen Show (4:3)</PresentationFormat>
  <Paragraphs>144</Paragraphs>
  <Slides>21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Times New Roman</vt:lpstr>
      <vt:lpstr>Arial</vt:lpstr>
      <vt:lpstr>Wingdings</vt:lpstr>
      <vt:lpstr>Default Design</vt:lpstr>
      <vt:lpstr>IMC Planning</vt:lpstr>
      <vt:lpstr>Chapter Outline</vt:lpstr>
      <vt:lpstr>Chapter Perspective</vt:lpstr>
      <vt:lpstr>Opening Case: GMC Envoy</vt:lpstr>
      <vt:lpstr>Opening Case: GMC Envoy</vt:lpstr>
      <vt:lpstr>IMC Planning Starts at Zero</vt:lpstr>
      <vt:lpstr>Tales From the Real World</vt:lpstr>
      <vt:lpstr>Reasons for IMC Planning </vt:lpstr>
      <vt:lpstr>Typical Results: An Annual Campaign </vt:lpstr>
      <vt:lpstr>Where it Fits in the Organization</vt:lpstr>
      <vt:lpstr>What Are the 6 Steps in the Process?</vt:lpstr>
      <vt:lpstr>Example of a Company Targeting Upscale Women</vt:lpstr>
      <vt:lpstr>Think About It</vt:lpstr>
      <vt:lpstr>Insight: The 4 Cs </vt:lpstr>
      <vt:lpstr>IMC In Action: Snapple</vt:lpstr>
      <vt:lpstr>IMC In Action: Snapple</vt:lpstr>
      <vt:lpstr>Why is Internal Marketing Important?</vt:lpstr>
      <vt:lpstr>Why is Internal Marketing Important?</vt:lpstr>
      <vt:lpstr>IMC In Action: HP SoftBench</vt:lpstr>
      <vt:lpstr>IMC In Action: HP SoftBench</vt:lpstr>
      <vt:lpstr>Final Note: </vt:lpstr>
    </vt:vector>
  </TitlesOfParts>
  <Company>3BLOX</Company>
  <LinksUpToDate>false</LinksUpToDate>
  <SharedDoc>false</SharedDoc>
  <HyperlinkBase>assets/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Advertising and Promotion to Build Brands</dc:title>
  <dc:creator>John Gayle</dc:creator>
  <cp:lastModifiedBy>Dr. Jamie Pleasant</cp:lastModifiedBy>
  <cp:revision>368</cp:revision>
  <dcterms:created xsi:type="dcterms:W3CDTF">2003-09-17T19:02:54Z</dcterms:created>
  <dcterms:modified xsi:type="dcterms:W3CDTF">2009-08-10T23:10:52Z</dcterms:modified>
</cp:coreProperties>
</file>