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58" r:id="rId3"/>
    <p:sldId id="259" r:id="rId4"/>
    <p:sldId id="257" r:id="rId5"/>
    <p:sldId id="260" r:id="rId6"/>
    <p:sldId id="280" r:id="rId7"/>
    <p:sldId id="299" r:id="rId8"/>
    <p:sldId id="300" r:id="rId9"/>
    <p:sldId id="301" r:id="rId10"/>
    <p:sldId id="302" r:id="rId11"/>
    <p:sldId id="275" r:id="rId12"/>
    <p:sldId id="303" r:id="rId13"/>
    <p:sldId id="304" r:id="rId14"/>
    <p:sldId id="306" r:id="rId15"/>
    <p:sldId id="305" r:id="rId16"/>
    <p:sldId id="307" r:id="rId17"/>
    <p:sldId id="308" r:id="rId18"/>
    <p:sldId id="310" r:id="rId19"/>
    <p:sldId id="311" r:id="rId20"/>
    <p:sldId id="313" r:id="rId21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2000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ctr" rtl="0" fontAlgn="base">
      <a:spcBef>
        <a:spcPct val="2000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ctr" rtl="0" fontAlgn="base">
      <a:spcBef>
        <a:spcPct val="2000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ctr" rtl="0" fontAlgn="base">
      <a:spcBef>
        <a:spcPct val="2000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ctr" rtl="0" fontAlgn="base">
      <a:spcBef>
        <a:spcPct val="2000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86868"/>
    <a:srgbClr val="000000"/>
    <a:srgbClr val="8A5F00"/>
    <a:srgbClr val="CC0000"/>
    <a:srgbClr val="FFEFD2"/>
    <a:srgbClr val="FFF9EF"/>
    <a:srgbClr val="FFB610"/>
    <a:srgbClr val="84A2D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50" d="100"/>
          <a:sy n="50" d="100"/>
        </p:scale>
        <p:origin x="-494" y="-110"/>
      </p:cViewPr>
      <p:guideLst>
        <p:guide orient="horz" pos="244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4" d="100"/>
          <a:sy n="54" d="100"/>
        </p:scale>
        <p:origin x="-1770" y="-78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defRPr sz="1200"/>
            </a:lvl1pPr>
          </a:lstStyle>
          <a:p>
            <a:endParaRPr lang="en-US"/>
          </a:p>
        </p:txBody>
      </p:sp>
      <p:sp>
        <p:nvSpPr>
          <p:cNvPr id="26627" name="Rectangle 1027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/>
            </a:lvl1pPr>
          </a:lstStyle>
          <a:p>
            <a:endParaRPr lang="en-US"/>
          </a:p>
        </p:txBody>
      </p:sp>
      <p:sp>
        <p:nvSpPr>
          <p:cNvPr id="26628" name="Rectangle 1028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685800" y="685800"/>
            <a:ext cx="2286000" cy="17145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26629" name="Rectangle 1029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09600" y="2590800"/>
            <a:ext cx="55626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6630" name="Rectangle 1030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defRPr sz="1200"/>
            </a:lvl1pPr>
          </a:lstStyle>
          <a:p>
            <a:endParaRPr lang="en-US"/>
          </a:p>
        </p:txBody>
      </p:sp>
      <p:sp>
        <p:nvSpPr>
          <p:cNvPr id="26631" name="Rectangle 1031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/>
            </a:lvl1pPr>
          </a:lstStyle>
          <a:p>
            <a:fld id="{C95E9F84-A766-4596-B0A4-83CCD438CB9A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Times New Roman" charset="0"/>
        <a:ea typeface="+mn-ea"/>
        <a:cs typeface="+mn-cs"/>
      </a:defRPr>
    </a:lvl1pPr>
    <a:lvl2pPr marL="285750" indent="-114300" algn="l" rtl="0" fontAlgn="base">
      <a:spcBef>
        <a:spcPct val="30000"/>
      </a:spcBef>
      <a:spcAft>
        <a:spcPct val="0"/>
      </a:spcAft>
      <a:buChar char="•"/>
      <a:defRPr sz="1400" kern="1200">
        <a:solidFill>
          <a:schemeClr val="tx1"/>
        </a:solidFill>
        <a:latin typeface="Times New Roman" charset="0"/>
        <a:ea typeface="+mn-ea"/>
        <a:cs typeface="+mn-cs"/>
      </a:defRPr>
    </a:lvl2pPr>
    <a:lvl3pPr marL="514350" indent="-114300" algn="l" rtl="0" fontAlgn="base">
      <a:spcBef>
        <a:spcPct val="30000"/>
      </a:spcBef>
      <a:spcAft>
        <a:spcPct val="0"/>
      </a:spcAft>
      <a:buChar char="•"/>
      <a:defRPr sz="1400" kern="1200">
        <a:solidFill>
          <a:schemeClr val="tx1"/>
        </a:solidFill>
        <a:latin typeface="Times New Roman" charset="0"/>
        <a:ea typeface="+mn-ea"/>
        <a:cs typeface="+mn-cs"/>
      </a:defRPr>
    </a:lvl3pPr>
    <a:lvl4pPr marL="742950" indent="-114300" algn="l" rtl="0" fontAlgn="base">
      <a:spcBef>
        <a:spcPct val="30000"/>
      </a:spcBef>
      <a:spcAft>
        <a:spcPct val="0"/>
      </a:spcAft>
      <a:buChar char="•"/>
      <a:defRPr sz="1400" kern="1200">
        <a:solidFill>
          <a:schemeClr val="tx1"/>
        </a:solidFill>
        <a:latin typeface="Times New Roman" charset="0"/>
        <a:ea typeface="+mn-ea"/>
        <a:cs typeface="+mn-cs"/>
      </a:defRPr>
    </a:lvl4pPr>
    <a:lvl5pPr marL="971550" indent="-114300" algn="l" rtl="0" fontAlgn="base">
      <a:spcBef>
        <a:spcPct val="30000"/>
      </a:spcBef>
      <a:spcAft>
        <a:spcPct val="0"/>
      </a:spcAft>
      <a:buChar char="•"/>
      <a:defRPr sz="14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031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1915E22-6AD9-4714-B340-EFA1ED3A61DE}" type="slidenum">
              <a:rPr lang="en-US"/>
              <a:pPr/>
              <a:t>1</a:t>
            </a:fld>
            <a:endParaRPr lang="en-US"/>
          </a:p>
        </p:txBody>
      </p:sp>
      <p:sp>
        <p:nvSpPr>
          <p:cNvPr id="28674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143000" y="3581400"/>
            <a:ext cx="4572000" cy="3429000"/>
          </a:xfrm>
          <a:ln/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447800"/>
            <a:ext cx="5029200" cy="1981200"/>
          </a:xfrm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Chapter 1</a:t>
            </a:r>
          </a:p>
          <a:p>
            <a:pPr algn="ctr">
              <a:spcBef>
                <a:spcPct val="50000"/>
              </a:spcBef>
            </a:pPr>
            <a:r>
              <a:rPr lang="en-US" sz="280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Using Advertising and Promotion to Build Brands</a:t>
            </a:r>
          </a:p>
          <a:p>
            <a:endParaRPr lang="en-US"/>
          </a:p>
        </p:txBody>
      </p:sp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685800" y="8458200"/>
            <a:ext cx="5486400" cy="2603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100"/>
              <a:t>For use only with Duncan texts. © 2005 McGraw-Hill Companies, Inc. McGraw-Hill/Irwin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031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7349F38-4B32-4FE2-99E2-36456FCF5628}" type="slidenum">
              <a:rPr lang="en-US"/>
              <a:pPr/>
              <a:t>2</a:t>
            </a:fld>
            <a:endParaRPr lang="en-US"/>
          </a:p>
        </p:txBody>
      </p:sp>
      <p:sp>
        <p:nvSpPr>
          <p:cNvPr id="2969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031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1103CF3-B999-4CCC-9DCC-C3F7327336FC}" type="slidenum">
              <a:rPr lang="en-US"/>
              <a:pPr/>
              <a:t>3</a:t>
            </a:fld>
            <a:endParaRPr lang="en-US"/>
          </a:p>
        </p:txBody>
      </p:sp>
      <p:sp>
        <p:nvSpPr>
          <p:cNvPr id="3072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851450-5FA0-4F5F-9D96-27D953911A0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2AEB9E-57AA-4A54-96AF-7C3A36228C0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62700" y="215900"/>
            <a:ext cx="2095500" cy="58801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" y="215900"/>
            <a:ext cx="6134100" cy="58801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EEE39D-3C49-4510-A8E6-BBE4F8FD51B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DB8C23-2378-4836-81E9-AF8845DB388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66EF12-13DB-45EC-8142-7B671C23C4B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5C966D-8D99-45E9-BFB1-3DA18CF4186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EDEE11-F530-4716-8070-EB2A792624A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E2983B-1A83-4BF9-9EAB-C2EB59DC8AB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028C34-A6F6-45CA-AEF0-6E788178A15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B6E6DF-292B-4C03-8D6E-88F5F50432A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BEF045-5C11-4325-93A3-41260AB7EE4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400"/>
            </a:lvl1pPr>
          </a:lstStyle>
          <a:p>
            <a:fld id="{AFCB67C7-E1BA-4560-BD5A-107D0F26861D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6200" y="215900"/>
            <a:ext cx="7772400" cy="63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32" name="Text Box 8"/>
          <p:cNvSpPr txBox="1">
            <a:spLocks noChangeArrowheads="1"/>
          </p:cNvSpPr>
          <p:nvPr userDrawn="1"/>
        </p:nvSpPr>
        <p:spPr bwMode="auto">
          <a:xfrm>
            <a:off x="0" y="6591300"/>
            <a:ext cx="9144000" cy="2603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100">
                <a:solidFill>
                  <a:srgbClr val="5F5F5F"/>
                </a:solidFill>
              </a:rPr>
              <a:t>For use only with Duncan texts. © 2005 McGraw-Hill Companies, Inc. McGraw-Hill/Irwin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LLBean.exe" TargetMode="Externa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Coricidin.exe" TargetMode="Externa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001C5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5943600"/>
            <a:ext cx="9144000" cy="914400"/>
          </a:xfrm>
          <a:prstGeom prst="rect">
            <a:avLst/>
          </a:prstGeom>
          <a:solidFill>
            <a:srgbClr val="CEBEA5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53" name="Line 5"/>
          <p:cNvSpPr>
            <a:spLocks noChangeShapeType="1"/>
          </p:cNvSpPr>
          <p:nvPr/>
        </p:nvSpPr>
        <p:spPr bwMode="auto">
          <a:xfrm>
            <a:off x="0" y="5943600"/>
            <a:ext cx="9144000" cy="0"/>
          </a:xfrm>
          <a:prstGeom prst="line">
            <a:avLst/>
          </a:prstGeom>
          <a:noFill/>
          <a:ln w="57150">
            <a:solidFill>
              <a:srgbClr val="84A2D6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063" name="Text Box 15"/>
          <p:cNvSpPr txBox="1">
            <a:spLocks noChangeArrowheads="1"/>
          </p:cNvSpPr>
          <p:nvPr/>
        </p:nvSpPr>
        <p:spPr bwMode="auto">
          <a:xfrm>
            <a:off x="0" y="6597650"/>
            <a:ext cx="9144000" cy="2603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100">
                <a:solidFill>
                  <a:srgbClr val="5F5F5F"/>
                </a:solidFill>
              </a:rPr>
              <a:t>For use only with Duncan texts. © 2005 McGraw-Hill Companies, Inc. McGraw-Hill/Irwin</a:t>
            </a:r>
          </a:p>
        </p:txBody>
      </p:sp>
      <p:pic>
        <p:nvPicPr>
          <p:cNvPr id="2079" name="Picture 31" descr="OpenerCh0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2500" y="387350"/>
            <a:ext cx="5253038" cy="6013450"/>
          </a:xfrm>
          <a:prstGeom prst="rect">
            <a:avLst/>
          </a:prstGeom>
          <a:noFill/>
        </p:spPr>
      </p:pic>
      <p:sp>
        <p:nvSpPr>
          <p:cNvPr id="2062" name="AutoShape 14"/>
          <p:cNvSpPr>
            <a:spLocks noChangeArrowheads="1"/>
          </p:cNvSpPr>
          <p:nvPr/>
        </p:nvSpPr>
        <p:spPr bwMode="auto">
          <a:xfrm>
            <a:off x="3492500" y="381000"/>
            <a:ext cx="5237163" cy="6019800"/>
          </a:xfrm>
          <a:prstGeom prst="roundRect">
            <a:avLst>
              <a:gd name="adj" fmla="val 4407"/>
            </a:avLst>
          </a:prstGeom>
          <a:noFill/>
          <a:ln w="38100">
            <a:solidFill>
              <a:srgbClr val="630C2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55" name="AutoShape 7"/>
          <p:cNvSpPr>
            <a:spLocks noChangeArrowheads="1"/>
          </p:cNvSpPr>
          <p:nvPr/>
        </p:nvSpPr>
        <p:spPr bwMode="auto">
          <a:xfrm>
            <a:off x="381000" y="990600"/>
            <a:ext cx="9067800" cy="990600"/>
          </a:xfrm>
          <a:prstGeom prst="roundRect">
            <a:avLst>
              <a:gd name="adj" fmla="val 18352"/>
            </a:avLst>
          </a:prstGeom>
          <a:solidFill>
            <a:schemeClr val="bg1"/>
          </a:solidFill>
          <a:ln w="38100">
            <a:solidFill>
              <a:srgbClr val="84A2D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1079500" y="914400"/>
            <a:ext cx="8293100" cy="1143000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US" sz="3600"/>
              <a:t>Segmenting and Targeting</a:t>
            </a:r>
          </a:p>
        </p:txBody>
      </p:sp>
      <p:pic>
        <p:nvPicPr>
          <p:cNvPr id="2077" name="Picture 29" descr="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" y="1160463"/>
            <a:ext cx="539750" cy="681037"/>
          </a:xfrm>
          <a:prstGeom prst="rect">
            <a:avLst/>
          </a:prstGeom>
          <a:noFill/>
        </p:spPr>
      </p:pic>
      <p:pic>
        <p:nvPicPr>
          <p:cNvPr id="2081" name="Picture 33" descr="left_main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590800"/>
            <a:ext cx="2686050" cy="275272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303" name="Group 7"/>
          <p:cNvGrpSpPr>
            <a:grpSpLocks/>
          </p:cNvGrpSpPr>
          <p:nvPr/>
        </p:nvGrpSpPr>
        <p:grpSpPr bwMode="auto">
          <a:xfrm>
            <a:off x="2914650" y="1447800"/>
            <a:ext cx="5695950" cy="2324100"/>
            <a:chOff x="1836" y="912"/>
            <a:chExt cx="3588" cy="1464"/>
          </a:xfrm>
        </p:grpSpPr>
        <p:sp>
          <p:nvSpPr>
            <p:cNvPr id="55304" name="AutoShape 8"/>
            <p:cNvSpPr>
              <a:spLocks noChangeArrowheads="1"/>
            </p:cNvSpPr>
            <p:nvPr/>
          </p:nvSpPr>
          <p:spPr bwMode="auto">
            <a:xfrm>
              <a:off x="2304" y="912"/>
              <a:ext cx="3120" cy="720"/>
            </a:xfrm>
            <a:prstGeom prst="roundRect">
              <a:avLst>
                <a:gd name="adj" fmla="val 23065"/>
              </a:avLst>
            </a:prstGeom>
            <a:solidFill>
              <a:srgbClr val="FFEFD6"/>
            </a:solidFill>
            <a:ln w="38100">
              <a:solidFill>
                <a:srgbClr val="FFB610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>
                <a:lnSpc>
                  <a:spcPct val="90000"/>
                </a:lnSpc>
              </a:pPr>
              <a:r>
                <a:rPr lang="en-US">
                  <a:latin typeface="Arial" charset="0"/>
                </a:rPr>
                <a:t>Costs Less to </a:t>
              </a:r>
              <a:br>
                <a:rPr lang="en-US">
                  <a:latin typeface="Arial" charset="0"/>
                </a:rPr>
              </a:br>
              <a:r>
                <a:rPr lang="en-US">
                  <a:latin typeface="Arial" charset="0"/>
                </a:rPr>
                <a:t>Sell to Existing Customers</a:t>
              </a:r>
            </a:p>
          </p:txBody>
        </p:sp>
        <p:cxnSp>
          <p:nvCxnSpPr>
            <p:cNvPr id="55305" name="AutoShape 9"/>
            <p:cNvCxnSpPr>
              <a:cxnSpLocks noChangeShapeType="1"/>
              <a:stCxn id="55311" idx="6"/>
              <a:endCxn id="55304" idx="1"/>
            </p:cNvCxnSpPr>
            <p:nvPr/>
          </p:nvCxnSpPr>
          <p:spPr bwMode="auto">
            <a:xfrm flipV="1">
              <a:off x="1836" y="1272"/>
              <a:ext cx="456" cy="1104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</p:cxnSp>
      </p:grpSp>
      <p:grpSp>
        <p:nvGrpSpPr>
          <p:cNvPr id="55306" name="Group 10"/>
          <p:cNvGrpSpPr>
            <a:grpSpLocks/>
          </p:cNvGrpSpPr>
          <p:nvPr/>
        </p:nvGrpSpPr>
        <p:grpSpPr bwMode="auto">
          <a:xfrm>
            <a:off x="2914650" y="3200400"/>
            <a:ext cx="5695950" cy="1143000"/>
            <a:chOff x="1836" y="2016"/>
            <a:chExt cx="3588" cy="720"/>
          </a:xfrm>
        </p:grpSpPr>
        <p:sp>
          <p:nvSpPr>
            <p:cNvPr id="55307" name="AutoShape 11"/>
            <p:cNvSpPr>
              <a:spLocks noChangeArrowheads="1"/>
            </p:cNvSpPr>
            <p:nvPr/>
          </p:nvSpPr>
          <p:spPr bwMode="auto">
            <a:xfrm>
              <a:off x="2304" y="2016"/>
              <a:ext cx="3120" cy="720"/>
            </a:xfrm>
            <a:prstGeom prst="roundRect">
              <a:avLst>
                <a:gd name="adj" fmla="val 23065"/>
              </a:avLst>
            </a:prstGeom>
            <a:solidFill>
              <a:srgbClr val="FFEFD6"/>
            </a:solidFill>
            <a:ln w="38100">
              <a:solidFill>
                <a:srgbClr val="FFB610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>
                <a:lnSpc>
                  <a:spcPct val="90000"/>
                </a:lnSpc>
              </a:pPr>
              <a:r>
                <a:rPr lang="en-US">
                  <a:latin typeface="Arial" charset="0"/>
                </a:rPr>
                <a:t>Some Customers </a:t>
              </a:r>
              <a:br>
                <a:rPr lang="en-US">
                  <a:latin typeface="Arial" charset="0"/>
                </a:rPr>
              </a:br>
              <a:r>
                <a:rPr lang="en-US">
                  <a:latin typeface="Arial" charset="0"/>
                </a:rPr>
                <a:t>Are More Profitable</a:t>
              </a:r>
            </a:p>
          </p:txBody>
        </p:sp>
        <p:cxnSp>
          <p:nvCxnSpPr>
            <p:cNvPr id="55308" name="AutoShape 12"/>
            <p:cNvCxnSpPr>
              <a:cxnSpLocks noChangeShapeType="1"/>
              <a:stCxn id="55311" idx="6"/>
              <a:endCxn id="55307" idx="1"/>
            </p:cNvCxnSpPr>
            <p:nvPr/>
          </p:nvCxnSpPr>
          <p:spPr bwMode="auto">
            <a:xfrm>
              <a:off x="1836" y="2376"/>
              <a:ext cx="456" cy="0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</p:cxnSp>
      </p:grpSp>
      <p:sp>
        <p:nvSpPr>
          <p:cNvPr id="55309" name="AutoShape 13"/>
          <p:cNvSpPr>
            <a:spLocks noChangeArrowheads="1"/>
          </p:cNvSpPr>
          <p:nvPr/>
        </p:nvSpPr>
        <p:spPr bwMode="auto">
          <a:xfrm>
            <a:off x="3657600" y="3200400"/>
            <a:ext cx="4953000" cy="1143000"/>
          </a:xfrm>
          <a:prstGeom prst="roundRect">
            <a:avLst>
              <a:gd name="adj" fmla="val 23065"/>
            </a:avLst>
          </a:prstGeom>
          <a:solidFill>
            <a:srgbClr val="FFEFD6"/>
          </a:solidFill>
          <a:ln w="38100">
            <a:solidFill>
              <a:srgbClr val="FFEFD2"/>
            </a:solidFill>
            <a:round/>
            <a:headEnd/>
            <a:tailEnd/>
          </a:ln>
          <a:effectLst>
            <a:outerShdw dist="71842" dir="2700000" algn="ctr" rotWithShape="0">
              <a:srgbClr val="707070"/>
            </a:outerShdw>
          </a:effectLst>
        </p:spPr>
        <p:txBody>
          <a:bodyPr anchor="ctr"/>
          <a:lstStyle/>
          <a:p>
            <a:pPr>
              <a:lnSpc>
                <a:spcPct val="90000"/>
              </a:lnSpc>
            </a:pPr>
            <a:r>
              <a:rPr lang="en-US">
                <a:latin typeface="Arial" charset="0"/>
              </a:rPr>
              <a:t>Some Customers </a:t>
            </a:r>
            <a:br>
              <a:rPr lang="en-US">
                <a:latin typeface="Arial" charset="0"/>
              </a:rPr>
            </a:br>
            <a:r>
              <a:rPr lang="en-US">
                <a:latin typeface="Arial" charset="0"/>
              </a:rPr>
              <a:t>Are More Profitable</a:t>
            </a:r>
          </a:p>
        </p:txBody>
      </p:sp>
      <p:sp>
        <p:nvSpPr>
          <p:cNvPr id="55310" name="AutoShape 14"/>
          <p:cNvSpPr>
            <a:spLocks noChangeArrowheads="1"/>
          </p:cNvSpPr>
          <p:nvPr/>
        </p:nvSpPr>
        <p:spPr bwMode="auto">
          <a:xfrm>
            <a:off x="3657600" y="1447800"/>
            <a:ext cx="4953000" cy="1143000"/>
          </a:xfrm>
          <a:prstGeom prst="roundRect">
            <a:avLst>
              <a:gd name="adj" fmla="val 23065"/>
            </a:avLst>
          </a:prstGeom>
          <a:solidFill>
            <a:srgbClr val="FFEFD6"/>
          </a:solidFill>
          <a:ln w="38100">
            <a:solidFill>
              <a:srgbClr val="FFEFD2"/>
            </a:solidFill>
            <a:round/>
            <a:headEnd/>
            <a:tailEnd/>
          </a:ln>
          <a:effectLst>
            <a:outerShdw dist="71842" dir="2700000" algn="ctr" rotWithShape="0">
              <a:srgbClr val="707070"/>
            </a:outerShdw>
          </a:effectLst>
        </p:spPr>
        <p:txBody>
          <a:bodyPr anchor="ctr"/>
          <a:lstStyle/>
          <a:p>
            <a:pPr>
              <a:lnSpc>
                <a:spcPct val="90000"/>
              </a:lnSpc>
            </a:pPr>
            <a:r>
              <a:rPr lang="en-US">
                <a:latin typeface="Arial" charset="0"/>
              </a:rPr>
              <a:t>Costs Less to </a:t>
            </a:r>
            <a:br>
              <a:rPr lang="en-US">
                <a:latin typeface="Arial" charset="0"/>
              </a:rPr>
            </a:br>
            <a:r>
              <a:rPr lang="en-US">
                <a:latin typeface="Arial" charset="0"/>
              </a:rPr>
              <a:t>Sell to Existing Customers</a:t>
            </a:r>
          </a:p>
        </p:txBody>
      </p:sp>
      <p:sp>
        <p:nvSpPr>
          <p:cNvPr id="55298" name="AutoShape 2"/>
          <p:cNvSpPr>
            <a:spLocks noChangeArrowheads="1"/>
          </p:cNvSpPr>
          <p:nvPr/>
        </p:nvSpPr>
        <p:spPr bwMode="auto">
          <a:xfrm>
            <a:off x="-254000" y="203200"/>
            <a:ext cx="6578600" cy="685800"/>
          </a:xfrm>
          <a:prstGeom prst="roundRect">
            <a:avLst>
              <a:gd name="adj" fmla="val 30625"/>
            </a:avLst>
          </a:prstGeom>
          <a:solidFill>
            <a:srgbClr val="CEBEA5"/>
          </a:solidFill>
          <a:ln w="38100">
            <a:solidFill>
              <a:srgbClr val="630C21"/>
            </a:solidFill>
            <a:round/>
            <a:headEnd/>
            <a:tailEnd/>
          </a:ln>
          <a:effectLst>
            <a:outerShdw dist="71842" dir="2700000" algn="ctr" rotWithShape="0">
              <a:srgbClr val="7C6744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title"/>
          </p:nvPr>
        </p:nvSpPr>
        <p:spPr>
          <a:xfrm>
            <a:off x="228600" y="239713"/>
            <a:ext cx="7772400" cy="635000"/>
          </a:xfrm>
        </p:spPr>
        <p:txBody>
          <a:bodyPr/>
          <a:lstStyle/>
          <a:p>
            <a:r>
              <a:rPr lang="en-US" sz="3200"/>
              <a:t>Segmenting Has 3 Key Benefits</a:t>
            </a:r>
          </a:p>
        </p:txBody>
      </p:sp>
      <p:sp>
        <p:nvSpPr>
          <p:cNvPr id="55311" name="Oval 15"/>
          <p:cNvSpPr>
            <a:spLocks noChangeArrowheads="1"/>
          </p:cNvSpPr>
          <p:nvPr/>
        </p:nvSpPr>
        <p:spPr bwMode="auto">
          <a:xfrm>
            <a:off x="685800" y="2667000"/>
            <a:ext cx="2209800" cy="2209800"/>
          </a:xfrm>
          <a:prstGeom prst="ellipse">
            <a:avLst/>
          </a:prstGeom>
          <a:gradFill rotWithShape="0">
            <a:gsLst>
              <a:gs pos="0">
                <a:srgbClr val="C7D5ED"/>
              </a:gs>
              <a:gs pos="100000">
                <a:srgbClr val="84A2D6"/>
              </a:gs>
            </a:gsLst>
            <a:path path="shape">
              <a:fillToRect l="50000" t="50000" r="50000" b="50000"/>
            </a:path>
          </a:gradFill>
          <a:ln w="38100">
            <a:solidFill>
              <a:srgbClr val="001C52"/>
            </a:solidFill>
            <a:round/>
            <a:headEnd/>
            <a:tailEnd/>
          </a:ln>
          <a:effectLst>
            <a:outerShdw dist="71842" dir="2700000" algn="ctr" rotWithShape="0">
              <a:srgbClr val="707070"/>
            </a:outerShdw>
          </a:effectLst>
        </p:spPr>
        <p:txBody>
          <a:bodyPr wrap="none" lIns="0" rIns="0" anchor="ctr"/>
          <a:lstStyle/>
          <a:p>
            <a:pPr marL="174625" indent="-174625"/>
            <a:r>
              <a:rPr lang="en-US" sz="2800" b="1">
                <a:latin typeface="Arial" charset="0"/>
              </a:rPr>
              <a:t>Key</a:t>
            </a:r>
            <a:br>
              <a:rPr lang="en-US" sz="2800" b="1">
                <a:latin typeface="Arial" charset="0"/>
              </a:rPr>
            </a:br>
            <a:r>
              <a:rPr lang="en-US" sz="2800" b="1">
                <a:latin typeface="Arial" charset="0"/>
              </a:rPr>
              <a:t>Benefits</a:t>
            </a:r>
          </a:p>
        </p:txBody>
      </p:sp>
      <p:grpSp>
        <p:nvGrpSpPr>
          <p:cNvPr id="55312" name="Group 16"/>
          <p:cNvGrpSpPr>
            <a:grpSpLocks/>
          </p:cNvGrpSpPr>
          <p:nvPr/>
        </p:nvGrpSpPr>
        <p:grpSpPr bwMode="auto">
          <a:xfrm>
            <a:off x="2914650" y="3771900"/>
            <a:ext cx="5695950" cy="2324100"/>
            <a:chOff x="1836" y="2376"/>
            <a:chExt cx="3588" cy="1464"/>
          </a:xfrm>
        </p:grpSpPr>
        <p:sp>
          <p:nvSpPr>
            <p:cNvPr id="55313" name="AutoShape 17"/>
            <p:cNvSpPr>
              <a:spLocks noChangeArrowheads="1"/>
            </p:cNvSpPr>
            <p:nvPr/>
          </p:nvSpPr>
          <p:spPr bwMode="auto">
            <a:xfrm>
              <a:off x="2304" y="3120"/>
              <a:ext cx="3120" cy="720"/>
            </a:xfrm>
            <a:prstGeom prst="roundRect">
              <a:avLst>
                <a:gd name="adj" fmla="val 23065"/>
              </a:avLst>
            </a:prstGeom>
            <a:solidFill>
              <a:srgbClr val="FFEFD6"/>
            </a:solidFill>
            <a:ln w="38100">
              <a:solidFill>
                <a:srgbClr val="FFB610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>
                <a:lnSpc>
                  <a:spcPct val="90000"/>
                </a:lnSpc>
              </a:pPr>
              <a:r>
                <a:rPr lang="en-US">
                  <a:latin typeface="Arial" charset="0"/>
                </a:rPr>
                <a:t>Knowing Who’s in Your Segment Can Lead You to </a:t>
              </a:r>
              <a:br>
                <a:rPr lang="en-US">
                  <a:latin typeface="Arial" charset="0"/>
                </a:rPr>
              </a:br>
              <a:r>
                <a:rPr lang="en-US">
                  <a:latin typeface="Arial" charset="0"/>
                </a:rPr>
                <a:t>Others in the Same Group</a:t>
              </a:r>
            </a:p>
          </p:txBody>
        </p:sp>
        <p:cxnSp>
          <p:nvCxnSpPr>
            <p:cNvPr id="55314" name="AutoShape 18"/>
            <p:cNvCxnSpPr>
              <a:cxnSpLocks noChangeShapeType="1"/>
              <a:stCxn id="55311" idx="6"/>
              <a:endCxn id="55313" idx="1"/>
            </p:cNvCxnSpPr>
            <p:nvPr/>
          </p:nvCxnSpPr>
          <p:spPr bwMode="auto">
            <a:xfrm>
              <a:off x="1836" y="2376"/>
              <a:ext cx="456" cy="1104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</p:cxnSp>
      </p:grp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5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5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5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9" grpId="0" animBg="1" autoUpdateAnimBg="0"/>
      <p:bldP spid="55310" grpId="0" animBg="1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AutoShape 2"/>
          <p:cNvSpPr>
            <a:spLocks noChangeArrowheads="1"/>
          </p:cNvSpPr>
          <p:nvPr/>
        </p:nvSpPr>
        <p:spPr bwMode="auto">
          <a:xfrm>
            <a:off x="-254000" y="203200"/>
            <a:ext cx="7950200" cy="685800"/>
          </a:xfrm>
          <a:prstGeom prst="roundRect">
            <a:avLst>
              <a:gd name="adj" fmla="val 30625"/>
            </a:avLst>
          </a:prstGeom>
          <a:solidFill>
            <a:srgbClr val="CEBEA5"/>
          </a:solidFill>
          <a:ln w="38100">
            <a:solidFill>
              <a:srgbClr val="630C21"/>
            </a:solidFill>
            <a:round/>
            <a:headEnd/>
            <a:tailEnd/>
          </a:ln>
          <a:effectLst>
            <a:outerShdw dist="71842" dir="2700000" algn="ctr" rotWithShape="0">
              <a:srgbClr val="7C6744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title"/>
          </p:nvPr>
        </p:nvSpPr>
        <p:spPr>
          <a:xfrm>
            <a:off x="228600" y="239713"/>
            <a:ext cx="7772400" cy="635000"/>
          </a:xfrm>
        </p:spPr>
        <p:txBody>
          <a:bodyPr/>
          <a:lstStyle/>
          <a:p>
            <a:r>
              <a:rPr lang="en-US" sz="3200" b="1"/>
              <a:t>Figure 7-2:</a:t>
            </a:r>
            <a:r>
              <a:rPr lang="en-US" sz="3200"/>
              <a:t> The 7 Steps of Segmenting</a:t>
            </a:r>
          </a:p>
        </p:txBody>
      </p:sp>
      <p:pic>
        <p:nvPicPr>
          <p:cNvPr id="22576" name="Picture 48" descr="C:\Documents and Settings\John Gayle\My Documents\3Blox\30801 MHHE-Duncan PPT\Work Files\Duncan Compressed\noboders\Fig7-2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6313" y="1190625"/>
            <a:ext cx="7239000" cy="5368925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ChangeArrowheads="1"/>
          </p:cNvSpPr>
          <p:nvPr/>
        </p:nvSpPr>
        <p:spPr bwMode="auto">
          <a:xfrm>
            <a:off x="0" y="0"/>
            <a:ext cx="1527175" cy="6858000"/>
          </a:xfrm>
          <a:prstGeom prst="rect">
            <a:avLst/>
          </a:prstGeom>
          <a:solidFill>
            <a:srgbClr val="001C52"/>
          </a:solidFill>
          <a:ln w="381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6323" name="AutoShape 3"/>
          <p:cNvSpPr>
            <a:spLocks noChangeArrowheads="1"/>
          </p:cNvSpPr>
          <p:nvPr/>
        </p:nvSpPr>
        <p:spPr bwMode="auto">
          <a:xfrm>
            <a:off x="-254000" y="227013"/>
            <a:ext cx="4826000" cy="685800"/>
          </a:xfrm>
          <a:prstGeom prst="roundRect">
            <a:avLst>
              <a:gd name="adj" fmla="val 30625"/>
            </a:avLst>
          </a:prstGeom>
          <a:solidFill>
            <a:schemeClr val="bg1"/>
          </a:solidFill>
          <a:ln w="38100">
            <a:solidFill>
              <a:srgbClr val="84A2D6"/>
            </a:solidFill>
            <a:round/>
            <a:headEnd/>
            <a:tailEnd/>
          </a:ln>
          <a:effectLst>
            <a:outerShdw dist="71842" dir="2700000" algn="ctr" rotWithShape="0">
              <a:srgbClr val="3E499A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56324" name="Rectangle 4"/>
          <p:cNvSpPr>
            <a:spLocks noGrp="1" noChangeArrowheads="1"/>
          </p:cNvSpPr>
          <p:nvPr>
            <p:ph type="title"/>
          </p:nvPr>
        </p:nvSpPr>
        <p:spPr>
          <a:xfrm>
            <a:off x="227013" y="241300"/>
            <a:ext cx="7772400" cy="635000"/>
          </a:xfrm>
        </p:spPr>
        <p:txBody>
          <a:bodyPr/>
          <a:lstStyle/>
          <a:p>
            <a:r>
              <a:rPr lang="en-US" sz="3200" b="1"/>
              <a:t>IMC In Action:</a:t>
            </a:r>
            <a:r>
              <a:rPr lang="en-US" sz="3200"/>
              <a:t> Midas</a:t>
            </a:r>
            <a:endParaRPr lang="en-US" sz="3600"/>
          </a:p>
        </p:txBody>
      </p:sp>
      <p:pic>
        <p:nvPicPr>
          <p:cNvPr id="56326" name="Picture 6" descr="C:\Documents and Settings\John Gayle\My Documents\3Blox\30801 MHHE-Duncan PPT\Work Files\Duncan Compressed\dun37744_p07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2800" y="1219200"/>
            <a:ext cx="4005263" cy="5257800"/>
          </a:xfrm>
          <a:prstGeom prst="rect">
            <a:avLst/>
          </a:prstGeom>
          <a:noFill/>
          <a:effectLst>
            <a:outerShdw dist="107763" dir="2700000" algn="ctr" rotWithShape="0">
              <a:srgbClr val="808080"/>
            </a:outerShdw>
          </a:effectLst>
        </p:spPr>
      </p:pic>
    </p:spTree>
  </p:cSld>
  <p:clrMapOvr>
    <a:masterClrMapping/>
  </p:clrMapOvr>
  <p:transition spd="med">
    <p:dissolv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366" name="Group 22"/>
          <p:cNvGrpSpPr>
            <a:grpSpLocks/>
          </p:cNvGrpSpPr>
          <p:nvPr/>
        </p:nvGrpSpPr>
        <p:grpSpPr bwMode="auto">
          <a:xfrm>
            <a:off x="2286000" y="2552700"/>
            <a:ext cx="6477000" cy="990600"/>
            <a:chOff x="1440" y="1608"/>
            <a:chExt cx="4080" cy="624"/>
          </a:xfrm>
        </p:grpSpPr>
        <p:sp>
          <p:nvSpPr>
            <p:cNvPr id="57347" name="AutoShape 3"/>
            <p:cNvSpPr>
              <a:spLocks noChangeArrowheads="1"/>
            </p:cNvSpPr>
            <p:nvPr/>
          </p:nvSpPr>
          <p:spPr bwMode="auto">
            <a:xfrm>
              <a:off x="2016" y="1608"/>
              <a:ext cx="3504" cy="624"/>
            </a:xfrm>
            <a:prstGeom prst="roundRect">
              <a:avLst>
                <a:gd name="adj" fmla="val 28301"/>
              </a:avLst>
            </a:prstGeom>
            <a:solidFill>
              <a:srgbClr val="84A2D6"/>
            </a:solidFill>
            <a:ln w="38100">
              <a:solidFill>
                <a:srgbClr val="001C52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 algn="l" eaLnBrk="0" hangingPunct="0">
                <a:spcBef>
                  <a:spcPct val="0"/>
                </a:spcBef>
              </a:pPr>
              <a:r>
                <a:rPr lang="en-US">
                  <a:latin typeface="Arial" charset="0"/>
                </a:rPr>
                <a:t>Conduct research into customer service expectations and satisfaction</a:t>
              </a:r>
            </a:p>
          </p:txBody>
        </p:sp>
        <p:sp>
          <p:nvSpPr>
            <p:cNvPr id="57348" name="AutoShape 4"/>
            <p:cNvSpPr>
              <a:spLocks noChangeArrowheads="1"/>
            </p:cNvSpPr>
            <p:nvPr/>
          </p:nvSpPr>
          <p:spPr bwMode="auto">
            <a:xfrm>
              <a:off x="1440" y="1759"/>
              <a:ext cx="528" cy="263"/>
            </a:xfrm>
            <a:prstGeom prst="rightArrow">
              <a:avLst>
                <a:gd name="adj1" fmla="val 50000"/>
                <a:gd name="adj2" fmla="val 50190"/>
              </a:avLst>
            </a:prstGeom>
            <a:solidFill>
              <a:srgbClr val="CC3300"/>
            </a:solidFill>
            <a:ln w="38100">
              <a:solidFill>
                <a:srgbClr val="630C2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57365" name="Group 21"/>
          <p:cNvGrpSpPr>
            <a:grpSpLocks/>
          </p:cNvGrpSpPr>
          <p:nvPr/>
        </p:nvGrpSpPr>
        <p:grpSpPr bwMode="auto">
          <a:xfrm>
            <a:off x="2286000" y="1295400"/>
            <a:ext cx="6477000" cy="914400"/>
            <a:chOff x="1440" y="816"/>
            <a:chExt cx="4080" cy="576"/>
          </a:xfrm>
        </p:grpSpPr>
        <p:sp>
          <p:nvSpPr>
            <p:cNvPr id="57350" name="AutoShape 6"/>
            <p:cNvSpPr>
              <a:spLocks noChangeArrowheads="1"/>
            </p:cNvSpPr>
            <p:nvPr/>
          </p:nvSpPr>
          <p:spPr bwMode="auto">
            <a:xfrm>
              <a:off x="2016" y="816"/>
              <a:ext cx="3504" cy="576"/>
            </a:xfrm>
            <a:prstGeom prst="roundRect">
              <a:avLst>
                <a:gd name="adj" fmla="val 29375"/>
              </a:avLst>
            </a:prstGeom>
            <a:solidFill>
              <a:srgbClr val="84A2D6"/>
            </a:solidFill>
            <a:ln w="38100">
              <a:solidFill>
                <a:srgbClr val="001C52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 algn="l"/>
              <a:r>
                <a:rPr lang="en-US">
                  <a:latin typeface="Arial" charset="0"/>
                </a:rPr>
                <a:t>Identify and target the best customer segments</a:t>
              </a:r>
            </a:p>
          </p:txBody>
        </p:sp>
        <p:sp>
          <p:nvSpPr>
            <p:cNvPr id="57351" name="AutoShape 7"/>
            <p:cNvSpPr>
              <a:spLocks noChangeArrowheads="1"/>
            </p:cNvSpPr>
            <p:nvPr/>
          </p:nvSpPr>
          <p:spPr bwMode="auto">
            <a:xfrm>
              <a:off x="1440" y="969"/>
              <a:ext cx="528" cy="263"/>
            </a:xfrm>
            <a:prstGeom prst="rightArrow">
              <a:avLst>
                <a:gd name="adj1" fmla="val 50000"/>
                <a:gd name="adj2" fmla="val 50190"/>
              </a:avLst>
            </a:prstGeom>
            <a:solidFill>
              <a:srgbClr val="CC3300"/>
            </a:solidFill>
            <a:ln w="38100">
              <a:solidFill>
                <a:srgbClr val="630C2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57367" name="Group 23"/>
          <p:cNvGrpSpPr>
            <a:grpSpLocks/>
          </p:cNvGrpSpPr>
          <p:nvPr/>
        </p:nvGrpSpPr>
        <p:grpSpPr bwMode="auto">
          <a:xfrm>
            <a:off x="2286000" y="3886200"/>
            <a:ext cx="6477000" cy="2514600"/>
            <a:chOff x="1440" y="2448"/>
            <a:chExt cx="4080" cy="1584"/>
          </a:xfrm>
        </p:grpSpPr>
        <p:sp>
          <p:nvSpPr>
            <p:cNvPr id="57355" name="AutoShape 11"/>
            <p:cNvSpPr>
              <a:spLocks noChangeArrowheads="1"/>
            </p:cNvSpPr>
            <p:nvPr/>
          </p:nvSpPr>
          <p:spPr bwMode="auto">
            <a:xfrm>
              <a:off x="1440" y="3088"/>
              <a:ext cx="528" cy="263"/>
            </a:xfrm>
            <a:prstGeom prst="rightArrow">
              <a:avLst>
                <a:gd name="adj1" fmla="val 50000"/>
                <a:gd name="adj2" fmla="val 50190"/>
              </a:avLst>
            </a:prstGeom>
            <a:solidFill>
              <a:srgbClr val="CC3300"/>
            </a:solidFill>
            <a:ln w="38100">
              <a:solidFill>
                <a:srgbClr val="630C21"/>
              </a:solidFill>
              <a:miter lim="800000"/>
              <a:headEnd/>
              <a:tailEnd/>
            </a:ln>
            <a:effectLst/>
          </p:spPr>
          <p:txBody>
            <a:bodyPr wrap="none" rIns="0" anchor="ctr"/>
            <a:lstStyle/>
            <a:p>
              <a:endParaRPr lang="en-US"/>
            </a:p>
          </p:txBody>
        </p:sp>
        <p:sp>
          <p:nvSpPr>
            <p:cNvPr id="57356" name="AutoShape 12"/>
            <p:cNvSpPr>
              <a:spLocks noChangeArrowheads="1"/>
            </p:cNvSpPr>
            <p:nvPr/>
          </p:nvSpPr>
          <p:spPr bwMode="auto">
            <a:xfrm>
              <a:off x="2016" y="2448"/>
              <a:ext cx="3504" cy="1584"/>
            </a:xfrm>
            <a:prstGeom prst="roundRect">
              <a:avLst>
                <a:gd name="adj" fmla="val 12986"/>
              </a:avLst>
            </a:prstGeom>
            <a:solidFill>
              <a:srgbClr val="84A2D6"/>
            </a:solidFill>
            <a:ln w="38100">
              <a:solidFill>
                <a:srgbClr val="001C52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rIns="0" anchor="ctr"/>
            <a:lstStyle/>
            <a:p>
              <a:pPr algn="l">
                <a:lnSpc>
                  <a:spcPct val="90000"/>
                </a:lnSpc>
              </a:pPr>
              <a:r>
                <a:rPr lang="en-US">
                  <a:latin typeface="Arial" charset="0"/>
                </a:rPr>
                <a:t>Midas now targets two equal segments</a:t>
              </a:r>
            </a:p>
            <a:p>
              <a:pPr marL="349250" lvl="1" indent="-174625" algn="l">
                <a:lnSpc>
                  <a:spcPct val="90000"/>
                </a:lnSpc>
                <a:buFontTx/>
                <a:buChar char="•"/>
              </a:pPr>
              <a:r>
                <a:rPr lang="en-US">
                  <a:latin typeface="Arial" charset="0"/>
                </a:rPr>
                <a:t>Car lovers with a “good maintenance” message</a:t>
              </a:r>
            </a:p>
            <a:p>
              <a:pPr marL="349250" lvl="1" indent="-174625" algn="l">
                <a:lnSpc>
                  <a:spcPct val="90000"/>
                </a:lnSpc>
                <a:buFontTx/>
                <a:buChar char="•"/>
              </a:pPr>
              <a:r>
                <a:rPr lang="en-US">
                  <a:latin typeface="Arial" charset="0"/>
                </a:rPr>
                <a:t>Utilitarians with a “no nonsense” message</a:t>
              </a:r>
            </a:p>
          </p:txBody>
        </p:sp>
      </p:grpSp>
      <p:sp>
        <p:nvSpPr>
          <p:cNvPr id="57357" name="AutoShape 13"/>
          <p:cNvSpPr>
            <a:spLocks noChangeArrowheads="1"/>
          </p:cNvSpPr>
          <p:nvPr/>
        </p:nvSpPr>
        <p:spPr bwMode="auto">
          <a:xfrm>
            <a:off x="-254000" y="203200"/>
            <a:ext cx="4826000" cy="685800"/>
          </a:xfrm>
          <a:prstGeom prst="roundRect">
            <a:avLst>
              <a:gd name="adj" fmla="val 30625"/>
            </a:avLst>
          </a:prstGeom>
          <a:solidFill>
            <a:srgbClr val="CEBEA5"/>
          </a:solidFill>
          <a:ln w="38100">
            <a:solidFill>
              <a:srgbClr val="630C21"/>
            </a:solidFill>
            <a:round/>
            <a:headEnd/>
            <a:tailEnd/>
          </a:ln>
          <a:effectLst>
            <a:outerShdw dist="71842" dir="2700000" algn="ctr" rotWithShape="0">
              <a:srgbClr val="7C6744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title"/>
          </p:nvPr>
        </p:nvSpPr>
        <p:spPr>
          <a:xfrm>
            <a:off x="228600" y="239713"/>
            <a:ext cx="4343400" cy="635000"/>
          </a:xfrm>
        </p:spPr>
        <p:txBody>
          <a:bodyPr/>
          <a:lstStyle/>
          <a:p>
            <a:r>
              <a:rPr lang="en-US" sz="3200" b="1"/>
              <a:t>IMC In Action:</a:t>
            </a:r>
            <a:r>
              <a:rPr lang="en-US" sz="3200"/>
              <a:t> Midas</a:t>
            </a:r>
          </a:p>
        </p:txBody>
      </p:sp>
      <p:grpSp>
        <p:nvGrpSpPr>
          <p:cNvPr id="57364" name="Group 20"/>
          <p:cNvGrpSpPr>
            <a:grpSpLocks/>
          </p:cNvGrpSpPr>
          <p:nvPr/>
        </p:nvGrpSpPr>
        <p:grpSpPr bwMode="auto">
          <a:xfrm>
            <a:off x="457200" y="1295400"/>
            <a:ext cx="2133600" cy="5105400"/>
            <a:chOff x="288" y="816"/>
            <a:chExt cx="1344" cy="3216"/>
          </a:xfrm>
        </p:grpSpPr>
        <p:sp>
          <p:nvSpPr>
            <p:cNvPr id="57360" name="AutoShape 16"/>
            <p:cNvSpPr>
              <a:spLocks noChangeArrowheads="1"/>
            </p:cNvSpPr>
            <p:nvPr/>
          </p:nvSpPr>
          <p:spPr bwMode="auto">
            <a:xfrm>
              <a:off x="288" y="816"/>
              <a:ext cx="1344" cy="3216"/>
            </a:xfrm>
            <a:prstGeom prst="roundRect">
              <a:avLst>
                <a:gd name="adj" fmla="val 6417"/>
              </a:avLst>
            </a:prstGeom>
            <a:solidFill>
              <a:srgbClr val="FFEFD6"/>
            </a:solidFill>
            <a:ln w="38100">
              <a:solidFill>
                <a:srgbClr val="FFB610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endParaRPr lang="en-US">
                <a:latin typeface="Arial" charset="0"/>
              </a:endParaRPr>
            </a:p>
          </p:txBody>
        </p:sp>
        <p:sp>
          <p:nvSpPr>
            <p:cNvPr id="57361" name="Text Box 17"/>
            <p:cNvSpPr txBox="1">
              <a:spLocks noChangeArrowheads="1"/>
            </p:cNvSpPr>
            <p:nvPr/>
          </p:nvSpPr>
          <p:spPr bwMode="auto">
            <a:xfrm>
              <a:off x="336" y="921"/>
              <a:ext cx="1263" cy="32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r">
                <a:spcBef>
                  <a:spcPct val="0"/>
                </a:spcBef>
              </a:pPr>
              <a:r>
                <a:rPr lang="en-US" sz="2800" b="1">
                  <a:solidFill>
                    <a:srgbClr val="630C2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</a:rPr>
                <a:t>Challenge:</a:t>
              </a:r>
            </a:p>
          </p:txBody>
        </p:sp>
        <p:sp>
          <p:nvSpPr>
            <p:cNvPr id="57362" name="Text Box 18"/>
            <p:cNvSpPr txBox="1">
              <a:spLocks noChangeArrowheads="1"/>
            </p:cNvSpPr>
            <p:nvPr/>
          </p:nvSpPr>
          <p:spPr bwMode="auto">
            <a:xfrm>
              <a:off x="598" y="1680"/>
              <a:ext cx="1001" cy="32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r">
                <a:spcBef>
                  <a:spcPct val="0"/>
                </a:spcBef>
              </a:pPr>
              <a:r>
                <a:rPr lang="en-US" sz="2800" b="1">
                  <a:solidFill>
                    <a:srgbClr val="630C2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</a:rPr>
                <a:t>Answer:</a:t>
              </a:r>
            </a:p>
          </p:txBody>
        </p:sp>
        <p:sp>
          <p:nvSpPr>
            <p:cNvPr id="57363" name="Text Box 19"/>
            <p:cNvSpPr txBox="1">
              <a:spLocks noChangeArrowheads="1"/>
            </p:cNvSpPr>
            <p:nvPr/>
          </p:nvSpPr>
          <p:spPr bwMode="auto">
            <a:xfrm>
              <a:off x="597" y="3033"/>
              <a:ext cx="1002" cy="32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r">
                <a:spcBef>
                  <a:spcPct val="0"/>
                </a:spcBef>
              </a:pPr>
              <a:r>
                <a:rPr lang="en-US" sz="2800" b="1">
                  <a:solidFill>
                    <a:srgbClr val="630C2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</a:rPr>
                <a:t>Results:</a:t>
              </a:r>
            </a:p>
          </p:txBody>
        </p:sp>
      </p:grpSp>
      <p:sp>
        <p:nvSpPr>
          <p:cNvPr id="57369" name="AutoShape 25"/>
          <p:cNvSpPr>
            <a:spLocks noChangeArrowheads="1"/>
          </p:cNvSpPr>
          <p:nvPr/>
        </p:nvSpPr>
        <p:spPr bwMode="auto">
          <a:xfrm>
            <a:off x="3200400" y="2552700"/>
            <a:ext cx="5562600" cy="990600"/>
          </a:xfrm>
          <a:prstGeom prst="roundRect">
            <a:avLst>
              <a:gd name="adj" fmla="val 28301"/>
            </a:avLst>
          </a:prstGeom>
          <a:solidFill>
            <a:srgbClr val="84A2D6"/>
          </a:solidFill>
          <a:ln w="38100">
            <a:solidFill>
              <a:srgbClr val="84A2D6"/>
            </a:solidFill>
            <a:round/>
            <a:headEnd/>
            <a:tailEnd/>
          </a:ln>
          <a:effectLst>
            <a:outerShdw dist="71842" dir="2700000" algn="ctr" rotWithShape="0">
              <a:srgbClr val="707070"/>
            </a:outerShdw>
          </a:effectLst>
        </p:spPr>
        <p:txBody>
          <a:bodyPr anchor="ctr"/>
          <a:lstStyle/>
          <a:p>
            <a:pPr algn="l" eaLnBrk="0" hangingPunct="0">
              <a:spcBef>
                <a:spcPct val="0"/>
              </a:spcBef>
            </a:pPr>
            <a:r>
              <a:rPr lang="en-US">
                <a:latin typeface="Arial" charset="0"/>
              </a:rPr>
              <a:t>Conduct research into customer service expectations and satisfaction</a:t>
            </a:r>
          </a:p>
        </p:txBody>
      </p:sp>
      <p:sp>
        <p:nvSpPr>
          <p:cNvPr id="57372" name="AutoShape 28"/>
          <p:cNvSpPr>
            <a:spLocks noChangeArrowheads="1"/>
          </p:cNvSpPr>
          <p:nvPr/>
        </p:nvSpPr>
        <p:spPr bwMode="auto">
          <a:xfrm>
            <a:off x="3200400" y="1295400"/>
            <a:ext cx="5562600" cy="914400"/>
          </a:xfrm>
          <a:prstGeom prst="roundRect">
            <a:avLst>
              <a:gd name="adj" fmla="val 29375"/>
            </a:avLst>
          </a:prstGeom>
          <a:solidFill>
            <a:srgbClr val="84A2D6"/>
          </a:solidFill>
          <a:ln w="38100">
            <a:solidFill>
              <a:srgbClr val="84A2D6"/>
            </a:solidFill>
            <a:round/>
            <a:headEnd/>
            <a:tailEnd/>
          </a:ln>
          <a:effectLst>
            <a:outerShdw dist="71842" dir="2700000" algn="ctr" rotWithShape="0">
              <a:srgbClr val="707070"/>
            </a:outerShdw>
          </a:effectLst>
        </p:spPr>
        <p:txBody>
          <a:bodyPr anchor="ctr"/>
          <a:lstStyle/>
          <a:p>
            <a:pPr algn="l"/>
            <a:r>
              <a:rPr lang="en-US">
                <a:latin typeface="Arial" charset="0"/>
              </a:rPr>
              <a:t>Identify and target the best customer segments</a:t>
            </a: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7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7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7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7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69" grpId="0" animBg="1" autoUpdateAnimBg="0"/>
      <p:bldP spid="57372" grpId="0" animBg="1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AutoShape 1026"/>
          <p:cNvSpPr>
            <a:spLocks noChangeArrowheads="1"/>
          </p:cNvSpPr>
          <p:nvPr/>
        </p:nvSpPr>
        <p:spPr bwMode="auto">
          <a:xfrm>
            <a:off x="-254000" y="203200"/>
            <a:ext cx="8255000" cy="685800"/>
          </a:xfrm>
          <a:prstGeom prst="roundRect">
            <a:avLst>
              <a:gd name="adj" fmla="val 30625"/>
            </a:avLst>
          </a:prstGeom>
          <a:solidFill>
            <a:srgbClr val="CEBEA5"/>
          </a:solidFill>
          <a:ln w="38100">
            <a:solidFill>
              <a:srgbClr val="630C21"/>
            </a:solidFill>
            <a:round/>
            <a:headEnd/>
            <a:tailEnd/>
          </a:ln>
          <a:effectLst>
            <a:outerShdw dist="71842" dir="2700000" algn="ctr" rotWithShape="0">
              <a:srgbClr val="7C6744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59395" name="Rectangle 1027"/>
          <p:cNvSpPr>
            <a:spLocks noGrp="1" noChangeArrowheads="1"/>
          </p:cNvSpPr>
          <p:nvPr>
            <p:ph type="title"/>
          </p:nvPr>
        </p:nvSpPr>
        <p:spPr>
          <a:xfrm>
            <a:off x="228600" y="239713"/>
            <a:ext cx="8686800" cy="635000"/>
          </a:xfrm>
        </p:spPr>
        <p:txBody>
          <a:bodyPr/>
          <a:lstStyle/>
          <a:p>
            <a:r>
              <a:rPr lang="en-US" sz="2800" b="1"/>
              <a:t>Figure 7-3: </a:t>
            </a:r>
            <a:r>
              <a:rPr lang="en-US" sz="2800"/>
              <a:t>The 4 Key Segmentation Variables </a:t>
            </a:r>
          </a:p>
        </p:txBody>
      </p:sp>
      <p:pic>
        <p:nvPicPr>
          <p:cNvPr id="59397" name="Picture 1029" descr="C:\Documents and Settings\John Gayle\My Documents\3Blox\30801 MHHE-Duncan PPT\Work Files\Duncan Compressed\noboders\Fig7-3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36750" y="1157288"/>
            <a:ext cx="5259388" cy="5286375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ChangeArrowheads="1"/>
          </p:cNvSpPr>
          <p:nvPr/>
        </p:nvSpPr>
        <p:spPr bwMode="auto">
          <a:xfrm>
            <a:off x="0" y="0"/>
            <a:ext cx="1527175" cy="6858000"/>
          </a:xfrm>
          <a:prstGeom prst="rect">
            <a:avLst/>
          </a:prstGeom>
          <a:solidFill>
            <a:srgbClr val="001C52"/>
          </a:solidFill>
          <a:ln w="381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8371" name="AutoShape 3"/>
          <p:cNvSpPr>
            <a:spLocks noChangeArrowheads="1"/>
          </p:cNvSpPr>
          <p:nvPr/>
        </p:nvSpPr>
        <p:spPr bwMode="auto">
          <a:xfrm>
            <a:off x="-254000" y="227013"/>
            <a:ext cx="8102600" cy="685800"/>
          </a:xfrm>
          <a:prstGeom prst="roundRect">
            <a:avLst>
              <a:gd name="adj" fmla="val 30625"/>
            </a:avLst>
          </a:prstGeom>
          <a:solidFill>
            <a:schemeClr val="bg1"/>
          </a:solidFill>
          <a:ln w="38100">
            <a:solidFill>
              <a:srgbClr val="84A2D6"/>
            </a:solidFill>
            <a:round/>
            <a:headEnd/>
            <a:tailEnd/>
          </a:ln>
          <a:effectLst>
            <a:outerShdw dist="71842" dir="2700000" algn="ctr" rotWithShape="0">
              <a:srgbClr val="3E499A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58372" name="Rectangle 4"/>
          <p:cNvSpPr>
            <a:spLocks noGrp="1" noChangeArrowheads="1"/>
          </p:cNvSpPr>
          <p:nvPr>
            <p:ph type="title"/>
          </p:nvPr>
        </p:nvSpPr>
        <p:spPr>
          <a:xfrm>
            <a:off x="227013" y="241300"/>
            <a:ext cx="8916987" cy="635000"/>
          </a:xfrm>
        </p:spPr>
        <p:txBody>
          <a:bodyPr/>
          <a:lstStyle/>
          <a:p>
            <a:r>
              <a:rPr lang="en-US" sz="2800"/>
              <a:t>L.L. Bean Uses Psychographic Segmentation </a:t>
            </a:r>
          </a:p>
        </p:txBody>
      </p:sp>
      <p:pic>
        <p:nvPicPr>
          <p:cNvPr id="58377" name="Picture 9" descr="C:\Documents and Settings\John Gayle\My Documents\3Blox\30801 MHHE-Duncan PPT\Work Files\Duncan Compressed\dun37744_p07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287463"/>
            <a:ext cx="8077200" cy="5018087"/>
          </a:xfrm>
          <a:prstGeom prst="rect">
            <a:avLst/>
          </a:prstGeom>
          <a:noFill/>
          <a:effectLst>
            <a:outerShdw dist="107763" dir="2700000" algn="ctr" rotWithShape="0">
              <a:srgbClr val="808080"/>
            </a:outerShdw>
          </a:effectLst>
        </p:spPr>
      </p:pic>
      <p:sp>
        <p:nvSpPr>
          <p:cNvPr id="58378" name="Rectangle 10">
            <a:hlinkClick r:id="rId3" action="ppaction://program"/>
          </p:cNvPr>
          <p:cNvSpPr>
            <a:spLocks noChangeArrowheads="1"/>
          </p:cNvSpPr>
          <p:nvPr/>
        </p:nvSpPr>
        <p:spPr bwMode="auto">
          <a:xfrm>
            <a:off x="8382000" y="6096000"/>
            <a:ext cx="533400" cy="533400"/>
          </a:xfrm>
          <a:prstGeom prst="rect">
            <a:avLst/>
          </a:prstGeom>
          <a:solidFill>
            <a:srgbClr val="990000"/>
          </a:solidFill>
          <a:ln w="381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tIns="27432" anchor="ctr"/>
          <a:lstStyle/>
          <a:p>
            <a:pPr eaLnBrk="0" hangingPunct="0">
              <a:spcBef>
                <a:spcPct val="0"/>
              </a:spcBef>
            </a:pPr>
            <a:r>
              <a:rPr lang="en-US" sz="4400" b="1">
                <a:solidFill>
                  <a:srgbClr val="F8F8F8"/>
                </a:solidFill>
                <a:latin typeface="Arial" charset="0"/>
              </a:rPr>
              <a:t>+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8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8" grpId="0" animBg="1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432" name="Group 16"/>
          <p:cNvGrpSpPr>
            <a:grpSpLocks/>
          </p:cNvGrpSpPr>
          <p:nvPr/>
        </p:nvGrpSpPr>
        <p:grpSpPr bwMode="auto">
          <a:xfrm>
            <a:off x="2838450" y="1295400"/>
            <a:ext cx="5695950" cy="2501900"/>
            <a:chOff x="1788" y="816"/>
            <a:chExt cx="3588" cy="1576"/>
          </a:xfrm>
        </p:grpSpPr>
        <p:cxnSp>
          <p:nvCxnSpPr>
            <p:cNvPr id="60433" name="AutoShape 17"/>
            <p:cNvCxnSpPr>
              <a:cxnSpLocks noChangeShapeType="1"/>
              <a:stCxn id="60451" idx="6"/>
              <a:endCxn id="60434" idx="1"/>
            </p:cNvCxnSpPr>
            <p:nvPr/>
          </p:nvCxnSpPr>
          <p:spPr bwMode="auto">
            <a:xfrm flipV="1">
              <a:off x="1788" y="1070"/>
              <a:ext cx="456" cy="1322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</p:cxnSp>
        <p:sp>
          <p:nvSpPr>
            <p:cNvPr id="60434" name="AutoShape 18"/>
            <p:cNvSpPr>
              <a:spLocks noChangeArrowheads="1"/>
            </p:cNvSpPr>
            <p:nvPr/>
          </p:nvSpPr>
          <p:spPr bwMode="auto">
            <a:xfrm>
              <a:off x="2256" y="816"/>
              <a:ext cx="3120" cy="508"/>
            </a:xfrm>
            <a:prstGeom prst="roundRect">
              <a:avLst>
                <a:gd name="adj" fmla="val 23065"/>
              </a:avLst>
            </a:prstGeom>
            <a:solidFill>
              <a:srgbClr val="FFEFD6"/>
            </a:solidFill>
            <a:ln w="38100">
              <a:solidFill>
                <a:srgbClr val="FFB610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>
                <a:lnSpc>
                  <a:spcPct val="85000"/>
                </a:lnSpc>
              </a:pPr>
              <a:r>
                <a:rPr lang="en-US" sz="2600">
                  <a:latin typeface="Arial" charset="0"/>
                </a:rPr>
                <a:t>Innovators 2.5%</a:t>
              </a:r>
            </a:p>
          </p:txBody>
        </p:sp>
      </p:grpSp>
      <p:grpSp>
        <p:nvGrpSpPr>
          <p:cNvPr id="60435" name="Group 19"/>
          <p:cNvGrpSpPr>
            <a:grpSpLocks/>
          </p:cNvGrpSpPr>
          <p:nvPr/>
        </p:nvGrpSpPr>
        <p:grpSpPr bwMode="auto">
          <a:xfrm>
            <a:off x="2838450" y="2343150"/>
            <a:ext cx="5695950" cy="1454150"/>
            <a:chOff x="1788" y="1476"/>
            <a:chExt cx="3588" cy="916"/>
          </a:xfrm>
        </p:grpSpPr>
        <p:cxnSp>
          <p:nvCxnSpPr>
            <p:cNvPr id="60436" name="AutoShape 20"/>
            <p:cNvCxnSpPr>
              <a:cxnSpLocks noChangeShapeType="1"/>
              <a:stCxn id="60451" idx="6"/>
              <a:endCxn id="60437" idx="1"/>
            </p:cNvCxnSpPr>
            <p:nvPr/>
          </p:nvCxnSpPr>
          <p:spPr bwMode="auto">
            <a:xfrm flipV="1">
              <a:off x="1788" y="1730"/>
              <a:ext cx="456" cy="662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</p:cxnSp>
        <p:sp>
          <p:nvSpPr>
            <p:cNvPr id="60437" name="AutoShape 21"/>
            <p:cNvSpPr>
              <a:spLocks noChangeArrowheads="1"/>
            </p:cNvSpPr>
            <p:nvPr/>
          </p:nvSpPr>
          <p:spPr bwMode="auto">
            <a:xfrm>
              <a:off x="2256" y="1476"/>
              <a:ext cx="3120" cy="508"/>
            </a:xfrm>
            <a:prstGeom prst="roundRect">
              <a:avLst>
                <a:gd name="adj" fmla="val 23065"/>
              </a:avLst>
            </a:prstGeom>
            <a:solidFill>
              <a:srgbClr val="FFEFD6"/>
            </a:solidFill>
            <a:ln w="38100">
              <a:solidFill>
                <a:srgbClr val="FFB610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>
                <a:lnSpc>
                  <a:spcPct val="85000"/>
                </a:lnSpc>
              </a:pPr>
              <a:r>
                <a:rPr lang="en-US" sz="2600">
                  <a:latin typeface="Arial" charset="0"/>
                </a:rPr>
                <a:t>Early Adopters 13.5%</a:t>
              </a:r>
            </a:p>
          </p:txBody>
        </p:sp>
      </p:grpSp>
      <p:grpSp>
        <p:nvGrpSpPr>
          <p:cNvPr id="60438" name="Group 22"/>
          <p:cNvGrpSpPr>
            <a:grpSpLocks/>
          </p:cNvGrpSpPr>
          <p:nvPr/>
        </p:nvGrpSpPr>
        <p:grpSpPr bwMode="auto">
          <a:xfrm>
            <a:off x="2838450" y="3390900"/>
            <a:ext cx="5695950" cy="806450"/>
            <a:chOff x="1788" y="2136"/>
            <a:chExt cx="3588" cy="508"/>
          </a:xfrm>
        </p:grpSpPr>
        <p:sp>
          <p:nvSpPr>
            <p:cNvPr id="60439" name="AutoShape 23"/>
            <p:cNvSpPr>
              <a:spLocks noChangeArrowheads="1"/>
            </p:cNvSpPr>
            <p:nvPr/>
          </p:nvSpPr>
          <p:spPr bwMode="auto">
            <a:xfrm>
              <a:off x="2256" y="2136"/>
              <a:ext cx="3120" cy="508"/>
            </a:xfrm>
            <a:prstGeom prst="roundRect">
              <a:avLst>
                <a:gd name="adj" fmla="val 23065"/>
              </a:avLst>
            </a:prstGeom>
            <a:solidFill>
              <a:srgbClr val="FFEFD6"/>
            </a:solidFill>
            <a:ln w="38100">
              <a:solidFill>
                <a:srgbClr val="FFB610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>
                <a:lnSpc>
                  <a:spcPct val="85000"/>
                </a:lnSpc>
              </a:pPr>
              <a:r>
                <a:rPr lang="en-US" sz="2600">
                  <a:latin typeface="Arial" charset="0"/>
                </a:rPr>
                <a:t>Early Majority 34%</a:t>
              </a:r>
            </a:p>
          </p:txBody>
        </p:sp>
        <p:cxnSp>
          <p:nvCxnSpPr>
            <p:cNvPr id="60440" name="AutoShape 24"/>
            <p:cNvCxnSpPr>
              <a:cxnSpLocks noChangeShapeType="1"/>
              <a:stCxn id="60451" idx="6"/>
              <a:endCxn id="60439" idx="1"/>
            </p:cNvCxnSpPr>
            <p:nvPr/>
          </p:nvCxnSpPr>
          <p:spPr bwMode="auto">
            <a:xfrm flipV="1">
              <a:off x="1788" y="2390"/>
              <a:ext cx="456" cy="2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</p:cxnSp>
      </p:grpSp>
      <p:grpSp>
        <p:nvGrpSpPr>
          <p:cNvPr id="60441" name="Group 25"/>
          <p:cNvGrpSpPr>
            <a:grpSpLocks/>
          </p:cNvGrpSpPr>
          <p:nvPr/>
        </p:nvGrpSpPr>
        <p:grpSpPr bwMode="auto">
          <a:xfrm>
            <a:off x="2838450" y="3797300"/>
            <a:ext cx="5695950" cy="1447800"/>
            <a:chOff x="1788" y="2392"/>
            <a:chExt cx="3588" cy="912"/>
          </a:xfrm>
        </p:grpSpPr>
        <p:sp>
          <p:nvSpPr>
            <p:cNvPr id="60442" name="AutoShape 26"/>
            <p:cNvSpPr>
              <a:spLocks noChangeArrowheads="1"/>
            </p:cNvSpPr>
            <p:nvPr/>
          </p:nvSpPr>
          <p:spPr bwMode="auto">
            <a:xfrm>
              <a:off x="2256" y="2796"/>
              <a:ext cx="3120" cy="508"/>
            </a:xfrm>
            <a:prstGeom prst="roundRect">
              <a:avLst>
                <a:gd name="adj" fmla="val 23065"/>
              </a:avLst>
            </a:prstGeom>
            <a:solidFill>
              <a:srgbClr val="FFEFD6"/>
            </a:solidFill>
            <a:ln w="38100">
              <a:solidFill>
                <a:srgbClr val="FFB610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>
                <a:lnSpc>
                  <a:spcPct val="85000"/>
                </a:lnSpc>
              </a:pPr>
              <a:r>
                <a:rPr lang="en-US" sz="2600">
                  <a:latin typeface="Arial" charset="0"/>
                </a:rPr>
                <a:t>Late Majority 34%</a:t>
              </a:r>
            </a:p>
          </p:txBody>
        </p:sp>
        <p:cxnSp>
          <p:nvCxnSpPr>
            <p:cNvPr id="60443" name="AutoShape 27"/>
            <p:cNvCxnSpPr>
              <a:cxnSpLocks noChangeShapeType="1"/>
              <a:stCxn id="60451" idx="6"/>
              <a:endCxn id="60442" idx="1"/>
            </p:cNvCxnSpPr>
            <p:nvPr/>
          </p:nvCxnSpPr>
          <p:spPr bwMode="auto">
            <a:xfrm>
              <a:off x="1788" y="2392"/>
              <a:ext cx="456" cy="658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</p:cxnSp>
      </p:grpSp>
      <p:grpSp>
        <p:nvGrpSpPr>
          <p:cNvPr id="60444" name="Group 28"/>
          <p:cNvGrpSpPr>
            <a:grpSpLocks/>
          </p:cNvGrpSpPr>
          <p:nvPr/>
        </p:nvGrpSpPr>
        <p:grpSpPr bwMode="auto">
          <a:xfrm>
            <a:off x="2838450" y="3797300"/>
            <a:ext cx="5695950" cy="2495550"/>
            <a:chOff x="1788" y="2392"/>
            <a:chExt cx="3588" cy="1572"/>
          </a:xfrm>
        </p:grpSpPr>
        <p:sp>
          <p:nvSpPr>
            <p:cNvPr id="60445" name="AutoShape 29"/>
            <p:cNvSpPr>
              <a:spLocks noChangeArrowheads="1"/>
            </p:cNvSpPr>
            <p:nvPr/>
          </p:nvSpPr>
          <p:spPr bwMode="auto">
            <a:xfrm>
              <a:off x="2256" y="3456"/>
              <a:ext cx="3120" cy="508"/>
            </a:xfrm>
            <a:prstGeom prst="roundRect">
              <a:avLst>
                <a:gd name="adj" fmla="val 23065"/>
              </a:avLst>
            </a:prstGeom>
            <a:solidFill>
              <a:srgbClr val="FFEFD6"/>
            </a:solidFill>
            <a:ln w="38100">
              <a:solidFill>
                <a:srgbClr val="FFB610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>
                <a:lnSpc>
                  <a:spcPct val="85000"/>
                </a:lnSpc>
              </a:pPr>
              <a:r>
                <a:rPr lang="en-US" sz="2600">
                  <a:latin typeface="Arial" charset="0"/>
                </a:rPr>
                <a:t>Laggards 16%</a:t>
              </a:r>
            </a:p>
          </p:txBody>
        </p:sp>
        <p:cxnSp>
          <p:nvCxnSpPr>
            <p:cNvPr id="60446" name="AutoShape 30"/>
            <p:cNvCxnSpPr>
              <a:cxnSpLocks noChangeShapeType="1"/>
              <a:stCxn id="60451" idx="6"/>
              <a:endCxn id="60445" idx="1"/>
            </p:cNvCxnSpPr>
            <p:nvPr/>
          </p:nvCxnSpPr>
          <p:spPr bwMode="auto">
            <a:xfrm>
              <a:off x="1788" y="2392"/>
              <a:ext cx="456" cy="1318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</p:cxnSp>
      </p:grpSp>
      <p:sp>
        <p:nvSpPr>
          <p:cNvPr id="60450" name="AutoShape 34"/>
          <p:cNvSpPr>
            <a:spLocks noChangeArrowheads="1"/>
          </p:cNvSpPr>
          <p:nvPr/>
        </p:nvSpPr>
        <p:spPr bwMode="auto">
          <a:xfrm>
            <a:off x="3581400" y="4438650"/>
            <a:ext cx="4953000" cy="806450"/>
          </a:xfrm>
          <a:prstGeom prst="roundRect">
            <a:avLst>
              <a:gd name="adj" fmla="val 23065"/>
            </a:avLst>
          </a:prstGeom>
          <a:solidFill>
            <a:srgbClr val="FFEFD6"/>
          </a:solidFill>
          <a:ln w="38100">
            <a:solidFill>
              <a:srgbClr val="FFEFD2"/>
            </a:solidFill>
            <a:round/>
            <a:headEnd/>
            <a:tailEnd/>
          </a:ln>
          <a:effectLst>
            <a:outerShdw dist="71842" dir="2700000" algn="ctr" rotWithShape="0">
              <a:srgbClr val="707070"/>
            </a:outerShdw>
          </a:effectLst>
        </p:spPr>
        <p:txBody>
          <a:bodyPr anchor="ctr"/>
          <a:lstStyle/>
          <a:p>
            <a:pPr>
              <a:lnSpc>
                <a:spcPct val="85000"/>
              </a:lnSpc>
            </a:pPr>
            <a:r>
              <a:rPr lang="en-US" sz="2600">
                <a:latin typeface="Arial" charset="0"/>
              </a:rPr>
              <a:t>Late Majority 34%</a:t>
            </a:r>
          </a:p>
        </p:txBody>
      </p:sp>
      <p:sp>
        <p:nvSpPr>
          <p:cNvPr id="60449" name="AutoShape 33"/>
          <p:cNvSpPr>
            <a:spLocks noChangeArrowheads="1"/>
          </p:cNvSpPr>
          <p:nvPr/>
        </p:nvSpPr>
        <p:spPr bwMode="auto">
          <a:xfrm>
            <a:off x="3581400" y="3390900"/>
            <a:ext cx="4953000" cy="806450"/>
          </a:xfrm>
          <a:prstGeom prst="roundRect">
            <a:avLst>
              <a:gd name="adj" fmla="val 23065"/>
            </a:avLst>
          </a:prstGeom>
          <a:solidFill>
            <a:srgbClr val="FFEFD6"/>
          </a:solidFill>
          <a:ln w="38100">
            <a:solidFill>
              <a:srgbClr val="FFEFD2"/>
            </a:solidFill>
            <a:round/>
            <a:headEnd/>
            <a:tailEnd/>
          </a:ln>
          <a:effectLst>
            <a:outerShdw dist="71842" dir="2700000" algn="ctr" rotWithShape="0">
              <a:srgbClr val="707070"/>
            </a:outerShdw>
          </a:effectLst>
        </p:spPr>
        <p:txBody>
          <a:bodyPr anchor="ctr"/>
          <a:lstStyle/>
          <a:p>
            <a:pPr>
              <a:lnSpc>
                <a:spcPct val="85000"/>
              </a:lnSpc>
            </a:pPr>
            <a:r>
              <a:rPr lang="en-US" sz="2600">
                <a:latin typeface="Arial" charset="0"/>
              </a:rPr>
              <a:t>Early Majority 34%</a:t>
            </a:r>
          </a:p>
        </p:txBody>
      </p:sp>
      <p:sp>
        <p:nvSpPr>
          <p:cNvPr id="60448" name="AutoShape 32"/>
          <p:cNvSpPr>
            <a:spLocks noChangeArrowheads="1"/>
          </p:cNvSpPr>
          <p:nvPr/>
        </p:nvSpPr>
        <p:spPr bwMode="auto">
          <a:xfrm>
            <a:off x="3581400" y="2343150"/>
            <a:ext cx="4953000" cy="806450"/>
          </a:xfrm>
          <a:prstGeom prst="roundRect">
            <a:avLst>
              <a:gd name="adj" fmla="val 23065"/>
            </a:avLst>
          </a:prstGeom>
          <a:solidFill>
            <a:srgbClr val="FFEFD6"/>
          </a:solidFill>
          <a:ln w="38100">
            <a:solidFill>
              <a:srgbClr val="FFEFD2"/>
            </a:solidFill>
            <a:round/>
            <a:headEnd/>
            <a:tailEnd/>
          </a:ln>
          <a:effectLst>
            <a:outerShdw dist="71842" dir="2700000" algn="ctr" rotWithShape="0">
              <a:srgbClr val="707070"/>
            </a:outerShdw>
          </a:effectLst>
        </p:spPr>
        <p:txBody>
          <a:bodyPr anchor="ctr"/>
          <a:lstStyle/>
          <a:p>
            <a:pPr>
              <a:lnSpc>
                <a:spcPct val="85000"/>
              </a:lnSpc>
            </a:pPr>
            <a:r>
              <a:rPr lang="en-US" sz="2600">
                <a:latin typeface="Arial" charset="0"/>
              </a:rPr>
              <a:t>Early Adopters 13.5%</a:t>
            </a:r>
          </a:p>
        </p:txBody>
      </p:sp>
      <p:sp>
        <p:nvSpPr>
          <p:cNvPr id="60447" name="AutoShape 31"/>
          <p:cNvSpPr>
            <a:spLocks noChangeArrowheads="1"/>
          </p:cNvSpPr>
          <p:nvPr/>
        </p:nvSpPr>
        <p:spPr bwMode="auto">
          <a:xfrm>
            <a:off x="3581400" y="1295400"/>
            <a:ext cx="4953000" cy="806450"/>
          </a:xfrm>
          <a:prstGeom prst="roundRect">
            <a:avLst>
              <a:gd name="adj" fmla="val 23065"/>
            </a:avLst>
          </a:prstGeom>
          <a:solidFill>
            <a:srgbClr val="FFEFD6"/>
          </a:solidFill>
          <a:ln w="38100">
            <a:solidFill>
              <a:srgbClr val="FFEFD2"/>
            </a:solidFill>
            <a:round/>
            <a:headEnd/>
            <a:tailEnd/>
          </a:ln>
          <a:effectLst>
            <a:outerShdw dist="71842" dir="2700000" algn="ctr" rotWithShape="0">
              <a:srgbClr val="707070"/>
            </a:outerShdw>
          </a:effectLst>
        </p:spPr>
        <p:txBody>
          <a:bodyPr anchor="ctr"/>
          <a:lstStyle/>
          <a:p>
            <a:pPr>
              <a:lnSpc>
                <a:spcPct val="85000"/>
              </a:lnSpc>
            </a:pPr>
            <a:r>
              <a:rPr lang="en-US" sz="2600">
                <a:latin typeface="Arial" charset="0"/>
              </a:rPr>
              <a:t>Innovators 2.5%</a:t>
            </a:r>
          </a:p>
        </p:txBody>
      </p:sp>
      <p:sp>
        <p:nvSpPr>
          <p:cNvPr id="60426" name="AutoShape 10"/>
          <p:cNvSpPr>
            <a:spLocks noChangeArrowheads="1"/>
          </p:cNvSpPr>
          <p:nvPr/>
        </p:nvSpPr>
        <p:spPr bwMode="auto">
          <a:xfrm>
            <a:off x="-254000" y="203200"/>
            <a:ext cx="6959600" cy="685800"/>
          </a:xfrm>
          <a:prstGeom prst="roundRect">
            <a:avLst>
              <a:gd name="adj" fmla="val 30625"/>
            </a:avLst>
          </a:prstGeom>
          <a:solidFill>
            <a:srgbClr val="CEBEA5"/>
          </a:solidFill>
          <a:ln w="38100">
            <a:solidFill>
              <a:srgbClr val="630C21"/>
            </a:solidFill>
            <a:round/>
            <a:headEnd/>
            <a:tailEnd/>
          </a:ln>
          <a:effectLst>
            <a:outerShdw dist="71842" dir="2700000" algn="ctr" rotWithShape="0">
              <a:srgbClr val="7C6744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60427" name="Rectangle 11"/>
          <p:cNvSpPr>
            <a:spLocks noGrp="1" noChangeArrowheads="1"/>
          </p:cNvSpPr>
          <p:nvPr>
            <p:ph type="title"/>
          </p:nvPr>
        </p:nvSpPr>
        <p:spPr>
          <a:xfrm>
            <a:off x="228600" y="239713"/>
            <a:ext cx="7772400" cy="635000"/>
          </a:xfrm>
        </p:spPr>
        <p:txBody>
          <a:bodyPr/>
          <a:lstStyle/>
          <a:p>
            <a:r>
              <a:rPr lang="en-US" sz="3200"/>
              <a:t>The 5 Product Adopter Categories </a:t>
            </a:r>
          </a:p>
        </p:txBody>
      </p:sp>
      <p:sp>
        <p:nvSpPr>
          <p:cNvPr id="60451" name="Oval 35"/>
          <p:cNvSpPr>
            <a:spLocks noChangeArrowheads="1"/>
          </p:cNvSpPr>
          <p:nvPr/>
        </p:nvSpPr>
        <p:spPr bwMode="auto">
          <a:xfrm>
            <a:off x="609600" y="2692400"/>
            <a:ext cx="2209800" cy="2209800"/>
          </a:xfrm>
          <a:prstGeom prst="ellipse">
            <a:avLst/>
          </a:prstGeom>
          <a:gradFill rotWithShape="0">
            <a:gsLst>
              <a:gs pos="0">
                <a:srgbClr val="C7D5ED"/>
              </a:gs>
              <a:gs pos="100000">
                <a:srgbClr val="84A2D6"/>
              </a:gs>
            </a:gsLst>
            <a:path path="shape">
              <a:fillToRect l="50000" t="50000" r="50000" b="50000"/>
            </a:path>
          </a:gradFill>
          <a:ln w="38100">
            <a:solidFill>
              <a:srgbClr val="001C52"/>
            </a:solidFill>
            <a:round/>
            <a:headEnd/>
            <a:tailEnd/>
          </a:ln>
          <a:effectLst>
            <a:outerShdw dist="71842" dir="2700000" algn="ctr" rotWithShape="0">
              <a:srgbClr val="707070"/>
            </a:outerShdw>
          </a:effectLst>
        </p:spPr>
        <p:txBody>
          <a:bodyPr wrap="none" lIns="0" rIns="0" anchor="ctr"/>
          <a:lstStyle/>
          <a:p>
            <a:pPr marL="174625" indent="-174625">
              <a:lnSpc>
                <a:spcPct val="85000"/>
              </a:lnSpc>
            </a:pPr>
            <a:r>
              <a:rPr lang="en-US" sz="2800" b="1">
                <a:latin typeface="Arial" charset="0"/>
              </a:rPr>
              <a:t>Product</a:t>
            </a:r>
            <a:br>
              <a:rPr lang="en-US" sz="2800" b="1">
                <a:latin typeface="Arial" charset="0"/>
              </a:rPr>
            </a:br>
            <a:r>
              <a:rPr lang="en-US" sz="2800" b="1">
                <a:latin typeface="Arial" charset="0"/>
              </a:rPr>
              <a:t>Adopters</a:t>
            </a: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0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0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0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0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0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50" grpId="0" animBg="1" autoUpdateAnimBg="0"/>
      <p:bldP spid="60449" grpId="0" animBg="1" autoUpdateAnimBg="0"/>
      <p:bldP spid="60448" grpId="0" animBg="1" autoUpdateAnimBg="0"/>
      <p:bldP spid="60447" grpId="0" animBg="1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AutoShape 2"/>
          <p:cNvSpPr>
            <a:spLocks noChangeArrowheads="1"/>
          </p:cNvSpPr>
          <p:nvPr/>
        </p:nvSpPr>
        <p:spPr bwMode="auto">
          <a:xfrm>
            <a:off x="-254000" y="203200"/>
            <a:ext cx="5892800" cy="685800"/>
          </a:xfrm>
          <a:prstGeom prst="roundRect">
            <a:avLst>
              <a:gd name="adj" fmla="val 30625"/>
            </a:avLst>
          </a:prstGeom>
          <a:solidFill>
            <a:srgbClr val="CEBEA5"/>
          </a:solidFill>
          <a:ln w="38100">
            <a:solidFill>
              <a:srgbClr val="630C21"/>
            </a:solidFill>
            <a:round/>
            <a:headEnd/>
            <a:tailEnd/>
          </a:ln>
          <a:effectLst>
            <a:outerShdw dist="71842" dir="2700000" algn="ctr" rotWithShape="0">
              <a:srgbClr val="7C6744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title"/>
          </p:nvPr>
        </p:nvSpPr>
        <p:spPr>
          <a:xfrm>
            <a:off x="228600" y="239713"/>
            <a:ext cx="7772400" cy="635000"/>
          </a:xfrm>
        </p:spPr>
        <p:txBody>
          <a:bodyPr/>
          <a:lstStyle/>
          <a:p>
            <a:r>
              <a:rPr lang="en-US" sz="3200"/>
              <a:t>How Does Targeting Work?</a:t>
            </a:r>
          </a:p>
        </p:txBody>
      </p:sp>
      <p:pic>
        <p:nvPicPr>
          <p:cNvPr id="61444" name="Picture 4" descr="dictionar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289050"/>
            <a:ext cx="7620000" cy="5111750"/>
          </a:xfrm>
          <a:prstGeom prst="rect">
            <a:avLst/>
          </a:prstGeom>
          <a:noFill/>
        </p:spPr>
      </p:pic>
      <p:pic>
        <p:nvPicPr>
          <p:cNvPr id="61445" name="Picture 5" descr="definitio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46950" y="1143000"/>
            <a:ext cx="1187450" cy="1219200"/>
          </a:xfrm>
          <a:prstGeom prst="rect">
            <a:avLst/>
          </a:prstGeom>
          <a:noFill/>
        </p:spPr>
      </p:pic>
      <p:sp>
        <p:nvSpPr>
          <p:cNvPr id="61446" name="Rectangle 6"/>
          <p:cNvSpPr>
            <a:spLocks noChangeArrowheads="1"/>
          </p:cNvSpPr>
          <p:nvPr/>
        </p:nvSpPr>
        <p:spPr bwMode="auto">
          <a:xfrm>
            <a:off x="1295400" y="1676400"/>
            <a:ext cx="5943600" cy="319722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3400" b="1"/>
              <a:t>Targeting:</a:t>
            </a:r>
            <a:r>
              <a:rPr lang="en-US" sz="3400"/>
              <a:t> The process used to identify which segments MC messages </a:t>
            </a:r>
            <a:r>
              <a:rPr lang="en-US" sz="3200"/>
              <a:t>should</a:t>
            </a:r>
            <a:r>
              <a:rPr lang="en-US"/>
              <a:t> </a:t>
            </a:r>
            <a:r>
              <a:rPr lang="en-US" sz="3400"/>
              <a:t>be designed to reach and to determine how much MC spending should be used to reach each segment</a:t>
            </a:r>
          </a:p>
        </p:txBody>
      </p:sp>
    </p:spTree>
  </p:cSld>
  <p:clrMapOvr>
    <a:masterClrMapping/>
  </p:clrMapOvr>
  <p:transition>
    <p:pull dir="r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522" name="Group 34"/>
          <p:cNvGrpSpPr>
            <a:grpSpLocks/>
          </p:cNvGrpSpPr>
          <p:nvPr/>
        </p:nvGrpSpPr>
        <p:grpSpPr bwMode="auto">
          <a:xfrm>
            <a:off x="3314700" y="1447800"/>
            <a:ext cx="2514600" cy="4724400"/>
            <a:chOff x="2088" y="912"/>
            <a:chExt cx="1584" cy="2976"/>
          </a:xfrm>
        </p:grpSpPr>
        <p:sp>
          <p:nvSpPr>
            <p:cNvPr id="63523" name="AutoShape 35"/>
            <p:cNvSpPr>
              <a:spLocks noChangeArrowheads="1"/>
            </p:cNvSpPr>
            <p:nvPr/>
          </p:nvSpPr>
          <p:spPr bwMode="auto">
            <a:xfrm>
              <a:off x="2088" y="2000"/>
              <a:ext cx="1584" cy="1888"/>
            </a:xfrm>
            <a:prstGeom prst="roundRect">
              <a:avLst>
                <a:gd name="adj" fmla="val 9282"/>
              </a:avLst>
            </a:prstGeom>
            <a:solidFill>
              <a:srgbClr val="FFEFD6"/>
            </a:solidFill>
            <a:ln w="38100">
              <a:solidFill>
                <a:srgbClr val="FFB610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tIns="137160"/>
            <a:lstStyle/>
            <a:p>
              <a:pPr algn="l"/>
              <a:r>
                <a:rPr lang="en-US">
                  <a:latin typeface="Arial" charset="0"/>
                </a:rPr>
                <a:t>Focus only on those with best profit potential</a:t>
              </a:r>
            </a:p>
          </p:txBody>
        </p:sp>
        <p:sp>
          <p:nvSpPr>
            <p:cNvPr id="63524" name="AutoShape 36"/>
            <p:cNvSpPr>
              <a:spLocks noChangeArrowheads="1"/>
            </p:cNvSpPr>
            <p:nvPr/>
          </p:nvSpPr>
          <p:spPr bwMode="auto">
            <a:xfrm rot="5400000">
              <a:off x="2616" y="1486"/>
              <a:ext cx="528" cy="339"/>
            </a:xfrm>
            <a:prstGeom prst="rightArrow">
              <a:avLst>
                <a:gd name="adj1" fmla="val 50000"/>
                <a:gd name="adj2" fmla="val 38938"/>
              </a:avLst>
            </a:prstGeom>
            <a:solidFill>
              <a:srgbClr val="CC3300"/>
            </a:solidFill>
            <a:ln w="38100">
              <a:solidFill>
                <a:srgbClr val="630C2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3525" name="AutoShape 37"/>
            <p:cNvSpPr>
              <a:spLocks noChangeArrowheads="1"/>
            </p:cNvSpPr>
            <p:nvPr/>
          </p:nvSpPr>
          <p:spPr bwMode="auto">
            <a:xfrm>
              <a:off x="2088" y="912"/>
              <a:ext cx="1584" cy="672"/>
            </a:xfrm>
            <a:prstGeom prst="roundRect">
              <a:avLst>
                <a:gd name="adj" fmla="val 26042"/>
              </a:avLst>
            </a:prstGeom>
            <a:solidFill>
              <a:srgbClr val="84A2D6"/>
            </a:solidFill>
            <a:ln w="38100">
              <a:solidFill>
                <a:srgbClr val="001C52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r>
                <a:rPr lang="en-US" b="1">
                  <a:latin typeface="Arial" charset="0"/>
                </a:rPr>
                <a:t>Profitability Targeting</a:t>
              </a:r>
            </a:p>
          </p:txBody>
        </p:sp>
      </p:grpSp>
      <p:grpSp>
        <p:nvGrpSpPr>
          <p:cNvPr id="63529" name="Group 41"/>
          <p:cNvGrpSpPr>
            <a:grpSpLocks/>
          </p:cNvGrpSpPr>
          <p:nvPr/>
        </p:nvGrpSpPr>
        <p:grpSpPr bwMode="auto">
          <a:xfrm>
            <a:off x="317500" y="1447800"/>
            <a:ext cx="2540000" cy="4724400"/>
            <a:chOff x="200" y="912"/>
            <a:chExt cx="1600" cy="2976"/>
          </a:xfrm>
        </p:grpSpPr>
        <p:sp>
          <p:nvSpPr>
            <p:cNvPr id="63530" name="AutoShape 42"/>
            <p:cNvSpPr>
              <a:spLocks noChangeArrowheads="1"/>
            </p:cNvSpPr>
            <p:nvPr/>
          </p:nvSpPr>
          <p:spPr bwMode="auto">
            <a:xfrm>
              <a:off x="200" y="2000"/>
              <a:ext cx="1584" cy="1888"/>
            </a:xfrm>
            <a:prstGeom prst="roundRect">
              <a:avLst>
                <a:gd name="adj" fmla="val 9282"/>
              </a:avLst>
            </a:prstGeom>
            <a:solidFill>
              <a:srgbClr val="FFEFD6"/>
            </a:solidFill>
            <a:ln w="38100">
              <a:solidFill>
                <a:srgbClr val="FFB610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tIns="137160"/>
            <a:lstStyle/>
            <a:p>
              <a:pPr algn="l"/>
              <a:r>
                <a:rPr lang="en-US">
                  <a:latin typeface="Arial" charset="0"/>
                </a:rPr>
                <a:t>The smaller the segment, the more the message can target and speak to that group</a:t>
              </a:r>
            </a:p>
          </p:txBody>
        </p:sp>
        <p:sp>
          <p:nvSpPr>
            <p:cNvPr id="63531" name="AutoShape 43"/>
            <p:cNvSpPr>
              <a:spLocks noChangeArrowheads="1"/>
            </p:cNvSpPr>
            <p:nvPr/>
          </p:nvSpPr>
          <p:spPr bwMode="auto">
            <a:xfrm rot="5400000">
              <a:off x="722" y="1486"/>
              <a:ext cx="528" cy="339"/>
            </a:xfrm>
            <a:prstGeom prst="rightArrow">
              <a:avLst>
                <a:gd name="adj1" fmla="val 50000"/>
                <a:gd name="adj2" fmla="val 38938"/>
              </a:avLst>
            </a:prstGeom>
            <a:solidFill>
              <a:srgbClr val="CC3300"/>
            </a:solidFill>
            <a:ln w="38100">
              <a:solidFill>
                <a:srgbClr val="630C2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3532" name="AutoShape 44"/>
            <p:cNvSpPr>
              <a:spLocks noChangeArrowheads="1"/>
            </p:cNvSpPr>
            <p:nvPr/>
          </p:nvSpPr>
          <p:spPr bwMode="auto">
            <a:xfrm>
              <a:off x="216" y="912"/>
              <a:ext cx="1584" cy="672"/>
            </a:xfrm>
            <a:prstGeom prst="roundRect">
              <a:avLst>
                <a:gd name="adj" fmla="val 26042"/>
              </a:avLst>
            </a:prstGeom>
            <a:solidFill>
              <a:srgbClr val="84A2D6"/>
            </a:solidFill>
            <a:ln w="38100">
              <a:solidFill>
                <a:srgbClr val="001C52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r>
                <a:rPr lang="en-US" b="1">
                  <a:latin typeface="Arial" charset="0"/>
                </a:rPr>
                <a:t>Message Targeting</a:t>
              </a:r>
            </a:p>
          </p:txBody>
        </p:sp>
      </p:grpSp>
      <p:grpSp>
        <p:nvGrpSpPr>
          <p:cNvPr id="63526" name="Group 38"/>
          <p:cNvGrpSpPr>
            <a:grpSpLocks/>
          </p:cNvGrpSpPr>
          <p:nvPr/>
        </p:nvGrpSpPr>
        <p:grpSpPr bwMode="auto">
          <a:xfrm>
            <a:off x="3314700" y="1447800"/>
            <a:ext cx="2514600" cy="4724400"/>
            <a:chOff x="2088" y="912"/>
            <a:chExt cx="1584" cy="2976"/>
          </a:xfrm>
        </p:grpSpPr>
        <p:sp>
          <p:nvSpPr>
            <p:cNvPr id="63527" name="AutoShape 39"/>
            <p:cNvSpPr>
              <a:spLocks noChangeArrowheads="1"/>
            </p:cNvSpPr>
            <p:nvPr/>
          </p:nvSpPr>
          <p:spPr bwMode="auto">
            <a:xfrm>
              <a:off x="2088" y="2000"/>
              <a:ext cx="1584" cy="1888"/>
            </a:xfrm>
            <a:prstGeom prst="roundRect">
              <a:avLst>
                <a:gd name="adj" fmla="val 9282"/>
              </a:avLst>
            </a:prstGeom>
            <a:solidFill>
              <a:srgbClr val="FFEFD6"/>
            </a:solidFill>
            <a:ln w="38100">
              <a:solidFill>
                <a:srgbClr val="FFEFD2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tIns="137160"/>
            <a:lstStyle/>
            <a:p>
              <a:pPr algn="l"/>
              <a:r>
                <a:rPr lang="en-US">
                  <a:latin typeface="Arial" charset="0"/>
                </a:rPr>
                <a:t>Focus only on those with best profit potential</a:t>
              </a:r>
            </a:p>
          </p:txBody>
        </p:sp>
        <p:sp>
          <p:nvSpPr>
            <p:cNvPr id="63528" name="AutoShape 40"/>
            <p:cNvSpPr>
              <a:spLocks noChangeArrowheads="1"/>
            </p:cNvSpPr>
            <p:nvPr/>
          </p:nvSpPr>
          <p:spPr bwMode="auto">
            <a:xfrm>
              <a:off x="2088" y="912"/>
              <a:ext cx="1584" cy="672"/>
            </a:xfrm>
            <a:prstGeom prst="roundRect">
              <a:avLst>
                <a:gd name="adj" fmla="val 26042"/>
              </a:avLst>
            </a:prstGeom>
            <a:solidFill>
              <a:srgbClr val="84A2D6"/>
            </a:solidFill>
            <a:ln w="38100">
              <a:solidFill>
                <a:srgbClr val="84A2D6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r>
                <a:rPr lang="en-US" b="1">
                  <a:latin typeface="Arial" charset="0"/>
                </a:rPr>
                <a:t>Profitability Targeting</a:t>
              </a:r>
            </a:p>
          </p:txBody>
        </p:sp>
      </p:grpSp>
      <p:grpSp>
        <p:nvGrpSpPr>
          <p:cNvPr id="63537" name="Group 49"/>
          <p:cNvGrpSpPr>
            <a:grpSpLocks/>
          </p:cNvGrpSpPr>
          <p:nvPr/>
        </p:nvGrpSpPr>
        <p:grpSpPr bwMode="auto">
          <a:xfrm>
            <a:off x="317500" y="1447800"/>
            <a:ext cx="2540000" cy="4724400"/>
            <a:chOff x="200" y="912"/>
            <a:chExt cx="1600" cy="2976"/>
          </a:xfrm>
        </p:grpSpPr>
        <p:sp>
          <p:nvSpPr>
            <p:cNvPr id="63538" name="AutoShape 50"/>
            <p:cNvSpPr>
              <a:spLocks noChangeArrowheads="1"/>
            </p:cNvSpPr>
            <p:nvPr/>
          </p:nvSpPr>
          <p:spPr bwMode="auto">
            <a:xfrm>
              <a:off x="200" y="2000"/>
              <a:ext cx="1584" cy="1888"/>
            </a:xfrm>
            <a:prstGeom prst="roundRect">
              <a:avLst>
                <a:gd name="adj" fmla="val 9282"/>
              </a:avLst>
            </a:prstGeom>
            <a:solidFill>
              <a:srgbClr val="FFEFD6"/>
            </a:solidFill>
            <a:ln w="38100">
              <a:solidFill>
                <a:srgbClr val="FFEFD2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tIns="137160"/>
            <a:lstStyle/>
            <a:p>
              <a:pPr algn="l"/>
              <a:r>
                <a:rPr lang="en-US">
                  <a:latin typeface="Arial" charset="0"/>
                </a:rPr>
                <a:t>The smaller the segment, the more the message can target and speak to that group</a:t>
              </a:r>
            </a:p>
          </p:txBody>
        </p:sp>
        <p:sp>
          <p:nvSpPr>
            <p:cNvPr id="63539" name="AutoShape 51"/>
            <p:cNvSpPr>
              <a:spLocks noChangeArrowheads="1"/>
            </p:cNvSpPr>
            <p:nvPr/>
          </p:nvSpPr>
          <p:spPr bwMode="auto">
            <a:xfrm>
              <a:off x="216" y="912"/>
              <a:ext cx="1584" cy="672"/>
            </a:xfrm>
            <a:prstGeom prst="roundRect">
              <a:avLst>
                <a:gd name="adj" fmla="val 26042"/>
              </a:avLst>
            </a:prstGeom>
            <a:solidFill>
              <a:srgbClr val="84A2D6"/>
            </a:solidFill>
            <a:ln w="38100">
              <a:solidFill>
                <a:srgbClr val="84A2D6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r>
                <a:rPr lang="en-US" b="1">
                  <a:latin typeface="Arial" charset="0"/>
                </a:rPr>
                <a:t>Message Targeting</a:t>
              </a:r>
            </a:p>
          </p:txBody>
        </p:sp>
      </p:grpSp>
      <p:sp>
        <p:nvSpPr>
          <p:cNvPr id="63498" name="AutoShape 10"/>
          <p:cNvSpPr>
            <a:spLocks noChangeArrowheads="1"/>
          </p:cNvSpPr>
          <p:nvPr/>
        </p:nvSpPr>
        <p:spPr bwMode="auto">
          <a:xfrm>
            <a:off x="-254000" y="203200"/>
            <a:ext cx="4368800" cy="685800"/>
          </a:xfrm>
          <a:prstGeom prst="roundRect">
            <a:avLst>
              <a:gd name="adj" fmla="val 30625"/>
            </a:avLst>
          </a:prstGeom>
          <a:solidFill>
            <a:srgbClr val="CEBEA5"/>
          </a:solidFill>
          <a:ln w="38100">
            <a:solidFill>
              <a:srgbClr val="630C21"/>
            </a:solidFill>
            <a:round/>
            <a:headEnd/>
            <a:tailEnd/>
          </a:ln>
          <a:effectLst>
            <a:outerShdw dist="71842" dir="2700000" algn="ctr" rotWithShape="0">
              <a:srgbClr val="7C6744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63499" name="Rectangle 11"/>
          <p:cNvSpPr>
            <a:spLocks noGrp="1" noChangeArrowheads="1"/>
          </p:cNvSpPr>
          <p:nvPr>
            <p:ph type="title"/>
          </p:nvPr>
        </p:nvSpPr>
        <p:spPr>
          <a:xfrm>
            <a:off x="228600" y="239713"/>
            <a:ext cx="7772400" cy="635000"/>
          </a:xfrm>
        </p:spPr>
        <p:txBody>
          <a:bodyPr/>
          <a:lstStyle/>
          <a:p>
            <a:r>
              <a:rPr lang="en-US" sz="3200"/>
              <a:t>Types of Targeting</a:t>
            </a:r>
          </a:p>
        </p:txBody>
      </p:sp>
      <p:grpSp>
        <p:nvGrpSpPr>
          <p:cNvPr id="63533" name="Group 45"/>
          <p:cNvGrpSpPr>
            <a:grpSpLocks/>
          </p:cNvGrpSpPr>
          <p:nvPr/>
        </p:nvGrpSpPr>
        <p:grpSpPr bwMode="auto">
          <a:xfrm>
            <a:off x="6248400" y="1447800"/>
            <a:ext cx="2552700" cy="4724400"/>
            <a:chOff x="3936" y="912"/>
            <a:chExt cx="1608" cy="2976"/>
          </a:xfrm>
        </p:grpSpPr>
        <p:sp>
          <p:nvSpPr>
            <p:cNvPr id="63534" name="AutoShape 46"/>
            <p:cNvSpPr>
              <a:spLocks noChangeArrowheads="1"/>
            </p:cNvSpPr>
            <p:nvPr/>
          </p:nvSpPr>
          <p:spPr bwMode="auto">
            <a:xfrm rot="5400000">
              <a:off x="4466" y="1486"/>
              <a:ext cx="528" cy="339"/>
            </a:xfrm>
            <a:prstGeom prst="rightArrow">
              <a:avLst>
                <a:gd name="adj1" fmla="val 50000"/>
                <a:gd name="adj2" fmla="val 38938"/>
              </a:avLst>
            </a:prstGeom>
            <a:solidFill>
              <a:srgbClr val="CC3300"/>
            </a:solidFill>
            <a:ln w="38100">
              <a:solidFill>
                <a:srgbClr val="630C2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3535" name="AutoShape 47"/>
            <p:cNvSpPr>
              <a:spLocks noChangeArrowheads="1"/>
            </p:cNvSpPr>
            <p:nvPr/>
          </p:nvSpPr>
          <p:spPr bwMode="auto">
            <a:xfrm>
              <a:off x="3960" y="912"/>
              <a:ext cx="1584" cy="672"/>
            </a:xfrm>
            <a:prstGeom prst="roundRect">
              <a:avLst>
                <a:gd name="adj" fmla="val 26042"/>
              </a:avLst>
            </a:prstGeom>
            <a:solidFill>
              <a:srgbClr val="84A2D6"/>
            </a:solidFill>
            <a:ln w="38100">
              <a:solidFill>
                <a:srgbClr val="001C52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r>
                <a:rPr lang="en-US" b="1">
                  <a:latin typeface="Arial" charset="0"/>
                </a:rPr>
                <a:t>B2B Targeting</a:t>
              </a:r>
            </a:p>
          </p:txBody>
        </p:sp>
        <p:sp>
          <p:nvSpPr>
            <p:cNvPr id="63536" name="AutoShape 48"/>
            <p:cNvSpPr>
              <a:spLocks noChangeArrowheads="1"/>
            </p:cNvSpPr>
            <p:nvPr/>
          </p:nvSpPr>
          <p:spPr bwMode="auto">
            <a:xfrm>
              <a:off x="3936" y="2000"/>
              <a:ext cx="1584" cy="1888"/>
            </a:xfrm>
            <a:prstGeom prst="roundRect">
              <a:avLst>
                <a:gd name="adj" fmla="val 9282"/>
              </a:avLst>
            </a:prstGeom>
            <a:solidFill>
              <a:srgbClr val="FFEFD6"/>
            </a:solidFill>
            <a:ln w="38100">
              <a:solidFill>
                <a:srgbClr val="FFB610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tIns="137160"/>
            <a:lstStyle/>
            <a:p>
              <a:pPr algn="l"/>
              <a:r>
                <a:rPr lang="en-US">
                  <a:latin typeface="Arial" charset="0"/>
                </a:rPr>
                <a:t>NAICS codes are very helpful</a:t>
              </a:r>
            </a:p>
          </p:txBody>
        </p:sp>
      </p:grp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3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3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3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 descr="magnify_bkgr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28600" y="0"/>
            <a:ext cx="9372600" cy="6858000"/>
          </a:xfrm>
          <a:prstGeom prst="rect">
            <a:avLst/>
          </a:prstGeom>
          <a:noFill/>
        </p:spPr>
      </p:pic>
      <p:sp>
        <p:nvSpPr>
          <p:cNvPr id="64515" name="AutoShape 3"/>
          <p:cNvSpPr>
            <a:spLocks noChangeArrowheads="1"/>
          </p:cNvSpPr>
          <p:nvPr/>
        </p:nvSpPr>
        <p:spPr bwMode="auto">
          <a:xfrm>
            <a:off x="838200" y="1447800"/>
            <a:ext cx="7772400" cy="5105400"/>
          </a:xfrm>
          <a:prstGeom prst="roundRect">
            <a:avLst>
              <a:gd name="adj" fmla="val 11958"/>
            </a:avLst>
          </a:prstGeom>
          <a:solidFill>
            <a:srgbClr val="FFF9EF"/>
          </a:solidFill>
          <a:ln w="28575">
            <a:solidFill>
              <a:srgbClr val="FFB61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4516" name="AutoShape 4"/>
          <p:cNvSpPr>
            <a:spLocks noChangeArrowheads="1"/>
          </p:cNvSpPr>
          <p:nvPr/>
        </p:nvSpPr>
        <p:spPr bwMode="auto">
          <a:xfrm>
            <a:off x="-254000" y="203200"/>
            <a:ext cx="6731000" cy="685800"/>
          </a:xfrm>
          <a:prstGeom prst="roundRect">
            <a:avLst>
              <a:gd name="adj" fmla="val 32639"/>
            </a:avLst>
          </a:prstGeom>
          <a:solidFill>
            <a:srgbClr val="CEBEA5"/>
          </a:solidFill>
          <a:ln w="38100">
            <a:solidFill>
              <a:srgbClr val="630C21"/>
            </a:solidFill>
            <a:round/>
            <a:headEnd/>
            <a:tailEnd/>
          </a:ln>
          <a:effectLst>
            <a:outerShdw dist="71842" dir="2700000" algn="ctr" rotWithShape="0">
              <a:srgbClr val="7C6744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64517" name="Rectangle 5"/>
          <p:cNvSpPr>
            <a:spLocks noGrp="1" noChangeArrowheads="1"/>
          </p:cNvSpPr>
          <p:nvPr>
            <p:ph type="title"/>
          </p:nvPr>
        </p:nvSpPr>
        <p:spPr>
          <a:xfrm>
            <a:off x="228600" y="239713"/>
            <a:ext cx="7772400" cy="635000"/>
          </a:xfrm>
        </p:spPr>
        <p:txBody>
          <a:bodyPr/>
          <a:lstStyle/>
          <a:p>
            <a:r>
              <a:rPr lang="en-US" sz="3200" b="1"/>
              <a:t>Insight:</a:t>
            </a:r>
            <a:r>
              <a:rPr lang="en-US" sz="3200"/>
              <a:t> Activity-Based Costing  </a:t>
            </a:r>
          </a:p>
        </p:txBody>
      </p:sp>
      <p:sp>
        <p:nvSpPr>
          <p:cNvPr id="64518" name="AutoShape 6"/>
          <p:cNvSpPr>
            <a:spLocks noChangeArrowheads="1"/>
          </p:cNvSpPr>
          <p:nvPr/>
        </p:nvSpPr>
        <p:spPr bwMode="auto">
          <a:xfrm>
            <a:off x="1524000" y="1981200"/>
            <a:ext cx="6858000" cy="4114800"/>
          </a:xfrm>
          <a:prstGeom prst="roundRect">
            <a:avLst>
              <a:gd name="adj" fmla="val 11458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anchor="ctr"/>
          <a:lstStyle/>
          <a:p>
            <a:pPr algn="l">
              <a:spcBef>
                <a:spcPct val="0"/>
              </a:spcBef>
            </a:pPr>
            <a:r>
              <a:rPr lang="en-US" sz="3000">
                <a:latin typeface="Arial" charset="0"/>
              </a:rPr>
              <a:t>Some firms go even further than simple profitability targeting and track all costs associated with each customer’s every contact with the firm—even the organization’s cost for the time a customer service rep spends on a phone call from the customer</a:t>
            </a:r>
          </a:p>
        </p:txBody>
      </p:sp>
      <p:pic>
        <p:nvPicPr>
          <p:cNvPr id="64519" name="Picture 7" descr="magnif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1143000"/>
            <a:ext cx="1112838" cy="1143000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0" y="0"/>
            <a:ext cx="1600200" cy="6858000"/>
          </a:xfrm>
          <a:prstGeom prst="rect">
            <a:avLst/>
          </a:prstGeom>
          <a:solidFill>
            <a:srgbClr val="001C52"/>
          </a:solidFill>
          <a:ln w="381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1981200" y="1295400"/>
            <a:ext cx="66294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l">
              <a:spcBef>
                <a:spcPct val="40000"/>
              </a:spcBef>
              <a:buClr>
                <a:srgbClr val="630C21"/>
              </a:buClr>
              <a:buSzPct val="125000"/>
              <a:buFont typeface="Wingdings" pitchFamily="2" charset="2"/>
              <a:buChar char="§"/>
            </a:pPr>
            <a:r>
              <a:rPr lang="en-US" sz="3600"/>
              <a:t>Why are companies moving away from mass marketing?</a:t>
            </a:r>
          </a:p>
          <a:p>
            <a:pPr marL="342900" indent="-342900" algn="l">
              <a:spcBef>
                <a:spcPct val="40000"/>
              </a:spcBef>
              <a:buClr>
                <a:srgbClr val="630C21"/>
              </a:buClr>
              <a:buSzPct val="125000"/>
              <a:buFont typeface="Wingdings" pitchFamily="2" charset="2"/>
              <a:buChar char="§"/>
            </a:pPr>
            <a:r>
              <a:rPr lang="en-US" sz="3600"/>
              <a:t>Why is segmenting important?</a:t>
            </a:r>
          </a:p>
          <a:p>
            <a:pPr marL="342900" indent="-342900" algn="l">
              <a:spcBef>
                <a:spcPct val="40000"/>
              </a:spcBef>
              <a:buClr>
                <a:srgbClr val="630C21"/>
              </a:buClr>
              <a:buSzPct val="125000"/>
              <a:buFont typeface="Wingdings" pitchFamily="2" charset="2"/>
              <a:buChar char="§"/>
            </a:pPr>
            <a:r>
              <a:rPr lang="en-US" sz="3600"/>
              <a:t>How can companies identify different segments?</a:t>
            </a:r>
          </a:p>
          <a:p>
            <a:pPr marL="342900" indent="-342900" algn="l">
              <a:spcBef>
                <a:spcPct val="40000"/>
              </a:spcBef>
              <a:buClr>
                <a:srgbClr val="630C21"/>
              </a:buClr>
              <a:buSzPct val="125000"/>
              <a:buFont typeface="Wingdings" pitchFamily="2" charset="2"/>
              <a:buChar char="§"/>
            </a:pPr>
            <a:r>
              <a:rPr lang="en-US" sz="3600"/>
              <a:t>How does targeting work? </a:t>
            </a:r>
          </a:p>
        </p:txBody>
      </p:sp>
      <p:sp>
        <p:nvSpPr>
          <p:cNvPr id="4106" name="AutoShape 10"/>
          <p:cNvSpPr>
            <a:spLocks noChangeArrowheads="1"/>
          </p:cNvSpPr>
          <p:nvPr/>
        </p:nvSpPr>
        <p:spPr bwMode="auto">
          <a:xfrm>
            <a:off x="-304800" y="227013"/>
            <a:ext cx="3810000" cy="685800"/>
          </a:xfrm>
          <a:prstGeom prst="roundRect">
            <a:avLst>
              <a:gd name="adj" fmla="val 30625"/>
            </a:avLst>
          </a:prstGeom>
          <a:solidFill>
            <a:schemeClr val="bg1"/>
          </a:solidFill>
          <a:ln w="38100">
            <a:solidFill>
              <a:srgbClr val="84A2D6"/>
            </a:solidFill>
            <a:round/>
            <a:headEnd/>
            <a:tailEnd/>
          </a:ln>
          <a:effectLst>
            <a:outerShdw dist="71842" dir="2700000" algn="ctr" rotWithShape="0">
              <a:srgbClr val="3E499A"/>
            </a:outerShdw>
          </a:effectLst>
        </p:spPr>
        <p:txBody>
          <a:bodyPr wrap="none" anchor="ctr"/>
          <a:lstStyle/>
          <a:p>
            <a:pPr>
              <a:spcBef>
                <a:spcPct val="0"/>
              </a:spcBef>
            </a:pPr>
            <a:endParaRPr lang="en-US"/>
          </a:p>
        </p:txBody>
      </p:sp>
      <p:sp>
        <p:nvSpPr>
          <p:cNvPr id="4107" name="Rectangle 11"/>
          <p:cNvSpPr>
            <a:spLocks noGrp="1" noChangeArrowheads="1"/>
          </p:cNvSpPr>
          <p:nvPr>
            <p:ph type="title"/>
          </p:nvPr>
        </p:nvSpPr>
        <p:spPr>
          <a:xfrm>
            <a:off x="227013" y="241300"/>
            <a:ext cx="7772400" cy="635000"/>
          </a:xfrm>
          <a:noFill/>
          <a:ln/>
        </p:spPr>
        <p:txBody>
          <a:bodyPr/>
          <a:lstStyle/>
          <a:p>
            <a:r>
              <a:rPr lang="en-US" sz="3000" b="1"/>
              <a:t>Chapter Outline</a:t>
            </a: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1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1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1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2" grpId="0" build="p" autoUpdateAnimBg="0" advAuto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 descr="C:\Documents and Settings\John Gayle\My Documents\3Blox\30801 MHHE-Duncan PPT\Work Files\dictionary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289050"/>
            <a:ext cx="7762875" cy="5340350"/>
          </a:xfrm>
          <a:prstGeom prst="rect">
            <a:avLst/>
          </a:prstGeom>
          <a:noFill/>
        </p:spPr>
      </p:pic>
      <p:pic>
        <p:nvPicPr>
          <p:cNvPr id="66563" name="Picture 3" descr="C:\Documents and Settings\John Gayle\My Documents\3Blox\30801 MHHE-Duncan PPT\Work Files\definition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46950" y="1143000"/>
            <a:ext cx="1187450" cy="1219200"/>
          </a:xfrm>
          <a:prstGeom prst="rect">
            <a:avLst/>
          </a:prstGeom>
          <a:noFill/>
        </p:spPr>
      </p:pic>
      <p:sp>
        <p:nvSpPr>
          <p:cNvPr id="66564" name="AutoShape 4"/>
          <p:cNvSpPr>
            <a:spLocks noChangeArrowheads="1"/>
          </p:cNvSpPr>
          <p:nvPr/>
        </p:nvSpPr>
        <p:spPr bwMode="auto">
          <a:xfrm>
            <a:off x="-254000" y="203200"/>
            <a:ext cx="2921000" cy="685800"/>
          </a:xfrm>
          <a:prstGeom prst="roundRect">
            <a:avLst>
              <a:gd name="adj" fmla="val 30625"/>
            </a:avLst>
          </a:prstGeom>
          <a:solidFill>
            <a:srgbClr val="CEBEA5"/>
          </a:solidFill>
          <a:ln w="38100">
            <a:solidFill>
              <a:srgbClr val="630C21"/>
            </a:solidFill>
            <a:round/>
            <a:headEnd/>
            <a:tailEnd/>
          </a:ln>
          <a:effectLst>
            <a:outerShdw dist="71842" dir="2700000" algn="ctr" rotWithShape="0">
              <a:srgbClr val="7C6744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66565" name="Rectangle 5"/>
          <p:cNvSpPr>
            <a:spLocks noGrp="1" noChangeArrowheads="1"/>
          </p:cNvSpPr>
          <p:nvPr>
            <p:ph type="title"/>
          </p:nvPr>
        </p:nvSpPr>
        <p:spPr>
          <a:xfrm>
            <a:off x="228600" y="239713"/>
            <a:ext cx="8915400" cy="635000"/>
          </a:xfrm>
        </p:spPr>
        <p:txBody>
          <a:bodyPr/>
          <a:lstStyle/>
          <a:p>
            <a:r>
              <a:rPr lang="en-US" sz="3000" b="1"/>
              <a:t>Final Note:</a:t>
            </a:r>
            <a:endParaRPr lang="en-US" sz="3000"/>
          </a:p>
        </p:txBody>
      </p:sp>
      <p:sp>
        <p:nvSpPr>
          <p:cNvPr id="66566" name="Rectangle 6"/>
          <p:cNvSpPr>
            <a:spLocks noChangeArrowheads="1"/>
          </p:cNvSpPr>
          <p:nvPr/>
        </p:nvSpPr>
        <p:spPr bwMode="auto">
          <a:xfrm>
            <a:off x="1371600" y="2005013"/>
            <a:ext cx="5867400" cy="347662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3000">
                <a:latin typeface="Arial" charset="0"/>
              </a:rPr>
              <a:t>Segmenting and targeting calls for a careful balancing of two objectives:</a:t>
            </a:r>
          </a:p>
          <a:p>
            <a:pPr lvl="1" indent="-176213" algn="l">
              <a:buFontTx/>
              <a:buChar char="•"/>
            </a:pPr>
            <a:r>
              <a:rPr lang="en-US" sz="3000">
                <a:latin typeface="Arial" charset="0"/>
              </a:rPr>
              <a:t>Acquisition (attracting new customers) </a:t>
            </a:r>
          </a:p>
          <a:p>
            <a:pPr lvl="1" indent="-176213" algn="l">
              <a:buFontTx/>
              <a:buChar char="•"/>
            </a:pPr>
            <a:r>
              <a:rPr lang="en-US" sz="3000">
                <a:latin typeface="Arial" charset="0"/>
              </a:rPr>
              <a:t>Retention (keeping current customers happy)</a:t>
            </a:r>
          </a:p>
        </p:txBody>
      </p:sp>
    </p:spTree>
  </p:cSld>
  <p:clrMapOvr>
    <a:masterClrMapping/>
  </p:clrMapOvr>
  <p:transition>
    <p:pull dir="r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AutoShape 1027"/>
          <p:cNvSpPr>
            <a:spLocks noChangeArrowheads="1"/>
          </p:cNvSpPr>
          <p:nvPr/>
        </p:nvSpPr>
        <p:spPr bwMode="auto">
          <a:xfrm>
            <a:off x="-254000" y="203200"/>
            <a:ext cx="4292600" cy="685800"/>
          </a:xfrm>
          <a:prstGeom prst="roundRect">
            <a:avLst>
              <a:gd name="adj" fmla="val 30625"/>
            </a:avLst>
          </a:prstGeom>
          <a:solidFill>
            <a:srgbClr val="CEBEA5"/>
          </a:solidFill>
          <a:ln w="38100">
            <a:solidFill>
              <a:srgbClr val="630C21"/>
            </a:solidFill>
            <a:round/>
            <a:headEnd/>
            <a:tailEnd/>
          </a:ln>
          <a:effectLst>
            <a:outerShdw dist="71842" dir="2700000" algn="ctr" rotWithShape="0">
              <a:srgbClr val="7C6744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5124" name="Rectangle 1028"/>
          <p:cNvSpPr>
            <a:spLocks noGrp="1" noChangeArrowheads="1"/>
          </p:cNvSpPr>
          <p:nvPr>
            <p:ph type="title"/>
          </p:nvPr>
        </p:nvSpPr>
        <p:spPr>
          <a:xfrm>
            <a:off x="227013" y="239713"/>
            <a:ext cx="7772400" cy="635000"/>
          </a:xfrm>
        </p:spPr>
        <p:txBody>
          <a:bodyPr/>
          <a:lstStyle/>
          <a:p>
            <a:r>
              <a:rPr lang="en-US" sz="3000"/>
              <a:t>Chapter Perspective</a:t>
            </a:r>
          </a:p>
        </p:txBody>
      </p:sp>
      <p:grpSp>
        <p:nvGrpSpPr>
          <p:cNvPr id="5168" name="Group 1072"/>
          <p:cNvGrpSpPr>
            <a:grpSpLocks/>
          </p:cNvGrpSpPr>
          <p:nvPr/>
        </p:nvGrpSpPr>
        <p:grpSpPr bwMode="auto">
          <a:xfrm>
            <a:off x="1028700" y="990600"/>
            <a:ext cx="7086600" cy="2286000"/>
            <a:chOff x="528" y="672"/>
            <a:chExt cx="4464" cy="1440"/>
          </a:xfrm>
        </p:grpSpPr>
        <p:pic>
          <p:nvPicPr>
            <p:cNvPr id="5159" name="Picture 1063" descr="http://www.computerprivacy.org/images/crowd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552" y="672"/>
              <a:ext cx="1440" cy="1440"/>
            </a:xfrm>
            <a:prstGeom prst="rect">
              <a:avLst/>
            </a:prstGeom>
            <a:noFill/>
            <a:effectLst>
              <a:outerShdw dist="107763" dir="2700000" algn="ctr" rotWithShape="0">
                <a:srgbClr val="808080"/>
              </a:outerShdw>
            </a:effectLst>
          </p:spPr>
        </p:pic>
        <p:sp>
          <p:nvSpPr>
            <p:cNvPr id="5160" name="Text Box 1064"/>
            <p:cNvSpPr txBox="1">
              <a:spLocks noChangeArrowheads="1"/>
            </p:cNvSpPr>
            <p:nvPr/>
          </p:nvSpPr>
          <p:spPr bwMode="auto">
            <a:xfrm>
              <a:off x="528" y="813"/>
              <a:ext cx="2784" cy="1155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/>
              <a:r>
                <a:rPr lang="en-US" sz="2800" b="1">
                  <a:solidFill>
                    <a:srgbClr val="99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</a:rPr>
                <a:t>Targeting “everyone” is:</a:t>
              </a:r>
              <a:r>
                <a:rPr lang="en-US" sz="2800">
                  <a:latin typeface="Arial" charset="0"/>
                </a:rPr>
                <a:t> </a:t>
              </a:r>
            </a:p>
            <a:p>
              <a:pPr marL="630238" lvl="1" indent="-173038" algn="l">
                <a:buFontTx/>
                <a:buChar char="•"/>
              </a:pPr>
              <a:r>
                <a:rPr lang="en-US">
                  <a:latin typeface="Arial" charset="0"/>
                </a:rPr>
                <a:t>Expensive </a:t>
              </a:r>
            </a:p>
            <a:p>
              <a:pPr marL="630238" lvl="1" indent="-173038" algn="l">
                <a:buFontTx/>
                <a:buChar char="•"/>
              </a:pPr>
              <a:r>
                <a:rPr lang="en-US">
                  <a:latin typeface="Arial" charset="0"/>
                </a:rPr>
                <a:t>Wasteful</a:t>
              </a:r>
            </a:p>
            <a:p>
              <a:pPr marL="630238" lvl="1" indent="-173038" algn="l">
                <a:buFontTx/>
                <a:buChar char="•"/>
              </a:pPr>
              <a:r>
                <a:rPr lang="en-US">
                  <a:latin typeface="Arial" charset="0"/>
                </a:rPr>
                <a:t>Nearly impossible</a:t>
              </a:r>
            </a:p>
          </p:txBody>
        </p:sp>
      </p:grpSp>
      <p:grpSp>
        <p:nvGrpSpPr>
          <p:cNvPr id="5174" name="Group 1078"/>
          <p:cNvGrpSpPr>
            <a:grpSpLocks/>
          </p:cNvGrpSpPr>
          <p:nvPr/>
        </p:nvGrpSpPr>
        <p:grpSpPr bwMode="auto">
          <a:xfrm>
            <a:off x="457200" y="3581400"/>
            <a:ext cx="8229600" cy="2971800"/>
            <a:chOff x="288" y="2256"/>
            <a:chExt cx="5184" cy="1872"/>
          </a:xfrm>
        </p:grpSpPr>
        <p:sp>
          <p:nvSpPr>
            <p:cNvPr id="5166" name="AutoShape 1070"/>
            <p:cNvSpPr>
              <a:spLocks noChangeArrowheads="1"/>
            </p:cNvSpPr>
            <p:nvPr/>
          </p:nvSpPr>
          <p:spPr bwMode="auto">
            <a:xfrm>
              <a:off x="288" y="2256"/>
              <a:ext cx="5184" cy="1872"/>
            </a:xfrm>
            <a:prstGeom prst="roundRect">
              <a:avLst>
                <a:gd name="adj" fmla="val 10898"/>
              </a:avLst>
            </a:prstGeom>
            <a:solidFill>
              <a:srgbClr val="FFEFD6"/>
            </a:solidFill>
            <a:ln w="38100">
              <a:solidFill>
                <a:srgbClr val="FFB610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>
                <a:lnSpc>
                  <a:spcPct val="90000"/>
                </a:lnSpc>
              </a:pPr>
              <a:endParaRPr lang="en-US">
                <a:latin typeface="Arial" charset="0"/>
              </a:endParaRPr>
            </a:p>
          </p:txBody>
        </p:sp>
        <p:sp>
          <p:nvSpPr>
            <p:cNvPr id="5161" name="Text Box 1065"/>
            <p:cNvSpPr txBox="1">
              <a:spLocks noChangeArrowheads="1"/>
            </p:cNvSpPr>
            <p:nvPr/>
          </p:nvSpPr>
          <p:spPr bwMode="auto">
            <a:xfrm>
              <a:off x="2208" y="2400"/>
              <a:ext cx="3120" cy="1424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/>
              <a:r>
                <a:rPr lang="en-US" sz="2800" b="1">
                  <a:solidFill>
                    <a:srgbClr val="99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</a:rPr>
                <a:t>A more sensible approach:</a:t>
              </a:r>
            </a:p>
            <a:p>
              <a:pPr marL="630238" lvl="1" indent="-173038" algn="l">
                <a:buFontTx/>
                <a:buChar char="•"/>
              </a:pPr>
              <a:r>
                <a:rPr lang="en-US" sz="2200">
                  <a:latin typeface="Arial" charset="0"/>
                </a:rPr>
                <a:t>Identify smaller segments who are most likely to consider your brand (segmentation) and target them with specifically designed MC messages</a:t>
              </a:r>
            </a:p>
          </p:txBody>
        </p:sp>
      </p:grpSp>
      <p:grpSp>
        <p:nvGrpSpPr>
          <p:cNvPr id="5175" name="Group 1079"/>
          <p:cNvGrpSpPr>
            <a:grpSpLocks/>
          </p:cNvGrpSpPr>
          <p:nvPr/>
        </p:nvGrpSpPr>
        <p:grpSpPr bwMode="auto">
          <a:xfrm>
            <a:off x="533400" y="3706813"/>
            <a:ext cx="3429000" cy="2922587"/>
            <a:chOff x="336" y="2335"/>
            <a:chExt cx="2160" cy="1841"/>
          </a:xfrm>
        </p:grpSpPr>
        <p:pic>
          <p:nvPicPr>
            <p:cNvPr id="5162" name="Picture 1066" descr="C:\My Documents\third-generation\10701 MHHE-Instructor PPT\ch05\Work Files\teenagers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36" y="2496"/>
              <a:ext cx="1680" cy="1680"/>
            </a:xfrm>
            <a:prstGeom prst="rect">
              <a:avLst/>
            </a:prstGeom>
            <a:noFill/>
          </p:spPr>
        </p:pic>
        <p:sp>
          <p:nvSpPr>
            <p:cNvPr id="5171" name="AutoShape 1075"/>
            <p:cNvSpPr>
              <a:spLocks noChangeArrowheads="1"/>
            </p:cNvSpPr>
            <p:nvPr/>
          </p:nvSpPr>
          <p:spPr bwMode="auto">
            <a:xfrm rot="10800000">
              <a:off x="1968" y="3120"/>
              <a:ext cx="528" cy="263"/>
            </a:xfrm>
            <a:prstGeom prst="rightArrow">
              <a:avLst>
                <a:gd name="adj1" fmla="val 50000"/>
                <a:gd name="adj2" fmla="val 50190"/>
              </a:avLst>
            </a:prstGeom>
            <a:solidFill>
              <a:srgbClr val="CC3300"/>
            </a:solidFill>
            <a:ln w="38100">
              <a:solidFill>
                <a:srgbClr val="630C2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73" name="Text Box 1077"/>
            <p:cNvSpPr txBox="1">
              <a:spLocks noChangeArrowheads="1"/>
            </p:cNvSpPr>
            <p:nvPr/>
          </p:nvSpPr>
          <p:spPr bwMode="auto">
            <a:xfrm>
              <a:off x="624" y="2335"/>
              <a:ext cx="1077" cy="265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b="1">
                  <a:latin typeface="Arial" charset="0"/>
                </a:rPr>
                <a:t>Teenagers</a:t>
              </a:r>
              <a:endParaRPr lang="en-US" b="1"/>
            </a:p>
          </p:txBody>
        </p:sp>
      </p:grp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5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5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8" name="Rectangle 16"/>
          <p:cNvSpPr>
            <a:spLocks noChangeArrowheads="1"/>
          </p:cNvSpPr>
          <p:nvPr/>
        </p:nvSpPr>
        <p:spPr bwMode="auto">
          <a:xfrm>
            <a:off x="0" y="0"/>
            <a:ext cx="1527175" cy="6858000"/>
          </a:xfrm>
          <a:prstGeom prst="rect">
            <a:avLst/>
          </a:prstGeom>
          <a:solidFill>
            <a:srgbClr val="001C52"/>
          </a:solidFill>
          <a:ln w="381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87" name="AutoShape 15"/>
          <p:cNvSpPr>
            <a:spLocks noChangeArrowheads="1"/>
          </p:cNvSpPr>
          <p:nvPr/>
        </p:nvSpPr>
        <p:spPr bwMode="auto">
          <a:xfrm>
            <a:off x="-254000" y="227013"/>
            <a:ext cx="6045200" cy="685800"/>
          </a:xfrm>
          <a:prstGeom prst="roundRect">
            <a:avLst>
              <a:gd name="adj" fmla="val 30625"/>
            </a:avLst>
          </a:prstGeom>
          <a:solidFill>
            <a:schemeClr val="bg1"/>
          </a:solidFill>
          <a:ln w="38100">
            <a:solidFill>
              <a:srgbClr val="84A2D6"/>
            </a:solidFill>
            <a:round/>
            <a:headEnd/>
            <a:tailEnd/>
          </a:ln>
          <a:effectLst>
            <a:outerShdw dist="71842" dir="2700000" algn="ctr" rotWithShape="0">
              <a:srgbClr val="3E499A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227013" y="241300"/>
            <a:ext cx="7772400" cy="635000"/>
          </a:xfrm>
        </p:spPr>
        <p:txBody>
          <a:bodyPr/>
          <a:lstStyle/>
          <a:p>
            <a:r>
              <a:rPr lang="en-US" sz="3200" b="1"/>
              <a:t>Opening Case:</a:t>
            </a:r>
            <a:r>
              <a:rPr lang="en-US" sz="3200"/>
              <a:t> The Barina</a:t>
            </a:r>
          </a:p>
        </p:txBody>
      </p:sp>
      <p:pic>
        <p:nvPicPr>
          <p:cNvPr id="3095" name="Picture 23" descr="C:\Documents and Settings\John Gayle\My Documents\3Blox\30801 MHHE-Duncan PPT\Work Files\Duncan Compressed\dun37744_p0702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2800" y="1143000"/>
            <a:ext cx="3789363" cy="5276850"/>
          </a:xfrm>
          <a:prstGeom prst="rect">
            <a:avLst/>
          </a:prstGeom>
          <a:noFill/>
          <a:effectLst>
            <a:outerShdw dist="107763" dir="2700000" algn="ctr" rotWithShape="0">
              <a:srgbClr val="808080"/>
            </a:outerShdw>
          </a:effectLst>
        </p:spPr>
      </p:pic>
    </p:spTree>
  </p:cSld>
  <p:clrMapOvr>
    <a:masterClrMapping/>
  </p:clrMapOvr>
  <p:transition spd="med">
    <p:dissolv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88" name="Group 44"/>
          <p:cNvGrpSpPr>
            <a:grpSpLocks/>
          </p:cNvGrpSpPr>
          <p:nvPr/>
        </p:nvGrpSpPr>
        <p:grpSpPr bwMode="auto">
          <a:xfrm>
            <a:off x="2286000" y="1295400"/>
            <a:ext cx="6477000" cy="838200"/>
            <a:chOff x="1440" y="816"/>
            <a:chExt cx="4080" cy="528"/>
          </a:xfrm>
        </p:grpSpPr>
        <p:sp>
          <p:nvSpPr>
            <p:cNvPr id="6154" name="AutoShape 10"/>
            <p:cNvSpPr>
              <a:spLocks noChangeArrowheads="1"/>
            </p:cNvSpPr>
            <p:nvPr/>
          </p:nvSpPr>
          <p:spPr bwMode="auto">
            <a:xfrm>
              <a:off x="2016" y="816"/>
              <a:ext cx="3504" cy="528"/>
            </a:xfrm>
            <a:prstGeom prst="roundRect">
              <a:avLst>
                <a:gd name="adj" fmla="val 29375"/>
              </a:avLst>
            </a:prstGeom>
            <a:solidFill>
              <a:srgbClr val="84A2D6"/>
            </a:solidFill>
            <a:ln w="38100">
              <a:solidFill>
                <a:srgbClr val="001C52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 algn="l">
                <a:lnSpc>
                  <a:spcPct val="85000"/>
                </a:lnSpc>
              </a:pPr>
              <a:r>
                <a:rPr lang="en-US" sz="2200">
                  <a:latin typeface="Arial" charset="0"/>
                </a:rPr>
                <a:t>Reposition the car as “cool” in key segment</a:t>
              </a:r>
            </a:p>
          </p:txBody>
        </p:sp>
        <p:sp>
          <p:nvSpPr>
            <p:cNvPr id="6153" name="AutoShape 9"/>
            <p:cNvSpPr>
              <a:spLocks noChangeArrowheads="1"/>
            </p:cNvSpPr>
            <p:nvPr/>
          </p:nvSpPr>
          <p:spPr bwMode="auto">
            <a:xfrm>
              <a:off x="1440" y="937"/>
              <a:ext cx="528" cy="263"/>
            </a:xfrm>
            <a:prstGeom prst="rightArrow">
              <a:avLst>
                <a:gd name="adj1" fmla="val 50000"/>
                <a:gd name="adj2" fmla="val 50190"/>
              </a:avLst>
            </a:prstGeom>
            <a:solidFill>
              <a:srgbClr val="CC3300"/>
            </a:solidFill>
            <a:ln w="38100">
              <a:solidFill>
                <a:srgbClr val="630C2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6189" name="Group 45"/>
          <p:cNvGrpSpPr>
            <a:grpSpLocks/>
          </p:cNvGrpSpPr>
          <p:nvPr/>
        </p:nvGrpSpPr>
        <p:grpSpPr bwMode="auto">
          <a:xfrm>
            <a:off x="2286000" y="2362200"/>
            <a:ext cx="6477000" cy="2971800"/>
            <a:chOff x="1440" y="1488"/>
            <a:chExt cx="4080" cy="1872"/>
          </a:xfrm>
        </p:grpSpPr>
        <p:sp>
          <p:nvSpPr>
            <p:cNvPr id="6168" name="AutoShape 24"/>
            <p:cNvSpPr>
              <a:spLocks noChangeArrowheads="1"/>
            </p:cNvSpPr>
            <p:nvPr/>
          </p:nvSpPr>
          <p:spPr bwMode="auto">
            <a:xfrm>
              <a:off x="1440" y="2233"/>
              <a:ext cx="528" cy="263"/>
            </a:xfrm>
            <a:prstGeom prst="rightArrow">
              <a:avLst>
                <a:gd name="adj1" fmla="val 50000"/>
                <a:gd name="adj2" fmla="val 50190"/>
              </a:avLst>
            </a:prstGeom>
            <a:solidFill>
              <a:srgbClr val="CC3300"/>
            </a:solidFill>
            <a:ln w="38100">
              <a:solidFill>
                <a:srgbClr val="630C2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69" name="AutoShape 25"/>
            <p:cNvSpPr>
              <a:spLocks noChangeArrowheads="1"/>
            </p:cNvSpPr>
            <p:nvPr/>
          </p:nvSpPr>
          <p:spPr bwMode="auto">
            <a:xfrm>
              <a:off x="2016" y="1488"/>
              <a:ext cx="3504" cy="1872"/>
            </a:xfrm>
            <a:prstGeom prst="roundRect">
              <a:avLst>
                <a:gd name="adj" fmla="val 9199"/>
              </a:avLst>
            </a:prstGeom>
            <a:solidFill>
              <a:srgbClr val="84A2D6"/>
            </a:solidFill>
            <a:ln w="38100">
              <a:solidFill>
                <a:srgbClr val="001C52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 marL="174625" indent="-174625" algn="l">
                <a:lnSpc>
                  <a:spcPct val="90000"/>
                </a:lnSpc>
              </a:pPr>
              <a:r>
                <a:rPr lang="en-US" sz="2200">
                  <a:latin typeface="Arial" charset="0"/>
                </a:rPr>
                <a:t>An IMC campaign featuring:</a:t>
              </a:r>
            </a:p>
            <a:p>
              <a:pPr marL="174625" indent="-174625" algn="l">
                <a:lnSpc>
                  <a:spcPct val="90000"/>
                </a:lnSpc>
                <a:buFontTx/>
                <a:buChar char="•"/>
              </a:pPr>
              <a:r>
                <a:rPr lang="en-US" sz="2200">
                  <a:latin typeface="Arial" charset="0"/>
                </a:rPr>
                <a:t>Target audience of early 20s females characterized as “early adopters</a:t>
              </a:r>
            </a:p>
            <a:p>
              <a:pPr marL="174625" indent="-174625" algn="l">
                <a:lnSpc>
                  <a:spcPct val="90000"/>
                </a:lnSpc>
                <a:buFontTx/>
                <a:buChar char="•"/>
              </a:pPr>
              <a:r>
                <a:rPr lang="en-US" sz="2200">
                  <a:latin typeface="Arial" charset="0"/>
                </a:rPr>
                <a:t>“BG”—Barina Girl animated character &amp; logo</a:t>
              </a:r>
            </a:p>
            <a:p>
              <a:pPr marL="174625" indent="-174625" algn="l">
                <a:lnSpc>
                  <a:spcPct val="90000"/>
                </a:lnSpc>
                <a:buFontTx/>
                <a:buChar char="•"/>
              </a:pPr>
              <a:r>
                <a:rPr lang="en-US" sz="2200">
                  <a:latin typeface="Arial" charset="0"/>
                </a:rPr>
                <a:t>Multiple media including TV, radio </a:t>
              </a:r>
            </a:p>
            <a:p>
              <a:pPr marL="174625" indent="-174625" algn="l">
                <a:lnSpc>
                  <a:spcPct val="90000"/>
                </a:lnSpc>
                <a:buFontTx/>
                <a:buChar char="•"/>
              </a:pPr>
              <a:r>
                <a:rPr lang="en-US" sz="2200">
                  <a:latin typeface="Arial" charset="0"/>
                </a:rPr>
                <a:t>Unique media like a comic strip and festivals</a:t>
              </a:r>
            </a:p>
          </p:txBody>
        </p:sp>
      </p:grpSp>
      <p:grpSp>
        <p:nvGrpSpPr>
          <p:cNvPr id="6190" name="Group 46"/>
          <p:cNvGrpSpPr>
            <a:grpSpLocks/>
          </p:cNvGrpSpPr>
          <p:nvPr/>
        </p:nvGrpSpPr>
        <p:grpSpPr bwMode="auto">
          <a:xfrm>
            <a:off x="2286000" y="5562600"/>
            <a:ext cx="6477000" cy="838200"/>
            <a:chOff x="1440" y="3504"/>
            <a:chExt cx="4080" cy="528"/>
          </a:xfrm>
        </p:grpSpPr>
        <p:sp>
          <p:nvSpPr>
            <p:cNvPr id="6172" name="AutoShape 28"/>
            <p:cNvSpPr>
              <a:spLocks noChangeArrowheads="1"/>
            </p:cNvSpPr>
            <p:nvPr/>
          </p:nvSpPr>
          <p:spPr bwMode="auto">
            <a:xfrm>
              <a:off x="1440" y="3616"/>
              <a:ext cx="528" cy="263"/>
            </a:xfrm>
            <a:prstGeom prst="rightArrow">
              <a:avLst>
                <a:gd name="adj1" fmla="val 50000"/>
                <a:gd name="adj2" fmla="val 50190"/>
              </a:avLst>
            </a:prstGeom>
            <a:solidFill>
              <a:srgbClr val="CC3300"/>
            </a:solidFill>
            <a:ln w="38100">
              <a:solidFill>
                <a:srgbClr val="630C2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73" name="AutoShape 29"/>
            <p:cNvSpPr>
              <a:spLocks noChangeArrowheads="1"/>
            </p:cNvSpPr>
            <p:nvPr/>
          </p:nvSpPr>
          <p:spPr bwMode="auto">
            <a:xfrm>
              <a:off x="2016" y="3504"/>
              <a:ext cx="3504" cy="528"/>
            </a:xfrm>
            <a:prstGeom prst="roundRect">
              <a:avLst>
                <a:gd name="adj" fmla="val 28218"/>
              </a:avLst>
            </a:prstGeom>
            <a:solidFill>
              <a:srgbClr val="84A2D6"/>
            </a:solidFill>
            <a:ln w="38100">
              <a:solidFill>
                <a:srgbClr val="001C52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 marL="174625" indent="-174625" algn="l">
                <a:lnSpc>
                  <a:spcPct val="90000"/>
                </a:lnSpc>
                <a:buFontTx/>
                <a:buChar char="•"/>
              </a:pPr>
              <a:r>
                <a:rPr lang="en-US" sz="2200">
                  <a:latin typeface="Arial" charset="0"/>
                </a:rPr>
                <a:t>97% in the target liked the campaign</a:t>
              </a:r>
            </a:p>
            <a:p>
              <a:pPr marL="174625" indent="-174625" algn="l">
                <a:lnSpc>
                  <a:spcPct val="90000"/>
                </a:lnSpc>
                <a:buFontTx/>
                <a:buChar char="•"/>
              </a:pPr>
              <a:r>
                <a:rPr lang="en-US" sz="2200">
                  <a:latin typeface="Arial" charset="0"/>
                </a:rPr>
                <a:t>30% sales increase</a:t>
              </a:r>
            </a:p>
          </p:txBody>
        </p:sp>
      </p:grpSp>
      <p:sp>
        <p:nvSpPr>
          <p:cNvPr id="6157" name="AutoShape 13"/>
          <p:cNvSpPr>
            <a:spLocks noChangeArrowheads="1"/>
          </p:cNvSpPr>
          <p:nvPr/>
        </p:nvSpPr>
        <p:spPr bwMode="auto">
          <a:xfrm>
            <a:off x="-254000" y="203200"/>
            <a:ext cx="5892800" cy="685800"/>
          </a:xfrm>
          <a:prstGeom prst="roundRect">
            <a:avLst>
              <a:gd name="adj" fmla="val 30625"/>
            </a:avLst>
          </a:prstGeom>
          <a:solidFill>
            <a:srgbClr val="CEBEA5"/>
          </a:solidFill>
          <a:ln w="38100">
            <a:solidFill>
              <a:srgbClr val="630C21"/>
            </a:solidFill>
            <a:round/>
            <a:headEnd/>
            <a:tailEnd/>
          </a:ln>
          <a:effectLst>
            <a:outerShdw dist="71842" dir="2700000" algn="ctr" rotWithShape="0">
              <a:srgbClr val="7C6744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6158" name="Rectangle 14"/>
          <p:cNvSpPr>
            <a:spLocks noGrp="1" noChangeArrowheads="1"/>
          </p:cNvSpPr>
          <p:nvPr>
            <p:ph type="title"/>
          </p:nvPr>
        </p:nvSpPr>
        <p:spPr>
          <a:xfrm>
            <a:off x="228600" y="239713"/>
            <a:ext cx="7772400" cy="635000"/>
          </a:xfrm>
        </p:spPr>
        <p:txBody>
          <a:bodyPr/>
          <a:lstStyle/>
          <a:p>
            <a:r>
              <a:rPr lang="en-US" sz="3200" b="1"/>
              <a:t>Opening Case:</a:t>
            </a:r>
            <a:r>
              <a:rPr lang="en-US" sz="3200"/>
              <a:t> The Barina</a:t>
            </a:r>
          </a:p>
        </p:txBody>
      </p:sp>
      <p:grpSp>
        <p:nvGrpSpPr>
          <p:cNvPr id="6187" name="Group 43"/>
          <p:cNvGrpSpPr>
            <a:grpSpLocks/>
          </p:cNvGrpSpPr>
          <p:nvPr/>
        </p:nvGrpSpPr>
        <p:grpSpPr bwMode="auto">
          <a:xfrm>
            <a:off x="457200" y="1295400"/>
            <a:ext cx="2133600" cy="5105400"/>
            <a:chOff x="288" y="816"/>
            <a:chExt cx="1344" cy="3216"/>
          </a:xfrm>
        </p:grpSpPr>
        <p:sp>
          <p:nvSpPr>
            <p:cNvPr id="6161" name="AutoShape 17"/>
            <p:cNvSpPr>
              <a:spLocks noChangeArrowheads="1"/>
            </p:cNvSpPr>
            <p:nvPr/>
          </p:nvSpPr>
          <p:spPr bwMode="auto">
            <a:xfrm>
              <a:off x="288" y="816"/>
              <a:ext cx="1344" cy="3216"/>
            </a:xfrm>
            <a:prstGeom prst="roundRect">
              <a:avLst>
                <a:gd name="adj" fmla="val 6417"/>
              </a:avLst>
            </a:prstGeom>
            <a:solidFill>
              <a:srgbClr val="FFEFD6"/>
            </a:solidFill>
            <a:ln w="38100">
              <a:solidFill>
                <a:srgbClr val="FFB610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endParaRPr lang="en-US">
                <a:latin typeface="Arial" charset="0"/>
              </a:endParaRPr>
            </a:p>
          </p:txBody>
        </p:sp>
        <p:sp>
          <p:nvSpPr>
            <p:cNvPr id="6159" name="Text Box 15"/>
            <p:cNvSpPr txBox="1">
              <a:spLocks noChangeArrowheads="1"/>
            </p:cNvSpPr>
            <p:nvPr/>
          </p:nvSpPr>
          <p:spPr bwMode="auto">
            <a:xfrm>
              <a:off x="336" y="889"/>
              <a:ext cx="1263" cy="32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r">
                <a:spcBef>
                  <a:spcPct val="0"/>
                </a:spcBef>
              </a:pPr>
              <a:r>
                <a:rPr lang="en-US" sz="2800" b="1">
                  <a:solidFill>
                    <a:srgbClr val="630C2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</a:rPr>
                <a:t>Challenge:</a:t>
              </a:r>
            </a:p>
          </p:txBody>
        </p:sp>
        <p:sp>
          <p:nvSpPr>
            <p:cNvPr id="6174" name="Text Box 30"/>
            <p:cNvSpPr txBox="1">
              <a:spLocks noChangeArrowheads="1"/>
            </p:cNvSpPr>
            <p:nvPr/>
          </p:nvSpPr>
          <p:spPr bwMode="auto">
            <a:xfrm>
              <a:off x="598" y="2154"/>
              <a:ext cx="1001" cy="32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r">
                <a:spcBef>
                  <a:spcPct val="0"/>
                </a:spcBef>
              </a:pPr>
              <a:r>
                <a:rPr lang="en-US" sz="2800" b="1">
                  <a:solidFill>
                    <a:srgbClr val="630C2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</a:rPr>
                <a:t>Answer:</a:t>
              </a:r>
            </a:p>
          </p:txBody>
        </p:sp>
        <p:sp>
          <p:nvSpPr>
            <p:cNvPr id="6175" name="Text Box 31"/>
            <p:cNvSpPr txBox="1">
              <a:spLocks noChangeArrowheads="1"/>
            </p:cNvSpPr>
            <p:nvPr/>
          </p:nvSpPr>
          <p:spPr bwMode="auto">
            <a:xfrm>
              <a:off x="597" y="3561"/>
              <a:ext cx="1002" cy="32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r">
                <a:spcBef>
                  <a:spcPct val="0"/>
                </a:spcBef>
              </a:pPr>
              <a:r>
                <a:rPr lang="en-US" sz="2800" b="1">
                  <a:solidFill>
                    <a:srgbClr val="630C2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</a:rPr>
                <a:t>Results:</a:t>
              </a:r>
            </a:p>
          </p:txBody>
        </p:sp>
      </p:grpSp>
      <p:sp>
        <p:nvSpPr>
          <p:cNvPr id="6192" name="AutoShape 48"/>
          <p:cNvSpPr>
            <a:spLocks noChangeArrowheads="1"/>
          </p:cNvSpPr>
          <p:nvPr/>
        </p:nvSpPr>
        <p:spPr bwMode="auto">
          <a:xfrm>
            <a:off x="3200400" y="1295400"/>
            <a:ext cx="5562600" cy="838200"/>
          </a:xfrm>
          <a:prstGeom prst="roundRect">
            <a:avLst>
              <a:gd name="adj" fmla="val 29375"/>
            </a:avLst>
          </a:prstGeom>
          <a:solidFill>
            <a:srgbClr val="84A2D6"/>
          </a:solidFill>
          <a:ln w="38100">
            <a:solidFill>
              <a:srgbClr val="84A2D6"/>
            </a:solidFill>
            <a:round/>
            <a:headEnd/>
            <a:tailEnd/>
          </a:ln>
          <a:effectLst>
            <a:outerShdw dist="71842" dir="2700000" algn="ctr" rotWithShape="0">
              <a:srgbClr val="707070"/>
            </a:outerShdw>
          </a:effectLst>
        </p:spPr>
        <p:txBody>
          <a:bodyPr anchor="ctr"/>
          <a:lstStyle/>
          <a:p>
            <a:pPr algn="l">
              <a:lnSpc>
                <a:spcPct val="85000"/>
              </a:lnSpc>
            </a:pPr>
            <a:r>
              <a:rPr lang="en-US" sz="2200">
                <a:latin typeface="Arial" charset="0"/>
              </a:rPr>
              <a:t>Reposition the car as “cool” in key segment</a:t>
            </a:r>
          </a:p>
        </p:txBody>
      </p:sp>
      <p:sp>
        <p:nvSpPr>
          <p:cNvPr id="6196" name="AutoShape 52"/>
          <p:cNvSpPr>
            <a:spLocks noChangeArrowheads="1"/>
          </p:cNvSpPr>
          <p:nvPr/>
        </p:nvSpPr>
        <p:spPr bwMode="auto">
          <a:xfrm>
            <a:off x="3200400" y="2362200"/>
            <a:ext cx="5562600" cy="2971800"/>
          </a:xfrm>
          <a:prstGeom prst="roundRect">
            <a:avLst>
              <a:gd name="adj" fmla="val 9199"/>
            </a:avLst>
          </a:prstGeom>
          <a:solidFill>
            <a:srgbClr val="84A2D6"/>
          </a:solidFill>
          <a:ln w="38100">
            <a:solidFill>
              <a:srgbClr val="84A2D6"/>
            </a:solidFill>
            <a:round/>
            <a:headEnd/>
            <a:tailEnd/>
          </a:ln>
          <a:effectLst>
            <a:outerShdw dist="71842" dir="2700000" algn="ctr" rotWithShape="0">
              <a:srgbClr val="707070"/>
            </a:outerShdw>
          </a:effectLst>
        </p:spPr>
        <p:txBody>
          <a:bodyPr anchor="ctr"/>
          <a:lstStyle/>
          <a:p>
            <a:pPr marL="174625" indent="-174625" algn="l">
              <a:lnSpc>
                <a:spcPct val="90000"/>
              </a:lnSpc>
            </a:pPr>
            <a:r>
              <a:rPr lang="en-US" sz="2200">
                <a:latin typeface="Arial" charset="0"/>
              </a:rPr>
              <a:t>An IMC campaign featuring:</a:t>
            </a:r>
          </a:p>
          <a:p>
            <a:pPr marL="174625" indent="-174625" algn="l">
              <a:lnSpc>
                <a:spcPct val="90000"/>
              </a:lnSpc>
              <a:buFontTx/>
              <a:buChar char="•"/>
            </a:pPr>
            <a:r>
              <a:rPr lang="en-US" sz="2200">
                <a:latin typeface="Arial" charset="0"/>
              </a:rPr>
              <a:t>Target audience of early 20s females characterized as “early adopters”</a:t>
            </a:r>
          </a:p>
          <a:p>
            <a:pPr marL="174625" indent="-174625" algn="l">
              <a:lnSpc>
                <a:spcPct val="90000"/>
              </a:lnSpc>
              <a:buFontTx/>
              <a:buChar char="•"/>
            </a:pPr>
            <a:r>
              <a:rPr lang="en-US" sz="2200">
                <a:latin typeface="Arial" charset="0"/>
              </a:rPr>
              <a:t>“BG”—Barina Girl animated character &amp; logo</a:t>
            </a:r>
          </a:p>
          <a:p>
            <a:pPr marL="174625" indent="-174625" algn="l">
              <a:lnSpc>
                <a:spcPct val="90000"/>
              </a:lnSpc>
              <a:buFontTx/>
              <a:buChar char="•"/>
            </a:pPr>
            <a:r>
              <a:rPr lang="en-US" sz="2200">
                <a:latin typeface="Arial" charset="0"/>
              </a:rPr>
              <a:t>Multiple media including TV, radio </a:t>
            </a:r>
          </a:p>
          <a:p>
            <a:pPr marL="174625" indent="-174625" algn="l">
              <a:lnSpc>
                <a:spcPct val="90000"/>
              </a:lnSpc>
              <a:buFontTx/>
              <a:buChar char="•"/>
            </a:pPr>
            <a:r>
              <a:rPr lang="en-US" sz="2200">
                <a:latin typeface="Arial" charset="0"/>
              </a:rPr>
              <a:t>Unique media like a comic strip and festivals</a:t>
            </a: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92" grpId="0" animBg="1" autoUpdateAnimBg="0"/>
      <p:bldP spid="6196" grpId="0" animBg="1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AutoShape 2"/>
          <p:cNvSpPr>
            <a:spLocks noChangeArrowheads="1"/>
          </p:cNvSpPr>
          <p:nvPr/>
        </p:nvSpPr>
        <p:spPr bwMode="auto">
          <a:xfrm>
            <a:off x="-254000" y="203200"/>
            <a:ext cx="5588000" cy="939800"/>
          </a:xfrm>
          <a:prstGeom prst="roundRect">
            <a:avLst>
              <a:gd name="adj" fmla="val 30625"/>
            </a:avLst>
          </a:prstGeom>
          <a:solidFill>
            <a:srgbClr val="CEBEA5"/>
          </a:solidFill>
          <a:ln w="38100">
            <a:solidFill>
              <a:srgbClr val="630C21"/>
            </a:solidFill>
            <a:round/>
            <a:headEnd/>
            <a:tailEnd/>
          </a:ln>
          <a:effectLst>
            <a:outerShdw dist="71842" dir="2700000" algn="ctr" rotWithShape="0">
              <a:srgbClr val="7C6744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title"/>
          </p:nvPr>
        </p:nvSpPr>
        <p:spPr>
          <a:xfrm>
            <a:off x="228600" y="355600"/>
            <a:ext cx="5486400" cy="6350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/>
              <a:t>Why Are Companies Moving Away From Mass Marketing?</a:t>
            </a:r>
          </a:p>
        </p:txBody>
      </p:sp>
      <p:pic>
        <p:nvPicPr>
          <p:cNvPr id="32774" name="Picture 6" descr="C:\Documents and Settings\John Gayle\My Documents\3Blox\30801 MHHE-Duncan PPT\Work Files\dictionary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1441450"/>
            <a:ext cx="7772400" cy="4806950"/>
          </a:xfrm>
          <a:prstGeom prst="rect">
            <a:avLst/>
          </a:prstGeom>
          <a:noFill/>
        </p:spPr>
      </p:pic>
      <p:pic>
        <p:nvPicPr>
          <p:cNvPr id="32775" name="Picture 7" descr="C:\Documents and Settings\John Gayle\My Documents\3Blox\30801 MHHE-Duncan PPT\Work Files\definition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46950" y="1295400"/>
            <a:ext cx="1187450" cy="1219200"/>
          </a:xfrm>
          <a:prstGeom prst="rect">
            <a:avLst/>
          </a:prstGeom>
          <a:noFill/>
        </p:spPr>
      </p:pic>
      <p:sp>
        <p:nvSpPr>
          <p:cNvPr id="32776" name="Rectangle 8"/>
          <p:cNvSpPr>
            <a:spLocks noChangeArrowheads="1"/>
          </p:cNvSpPr>
          <p:nvPr/>
        </p:nvSpPr>
        <p:spPr bwMode="auto">
          <a:xfrm>
            <a:off x="1371600" y="2041525"/>
            <a:ext cx="5943600" cy="32924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0"/>
              </a:spcBef>
            </a:pPr>
            <a:r>
              <a:rPr lang="en-US" sz="3000" b="1"/>
              <a:t>Mass marketing:</a:t>
            </a:r>
            <a:r>
              <a:rPr lang="en-US" sz="3000"/>
              <a:t> An attempt to sell the same thing to a wide range of customers</a:t>
            </a:r>
          </a:p>
          <a:p>
            <a:pPr algn="l">
              <a:spcBef>
                <a:spcPct val="0"/>
              </a:spcBef>
            </a:pPr>
            <a:endParaRPr lang="en-US" sz="3000"/>
          </a:p>
          <a:p>
            <a:pPr algn="l">
              <a:spcBef>
                <a:spcPct val="0"/>
              </a:spcBef>
            </a:pPr>
            <a:r>
              <a:rPr lang="en-US" sz="3000" b="1"/>
              <a:t>Segmenting:</a:t>
            </a:r>
            <a:r>
              <a:rPr lang="en-US" sz="3000"/>
              <a:t> Grouping customers or prospects according to common characteristics</a:t>
            </a:r>
          </a:p>
        </p:txBody>
      </p:sp>
    </p:spTree>
  </p:cSld>
  <p:clrMapOvr>
    <a:masterClrMapping/>
  </p:clrMapOvr>
  <p:transition>
    <p:pull dir="r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C:\Documents and Settings\John Gayle\My Documents\3Blox\30801 MHHE-Duncan PPT\Work Files\skyline.jpg"/>
          <p:cNvPicPr>
            <a:picLocks noChangeAspect="1" noChangeArrowheads="1"/>
          </p:cNvPicPr>
          <p:nvPr/>
        </p:nvPicPr>
        <p:blipFill>
          <a:blip r:embed="rId2" cstate="print">
            <a:lum bright="18000" contrast="-18000"/>
          </a:blip>
          <a:srcRect l="14375" t="7500" r="10625" b="1750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2227" name="AutoShape 3"/>
          <p:cNvSpPr>
            <a:spLocks noChangeArrowheads="1"/>
          </p:cNvSpPr>
          <p:nvPr/>
        </p:nvSpPr>
        <p:spPr bwMode="auto">
          <a:xfrm>
            <a:off x="-254000" y="203200"/>
            <a:ext cx="5740400" cy="685800"/>
          </a:xfrm>
          <a:prstGeom prst="roundRect">
            <a:avLst>
              <a:gd name="adj" fmla="val 30625"/>
            </a:avLst>
          </a:prstGeom>
          <a:solidFill>
            <a:srgbClr val="CEBEA5"/>
          </a:solidFill>
          <a:ln w="38100">
            <a:solidFill>
              <a:srgbClr val="630C21"/>
            </a:solidFill>
            <a:round/>
            <a:headEnd/>
            <a:tailEnd/>
          </a:ln>
          <a:effectLst>
            <a:outerShdw dist="71842" dir="2700000" algn="ctr" rotWithShape="0">
              <a:srgbClr val="7C6744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title"/>
          </p:nvPr>
        </p:nvSpPr>
        <p:spPr>
          <a:xfrm>
            <a:off x="228600" y="239713"/>
            <a:ext cx="7772400" cy="635000"/>
          </a:xfrm>
        </p:spPr>
        <p:txBody>
          <a:bodyPr/>
          <a:lstStyle/>
          <a:p>
            <a:r>
              <a:rPr lang="en-US" sz="3200"/>
              <a:t>Tales From the Real World</a:t>
            </a:r>
          </a:p>
        </p:txBody>
      </p:sp>
      <p:sp>
        <p:nvSpPr>
          <p:cNvPr id="52229" name="AutoShape 5"/>
          <p:cNvSpPr>
            <a:spLocks noChangeArrowheads="1"/>
          </p:cNvSpPr>
          <p:nvPr/>
        </p:nvSpPr>
        <p:spPr bwMode="auto">
          <a:xfrm>
            <a:off x="685800" y="1566863"/>
            <a:ext cx="7848600" cy="4605337"/>
          </a:xfrm>
          <a:prstGeom prst="roundRect">
            <a:avLst>
              <a:gd name="adj" fmla="val 11458"/>
            </a:avLst>
          </a:prstGeom>
          <a:solidFill>
            <a:srgbClr val="FFF9EF"/>
          </a:solidFill>
          <a:ln w="38100">
            <a:solidFill>
              <a:srgbClr val="FFB610"/>
            </a:solidFill>
            <a:round/>
            <a:headEnd/>
            <a:tailEnd/>
          </a:ln>
          <a:effectLst>
            <a:outerShdw dist="71842" dir="2700000" algn="ctr" rotWithShape="0">
              <a:srgbClr val="707070"/>
            </a:outerShdw>
          </a:effectLst>
        </p:spPr>
        <p:txBody>
          <a:bodyPr anchor="ctr"/>
          <a:lstStyle/>
          <a:p>
            <a:pPr algn="l">
              <a:spcBef>
                <a:spcPct val="0"/>
              </a:spcBef>
            </a:pPr>
            <a:endParaRPr lang="en-US">
              <a:latin typeface="Arial" charset="0"/>
            </a:endParaRPr>
          </a:p>
        </p:txBody>
      </p:sp>
      <p:sp>
        <p:nvSpPr>
          <p:cNvPr id="52230" name="Text Box 6"/>
          <p:cNvSpPr txBox="1">
            <a:spLocks noChangeArrowheads="1"/>
          </p:cNvSpPr>
          <p:nvPr/>
        </p:nvSpPr>
        <p:spPr bwMode="auto">
          <a:xfrm>
            <a:off x="1066800" y="2079625"/>
            <a:ext cx="7315200" cy="35083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0"/>
              </a:spcBef>
            </a:pPr>
            <a:r>
              <a:rPr lang="en-US" sz="2800">
                <a:latin typeface="Arial" charset="0"/>
              </a:rPr>
              <a:t>Clients often say “we have to target everyone”</a:t>
            </a:r>
          </a:p>
          <a:p>
            <a:pPr algn="l">
              <a:spcBef>
                <a:spcPct val="0"/>
              </a:spcBef>
            </a:pPr>
            <a:endParaRPr lang="en-US" sz="2800">
              <a:latin typeface="Arial" charset="0"/>
            </a:endParaRPr>
          </a:p>
          <a:p>
            <a:pPr algn="l">
              <a:spcBef>
                <a:spcPct val="0"/>
              </a:spcBef>
            </a:pPr>
            <a:r>
              <a:rPr lang="en-US" sz="2800">
                <a:latin typeface="Arial" charset="0"/>
              </a:rPr>
              <a:t>Unless they’re Wal-Mart, that’s not true. It’s time to dig deeper into the behavior of their consumers. Chances are, segmentation will save them money—and focus their message on their best customers…</a:t>
            </a:r>
          </a:p>
        </p:txBody>
      </p:sp>
      <p:pic>
        <p:nvPicPr>
          <p:cNvPr id="52231" name="Picture 7" descr="C:\Documents and Settings\John Gayle\My Documents\3Blox\30801 MHHE-Duncan PPT\Work Files\book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43838" y="1328738"/>
            <a:ext cx="963612" cy="990600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ChangeArrowheads="1"/>
          </p:cNvSpPr>
          <p:nvPr/>
        </p:nvSpPr>
        <p:spPr bwMode="auto">
          <a:xfrm>
            <a:off x="0" y="0"/>
            <a:ext cx="1527175" cy="6858000"/>
          </a:xfrm>
          <a:prstGeom prst="rect">
            <a:avLst/>
          </a:prstGeom>
          <a:solidFill>
            <a:srgbClr val="001C52"/>
          </a:solidFill>
          <a:ln w="381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3251" name="AutoShape 3"/>
          <p:cNvSpPr>
            <a:spLocks noChangeArrowheads="1"/>
          </p:cNvSpPr>
          <p:nvPr/>
        </p:nvSpPr>
        <p:spPr bwMode="auto">
          <a:xfrm>
            <a:off x="-254000" y="227013"/>
            <a:ext cx="6578600" cy="685800"/>
          </a:xfrm>
          <a:prstGeom prst="roundRect">
            <a:avLst>
              <a:gd name="adj" fmla="val 30625"/>
            </a:avLst>
          </a:prstGeom>
          <a:solidFill>
            <a:schemeClr val="bg1"/>
          </a:solidFill>
          <a:ln w="38100">
            <a:solidFill>
              <a:srgbClr val="84A2D6"/>
            </a:solidFill>
            <a:round/>
            <a:headEnd/>
            <a:tailEnd/>
          </a:ln>
          <a:effectLst>
            <a:outerShdw dist="71842" dir="2700000" algn="ctr" rotWithShape="0">
              <a:srgbClr val="3E499A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53252" name="Rectangle 4"/>
          <p:cNvSpPr>
            <a:spLocks noGrp="1" noChangeArrowheads="1"/>
          </p:cNvSpPr>
          <p:nvPr>
            <p:ph type="title"/>
          </p:nvPr>
        </p:nvSpPr>
        <p:spPr>
          <a:xfrm>
            <a:off x="227013" y="241300"/>
            <a:ext cx="8916987" cy="635000"/>
          </a:xfrm>
        </p:spPr>
        <p:txBody>
          <a:bodyPr/>
          <a:lstStyle/>
          <a:p>
            <a:r>
              <a:rPr lang="en-US" sz="2800"/>
              <a:t>Coricidin Targets a Niche Segment </a:t>
            </a:r>
          </a:p>
        </p:txBody>
      </p:sp>
      <p:pic>
        <p:nvPicPr>
          <p:cNvPr id="53257" name="Picture 9" descr="C:\Documents and Settings\John Gayle\My Documents\3Blox\30801 MHHE-Duncan PPT\Work Files\Duncan Compressed\dun37744_p07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5200" y="1257300"/>
            <a:ext cx="3835400" cy="5105400"/>
          </a:xfrm>
          <a:prstGeom prst="rect">
            <a:avLst/>
          </a:prstGeom>
          <a:noFill/>
          <a:effectLst>
            <a:outerShdw dist="107763" dir="2700000" algn="ctr" rotWithShape="0">
              <a:srgbClr val="808080"/>
            </a:outerShdw>
          </a:effectLst>
        </p:spPr>
      </p:pic>
      <p:sp>
        <p:nvSpPr>
          <p:cNvPr id="53258" name="Rectangle 10">
            <a:hlinkClick r:id="rId3" action="ppaction://program"/>
          </p:cNvPr>
          <p:cNvSpPr>
            <a:spLocks noChangeArrowheads="1"/>
          </p:cNvSpPr>
          <p:nvPr/>
        </p:nvSpPr>
        <p:spPr bwMode="auto">
          <a:xfrm>
            <a:off x="7086600" y="6019800"/>
            <a:ext cx="533400" cy="533400"/>
          </a:xfrm>
          <a:prstGeom prst="rect">
            <a:avLst/>
          </a:prstGeom>
          <a:solidFill>
            <a:srgbClr val="990000"/>
          </a:solidFill>
          <a:ln w="381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tIns="27432" anchor="ctr"/>
          <a:lstStyle/>
          <a:p>
            <a:pPr eaLnBrk="0" hangingPunct="0">
              <a:spcBef>
                <a:spcPct val="0"/>
              </a:spcBef>
            </a:pPr>
            <a:r>
              <a:rPr lang="en-US" sz="4400" b="1">
                <a:solidFill>
                  <a:srgbClr val="F8F8F8"/>
                </a:solidFill>
                <a:latin typeface="Arial" charset="0"/>
              </a:rPr>
              <a:t>+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3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8" grpId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AutoShape 2"/>
          <p:cNvSpPr>
            <a:spLocks noChangeArrowheads="1"/>
          </p:cNvSpPr>
          <p:nvPr/>
        </p:nvSpPr>
        <p:spPr bwMode="auto">
          <a:xfrm>
            <a:off x="-254000" y="203200"/>
            <a:ext cx="4521200" cy="685800"/>
          </a:xfrm>
          <a:prstGeom prst="roundRect">
            <a:avLst>
              <a:gd name="adj" fmla="val 30625"/>
            </a:avLst>
          </a:prstGeom>
          <a:solidFill>
            <a:srgbClr val="CEBEA5"/>
          </a:solidFill>
          <a:ln w="38100">
            <a:solidFill>
              <a:srgbClr val="630C21"/>
            </a:solidFill>
            <a:round/>
            <a:headEnd/>
            <a:tailEnd/>
          </a:ln>
          <a:effectLst>
            <a:outerShdw dist="71842" dir="2700000" algn="ctr" rotWithShape="0">
              <a:srgbClr val="7C6744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title"/>
          </p:nvPr>
        </p:nvSpPr>
        <p:spPr>
          <a:xfrm>
            <a:off x="228600" y="239713"/>
            <a:ext cx="7772400" cy="635000"/>
          </a:xfrm>
        </p:spPr>
        <p:txBody>
          <a:bodyPr/>
          <a:lstStyle/>
          <a:p>
            <a:r>
              <a:rPr lang="en-US" sz="3200"/>
              <a:t>Mass Customization</a:t>
            </a:r>
          </a:p>
        </p:txBody>
      </p:sp>
      <p:pic>
        <p:nvPicPr>
          <p:cNvPr id="54276" name="Picture 4" descr="C:\Documents and Settings\John Gayle\My Documents\3Blox\30801 MHHE-Duncan PPT\Work Files\dictionary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1289050"/>
            <a:ext cx="7772400" cy="4730750"/>
          </a:xfrm>
          <a:prstGeom prst="rect">
            <a:avLst/>
          </a:prstGeom>
          <a:noFill/>
        </p:spPr>
      </p:pic>
      <p:pic>
        <p:nvPicPr>
          <p:cNvPr id="54277" name="Picture 5" descr="C:\Documents and Settings\John Gayle\My Documents\3Blox\30801 MHHE-Duncan PPT\Work Files\definition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46950" y="1143000"/>
            <a:ext cx="1187450" cy="1219200"/>
          </a:xfrm>
          <a:prstGeom prst="rect">
            <a:avLst/>
          </a:prstGeom>
          <a:noFill/>
        </p:spPr>
      </p:pic>
      <p:sp>
        <p:nvSpPr>
          <p:cNvPr id="54278" name="Rectangle 6"/>
          <p:cNvSpPr>
            <a:spLocks noChangeArrowheads="1"/>
          </p:cNvSpPr>
          <p:nvPr/>
        </p:nvSpPr>
        <p:spPr bwMode="auto">
          <a:xfrm>
            <a:off x="1371600" y="1885950"/>
            <a:ext cx="5943600" cy="2679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3400" b="1"/>
              <a:t>Mass customization:</a:t>
            </a:r>
            <a:r>
              <a:rPr lang="en-US" sz="3400"/>
              <a:t> </a:t>
            </a:r>
            <a:br>
              <a:rPr lang="en-US" sz="3400"/>
            </a:br>
            <a:r>
              <a:rPr lang="en-US" sz="3400"/>
              <a:t>A manufacturing process that is programmed to choose ingredients/parts to produce custom designed goods</a:t>
            </a:r>
          </a:p>
        </p:txBody>
      </p:sp>
    </p:spTree>
  </p:cSld>
  <p:clrMapOvr>
    <a:masterClrMapping/>
  </p:clrMapOvr>
  <p:transition>
    <p:pull dir="ru"/>
  </p:transition>
</p:sld>
</file>

<file path=ppt/theme/theme1.xml><?xml version="1.0" encoding="utf-8"?>
<a:theme xmlns:a="http://schemas.openxmlformats.org/drawingml/2006/main" name="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Arial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2615</TotalTime>
  <Words>666</Words>
  <Application>Microsoft Office PowerPoint</Application>
  <PresentationFormat>On-screen Show (4:3)</PresentationFormat>
  <Paragraphs>105</Paragraphs>
  <Slides>20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4" baseType="lpstr">
      <vt:lpstr>Times New Roman</vt:lpstr>
      <vt:lpstr>Arial</vt:lpstr>
      <vt:lpstr>Wingdings</vt:lpstr>
      <vt:lpstr>Default Design</vt:lpstr>
      <vt:lpstr>Segmenting and Targeting</vt:lpstr>
      <vt:lpstr>Chapter Outline</vt:lpstr>
      <vt:lpstr>Chapter Perspective</vt:lpstr>
      <vt:lpstr>Opening Case: The Barina</vt:lpstr>
      <vt:lpstr>Opening Case: The Barina</vt:lpstr>
      <vt:lpstr>Why Are Companies Moving Away From Mass Marketing?</vt:lpstr>
      <vt:lpstr>Tales From the Real World</vt:lpstr>
      <vt:lpstr>Coricidin Targets a Niche Segment </vt:lpstr>
      <vt:lpstr>Mass Customization</vt:lpstr>
      <vt:lpstr>Segmenting Has 3 Key Benefits</vt:lpstr>
      <vt:lpstr>Figure 7-2: The 7 Steps of Segmenting</vt:lpstr>
      <vt:lpstr>IMC In Action: Midas</vt:lpstr>
      <vt:lpstr>IMC In Action: Midas</vt:lpstr>
      <vt:lpstr>Figure 7-3: The 4 Key Segmentation Variables </vt:lpstr>
      <vt:lpstr>L.L. Bean Uses Psychographic Segmentation </vt:lpstr>
      <vt:lpstr>The 5 Product Adopter Categories </vt:lpstr>
      <vt:lpstr>How Does Targeting Work?</vt:lpstr>
      <vt:lpstr>Types of Targeting</vt:lpstr>
      <vt:lpstr>Insight: Activity-Based Costing  </vt:lpstr>
      <vt:lpstr>Final Note:</vt:lpstr>
    </vt:vector>
  </TitlesOfParts>
  <Company>3BLOX</Company>
  <LinksUpToDate>false</LinksUpToDate>
  <SharedDoc>false</SharedDoc>
  <HyperlinkBase>assets/</HyperlinkBase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Using Advertising and Promotion to Build Brands</dc:title>
  <dc:creator>John Gayle</dc:creator>
  <cp:lastModifiedBy>Dr. Jamie Pleasant</cp:lastModifiedBy>
  <cp:revision>357</cp:revision>
  <dcterms:created xsi:type="dcterms:W3CDTF">2003-09-17T19:02:54Z</dcterms:created>
  <dcterms:modified xsi:type="dcterms:W3CDTF">2009-08-10T23:11:11Z</dcterms:modified>
</cp:coreProperties>
</file>