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57" r:id="rId5"/>
    <p:sldId id="260" r:id="rId6"/>
    <p:sldId id="280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9" r:id="rId20"/>
    <p:sldId id="312" r:id="rId21"/>
    <p:sldId id="315" r:id="rId22"/>
    <p:sldId id="316" r:id="rId23"/>
    <p:sldId id="317" r:id="rId24"/>
    <p:sldId id="318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868"/>
    <a:srgbClr val="000000"/>
    <a:srgbClr val="8A5F00"/>
    <a:srgbClr val="CC0000"/>
    <a:srgbClr val="FFEFD2"/>
    <a:srgbClr val="FFF9EF"/>
    <a:srgbClr val="84A2D6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494" y="-110"/>
      </p:cViewPr>
      <p:guideLst>
        <p:guide orient="horz" pos="24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770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2286000" cy="1714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09600" y="2590800"/>
            <a:ext cx="5562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E5B3637-CD30-48FB-BFB7-A7C700C083E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2857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5143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7429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9715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E216B6-515E-4C24-8F0F-D362E3C97C7F}" type="slidenum">
              <a:rPr lang="en-US"/>
              <a:pPr/>
              <a:t>1</a:t>
            </a:fld>
            <a:endParaRPr lang="en-US"/>
          </a:p>
        </p:txBody>
      </p:sp>
      <p:sp>
        <p:nvSpPr>
          <p:cNvPr id="2867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3581400"/>
            <a:ext cx="4572000" cy="3429000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029200" cy="1981200"/>
          </a:xfrm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Chapter 1</a:t>
            </a:r>
          </a:p>
          <a:p>
            <a:pPr algn="ctr">
              <a:spcBef>
                <a:spcPct val="50000"/>
              </a:spcBef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Using Advertising and Promotion to Build Brands</a:t>
            </a:r>
          </a:p>
          <a:p>
            <a:endParaRPr lang="en-US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85800" y="8458200"/>
            <a:ext cx="54864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100"/>
              <a:t>For use only with Duncan texts. © 2005 McGraw-Hill Companies, Inc. McGraw-Hill/Irwin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25572F-1696-4232-90AC-868C955A7153}" type="slidenum">
              <a:rPr lang="en-US"/>
              <a:pPr/>
              <a:t>2</a:t>
            </a:fld>
            <a:endParaRPr lang="en-US"/>
          </a:p>
        </p:txBody>
      </p:sp>
      <p:sp>
        <p:nvSpPr>
          <p:cNvPr id="29698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E29263-EE9C-45AF-85EF-45C8BFCABCEB}" type="slidenum">
              <a:rPr lang="en-US"/>
              <a:pPr/>
              <a:t>3</a:t>
            </a:fld>
            <a:endParaRPr lang="en-US"/>
          </a:p>
        </p:txBody>
      </p:sp>
      <p:sp>
        <p:nvSpPr>
          <p:cNvPr id="30722" name="Rectangle 2050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AD8E5-E31B-4379-84BD-A83EA15847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3FECD-58BE-451A-9A77-992ADF10B1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215900"/>
            <a:ext cx="20955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215900"/>
            <a:ext cx="61341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7D23B-45AD-4C81-8967-0FA0501558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8ED2D-E6A3-4ABF-B502-0AA64D896F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A2AA0-1350-4CE2-A31C-9EEA546892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B8C0FB-25C7-44EE-8428-82FDB1A301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B2E06-C419-4D50-A090-41929F459B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AB20C-EFEE-4F3F-8D9A-D79DA5522F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53BCB-1EEB-4AEC-97B7-63AA3A4AE8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E82A5-EE04-45B1-ACD2-0AF7CB5448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141A5-700D-48E5-A5E3-38E100680A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E458393-DD0F-4EDC-9455-639CD987FC2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5900"/>
            <a:ext cx="77724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0" y="6591300"/>
            <a:ext cx="91440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rgbClr val="5F5F5F"/>
                </a:solidFill>
              </a:rPr>
              <a:t>For use only with Duncan texts. © 2005 McGraw-Hill Companies, Inc. McGraw-Hill/Irwin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Amacai.exe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EDS.exe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SAS.exe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BritishAirways.exe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1C5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solidFill>
            <a:srgbClr val="CEBEA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57150">
            <a:solidFill>
              <a:srgbClr val="84A2D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0" y="6597650"/>
            <a:ext cx="91440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100">
                <a:solidFill>
                  <a:srgbClr val="5F5F5F"/>
                </a:solidFill>
              </a:rPr>
              <a:t>For use only with Duncan texts. © 2005 McGraw-Hill Companies, Inc. McGraw-Hill/Irwin</a:t>
            </a:r>
          </a:p>
        </p:txBody>
      </p:sp>
      <p:pic>
        <p:nvPicPr>
          <p:cNvPr id="2078" name="Picture 30" descr="OpenerCh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92113"/>
            <a:ext cx="5233988" cy="6026150"/>
          </a:xfrm>
          <a:prstGeom prst="rect">
            <a:avLst/>
          </a:prstGeom>
          <a:noFill/>
        </p:spPr>
      </p:pic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3492500" y="381000"/>
            <a:ext cx="5237163" cy="6019800"/>
          </a:xfrm>
          <a:prstGeom prst="roundRect">
            <a:avLst>
              <a:gd name="adj" fmla="val 4407"/>
            </a:avLst>
          </a:prstGeom>
          <a:noFill/>
          <a:ln w="38100">
            <a:solidFill>
              <a:srgbClr val="630C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81000" y="990600"/>
            <a:ext cx="8991600" cy="990600"/>
          </a:xfrm>
          <a:prstGeom prst="roundRect">
            <a:avLst>
              <a:gd name="adj" fmla="val 18352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0" y="914400"/>
            <a:ext cx="60071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3600"/>
              <a:t>Data-Driven Communication </a:t>
            </a:r>
          </a:p>
        </p:txBody>
      </p:sp>
      <p:pic>
        <p:nvPicPr>
          <p:cNvPr id="2077" name="Picture 29" descr="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143000"/>
            <a:ext cx="539750" cy="681038"/>
          </a:xfrm>
          <a:prstGeom prst="rect">
            <a:avLst/>
          </a:prstGeom>
          <a:noFill/>
        </p:spPr>
      </p:pic>
      <p:pic>
        <p:nvPicPr>
          <p:cNvPr id="2080" name="Picture 32" descr="left_mai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90800"/>
            <a:ext cx="2686050" cy="2752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12" name="Oval 16"/>
          <p:cNvSpPr>
            <a:spLocks noChangeArrowheads="1"/>
          </p:cNvSpPr>
          <p:nvPr/>
        </p:nvSpPr>
        <p:spPr bwMode="auto">
          <a:xfrm>
            <a:off x="4038600" y="3733800"/>
            <a:ext cx="1066800" cy="1066800"/>
          </a:xfrm>
          <a:prstGeom prst="ellipse">
            <a:avLst/>
          </a:prstGeom>
          <a:solidFill>
            <a:srgbClr val="CC3300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latin typeface="Arial" charset="0"/>
              </a:rPr>
              <a:t>Vs.</a:t>
            </a:r>
          </a:p>
        </p:txBody>
      </p:sp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-254000" y="203200"/>
            <a:ext cx="8940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915400" cy="635000"/>
          </a:xfrm>
        </p:spPr>
        <p:txBody>
          <a:bodyPr/>
          <a:lstStyle/>
          <a:p>
            <a:r>
              <a:rPr lang="en-US" sz="2800"/>
              <a:t>Database Marketing vs. Direct Response Marketing</a:t>
            </a:r>
          </a:p>
        </p:txBody>
      </p:sp>
      <p:grpSp>
        <p:nvGrpSpPr>
          <p:cNvPr id="55313" name="Group 17"/>
          <p:cNvGrpSpPr>
            <a:grpSpLocks/>
          </p:cNvGrpSpPr>
          <p:nvPr/>
        </p:nvGrpSpPr>
        <p:grpSpPr bwMode="auto">
          <a:xfrm>
            <a:off x="457200" y="1676400"/>
            <a:ext cx="3657600" cy="4191000"/>
            <a:chOff x="288" y="1056"/>
            <a:chExt cx="2304" cy="2640"/>
          </a:xfrm>
        </p:grpSpPr>
        <p:sp>
          <p:nvSpPr>
            <p:cNvPr id="55304" name="AutoShape 8"/>
            <p:cNvSpPr>
              <a:spLocks noChangeArrowheads="1"/>
            </p:cNvSpPr>
            <p:nvPr/>
          </p:nvSpPr>
          <p:spPr bwMode="auto">
            <a:xfrm rot="5400000">
              <a:off x="1161" y="1605"/>
              <a:ext cx="528" cy="486"/>
            </a:xfrm>
            <a:prstGeom prst="rightArrow">
              <a:avLst>
                <a:gd name="adj1" fmla="val 50000"/>
                <a:gd name="adj2" fmla="val 2716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5" name="AutoShape 9"/>
            <p:cNvSpPr>
              <a:spLocks noChangeArrowheads="1"/>
            </p:cNvSpPr>
            <p:nvPr/>
          </p:nvSpPr>
          <p:spPr bwMode="auto">
            <a:xfrm>
              <a:off x="322" y="1056"/>
              <a:ext cx="2270" cy="768"/>
            </a:xfrm>
            <a:prstGeom prst="roundRect">
              <a:avLst>
                <a:gd name="adj" fmla="val 17190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Database Marketing = Data-Driven Communication</a:t>
              </a:r>
            </a:p>
          </p:txBody>
        </p:sp>
        <p:sp>
          <p:nvSpPr>
            <p:cNvPr id="55306" name="AutoShape 10"/>
            <p:cNvSpPr>
              <a:spLocks noChangeArrowheads="1"/>
            </p:cNvSpPr>
            <p:nvPr/>
          </p:nvSpPr>
          <p:spPr bwMode="auto">
            <a:xfrm>
              <a:off x="288" y="2144"/>
              <a:ext cx="2270" cy="1552"/>
            </a:xfrm>
            <a:prstGeom prst="roundRect">
              <a:avLst>
                <a:gd name="adj" fmla="val 11986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lIns="182880" tIns="137160"/>
            <a:lstStyle/>
            <a:p>
              <a:r>
                <a:rPr lang="en-US">
                  <a:latin typeface="Arial" charset="0"/>
                </a:rPr>
                <a:t>Communication is managed through a database system that gives the company interaction memory</a:t>
              </a:r>
            </a:p>
          </p:txBody>
        </p:sp>
      </p:grpSp>
      <p:grpSp>
        <p:nvGrpSpPr>
          <p:cNvPr id="55308" name="Group 12"/>
          <p:cNvGrpSpPr>
            <a:grpSpLocks/>
          </p:cNvGrpSpPr>
          <p:nvPr/>
        </p:nvGrpSpPr>
        <p:grpSpPr bwMode="auto">
          <a:xfrm>
            <a:off x="5029200" y="1676400"/>
            <a:ext cx="3657600" cy="4191000"/>
            <a:chOff x="288" y="1056"/>
            <a:chExt cx="2304" cy="2640"/>
          </a:xfrm>
        </p:grpSpPr>
        <p:sp>
          <p:nvSpPr>
            <p:cNvPr id="55309" name="AutoShape 13"/>
            <p:cNvSpPr>
              <a:spLocks noChangeArrowheads="1"/>
            </p:cNvSpPr>
            <p:nvPr/>
          </p:nvSpPr>
          <p:spPr bwMode="auto">
            <a:xfrm rot="5400000">
              <a:off x="1161" y="1605"/>
              <a:ext cx="528" cy="486"/>
            </a:xfrm>
            <a:prstGeom prst="rightArrow">
              <a:avLst>
                <a:gd name="adj1" fmla="val 50000"/>
                <a:gd name="adj2" fmla="val 2716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10" name="AutoShape 14"/>
            <p:cNvSpPr>
              <a:spLocks noChangeArrowheads="1"/>
            </p:cNvSpPr>
            <p:nvPr/>
          </p:nvSpPr>
          <p:spPr bwMode="auto">
            <a:xfrm>
              <a:off x="322" y="1056"/>
              <a:ext cx="2270" cy="768"/>
            </a:xfrm>
            <a:prstGeom prst="roundRect">
              <a:avLst>
                <a:gd name="adj" fmla="val 17190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/>
              <a:r>
                <a:rPr lang="en-US">
                  <a:latin typeface="Arial" charset="0"/>
                </a:rPr>
                <a:t>Direct Response Marketing</a:t>
              </a:r>
            </a:p>
          </p:txBody>
        </p:sp>
        <p:sp>
          <p:nvSpPr>
            <p:cNvPr id="55311" name="AutoShape 15"/>
            <p:cNvSpPr>
              <a:spLocks noChangeArrowheads="1"/>
            </p:cNvSpPr>
            <p:nvPr/>
          </p:nvSpPr>
          <p:spPr bwMode="auto">
            <a:xfrm>
              <a:off x="288" y="2144"/>
              <a:ext cx="2270" cy="1552"/>
            </a:xfrm>
            <a:prstGeom prst="roundRect">
              <a:avLst>
                <a:gd name="adj" fmla="val 11986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lIns="182880" tIns="137160"/>
            <a:lstStyle/>
            <a:p>
              <a:r>
                <a:rPr lang="en-US">
                  <a:latin typeface="Arial" charset="0"/>
                </a:rPr>
                <a:t>Just one of the MC functions noted earlier</a:t>
              </a:r>
            </a:p>
          </p:txBody>
        </p:sp>
      </p:grpSp>
      <p:grpSp>
        <p:nvGrpSpPr>
          <p:cNvPr id="55318" name="Group 22"/>
          <p:cNvGrpSpPr>
            <a:grpSpLocks/>
          </p:cNvGrpSpPr>
          <p:nvPr/>
        </p:nvGrpSpPr>
        <p:grpSpPr bwMode="auto">
          <a:xfrm>
            <a:off x="457200" y="1676400"/>
            <a:ext cx="3657600" cy="4191000"/>
            <a:chOff x="288" y="1056"/>
            <a:chExt cx="2304" cy="2640"/>
          </a:xfrm>
        </p:grpSpPr>
        <p:sp>
          <p:nvSpPr>
            <p:cNvPr id="55316" name="AutoShape 20"/>
            <p:cNvSpPr>
              <a:spLocks noChangeArrowheads="1"/>
            </p:cNvSpPr>
            <p:nvPr/>
          </p:nvSpPr>
          <p:spPr bwMode="auto">
            <a:xfrm>
              <a:off x="322" y="1056"/>
              <a:ext cx="2270" cy="768"/>
            </a:xfrm>
            <a:prstGeom prst="roundRect">
              <a:avLst>
                <a:gd name="adj" fmla="val 17190"/>
              </a:avLst>
            </a:prstGeom>
            <a:solidFill>
              <a:srgbClr val="84A2D6"/>
            </a:solidFill>
            <a:ln w="38100">
              <a:solidFill>
                <a:srgbClr val="84A2D6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Database Marketing = Data-Driven Communication</a:t>
              </a:r>
            </a:p>
          </p:txBody>
        </p:sp>
        <p:sp>
          <p:nvSpPr>
            <p:cNvPr id="55317" name="AutoShape 21"/>
            <p:cNvSpPr>
              <a:spLocks noChangeArrowheads="1"/>
            </p:cNvSpPr>
            <p:nvPr/>
          </p:nvSpPr>
          <p:spPr bwMode="auto">
            <a:xfrm>
              <a:off x="288" y="2144"/>
              <a:ext cx="2270" cy="1552"/>
            </a:xfrm>
            <a:prstGeom prst="roundRect">
              <a:avLst>
                <a:gd name="adj" fmla="val 11986"/>
              </a:avLst>
            </a:prstGeom>
            <a:solidFill>
              <a:srgbClr val="FFEFD6"/>
            </a:solidFill>
            <a:ln w="38100">
              <a:solidFill>
                <a:srgbClr val="FFEFD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lIns="182880" tIns="137160"/>
            <a:lstStyle/>
            <a:p>
              <a:r>
                <a:rPr lang="en-US">
                  <a:latin typeface="Arial" charset="0"/>
                </a:rPr>
                <a:t>Communication is managed through a database system that gives the company interaction memory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2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26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23" name="AutoShape 1027"/>
          <p:cNvSpPr>
            <a:spLocks noChangeArrowheads="1"/>
          </p:cNvSpPr>
          <p:nvPr/>
        </p:nvSpPr>
        <p:spPr bwMode="auto">
          <a:xfrm>
            <a:off x="-254000" y="227013"/>
            <a:ext cx="93980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4" name="Rectangle 1028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8916987" cy="635000"/>
          </a:xfrm>
        </p:spPr>
        <p:txBody>
          <a:bodyPr/>
          <a:lstStyle/>
          <a:p>
            <a:r>
              <a:rPr lang="en-US" sz="2800"/>
              <a:t>A DBMS Challenge Is To Keep Up With Changing Data</a:t>
            </a:r>
          </a:p>
        </p:txBody>
      </p:sp>
      <p:pic>
        <p:nvPicPr>
          <p:cNvPr id="56329" name="Picture 1033" descr="C:\Documents and Settings\John Gayle\My Documents\3Blox\30801 MHHE-Duncan PPT\Work Files\Duncan Compressed\dun37744_p08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2813" y="1219200"/>
            <a:ext cx="3786187" cy="518160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56330" name="Rectangle 1034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7010400" y="60198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algn="ctr"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0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026" descr="magnify_bkg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</p:spPr>
      </p:pic>
      <p:sp>
        <p:nvSpPr>
          <p:cNvPr id="57347" name="AutoShape 1027"/>
          <p:cNvSpPr>
            <a:spLocks noChangeArrowheads="1"/>
          </p:cNvSpPr>
          <p:nvPr/>
        </p:nvSpPr>
        <p:spPr bwMode="auto">
          <a:xfrm>
            <a:off x="838200" y="1447800"/>
            <a:ext cx="7772400" cy="5105400"/>
          </a:xfrm>
          <a:prstGeom prst="roundRect">
            <a:avLst>
              <a:gd name="adj" fmla="val 11958"/>
            </a:avLst>
          </a:prstGeom>
          <a:solidFill>
            <a:srgbClr val="FFF9EF"/>
          </a:solidFill>
          <a:ln w="28575">
            <a:solidFill>
              <a:srgbClr val="FFB61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48" name="AutoShape 1028"/>
          <p:cNvSpPr>
            <a:spLocks noChangeArrowheads="1"/>
          </p:cNvSpPr>
          <p:nvPr/>
        </p:nvSpPr>
        <p:spPr bwMode="auto">
          <a:xfrm>
            <a:off x="-254000" y="203200"/>
            <a:ext cx="6426200" cy="685800"/>
          </a:xfrm>
          <a:prstGeom prst="roundRect">
            <a:avLst>
              <a:gd name="adj" fmla="val 32639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7349" name="Rectangle 1029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Insight:</a:t>
            </a:r>
            <a:r>
              <a:rPr lang="en-US" sz="3200"/>
              <a:t> Database Architecture </a:t>
            </a:r>
          </a:p>
        </p:txBody>
      </p:sp>
      <p:sp>
        <p:nvSpPr>
          <p:cNvPr id="57350" name="AutoShape 1030"/>
          <p:cNvSpPr>
            <a:spLocks noChangeArrowheads="1"/>
          </p:cNvSpPr>
          <p:nvPr/>
        </p:nvSpPr>
        <p:spPr bwMode="auto">
          <a:xfrm>
            <a:off x="1524000" y="1981200"/>
            <a:ext cx="6858000" cy="4114800"/>
          </a:xfrm>
          <a:prstGeom prst="roundRect">
            <a:avLst>
              <a:gd name="adj" fmla="val 11458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anchor="ctr"/>
          <a:lstStyle/>
          <a:p>
            <a:pPr marL="228600" indent="-228600"/>
            <a:r>
              <a:rPr lang="en-US">
                <a:latin typeface="Arial" charset="0"/>
              </a:rPr>
              <a:t>The architecture of a database begins with the foundation: name and contact information—street address, city, zip code, fax, e-mail address, etc. </a:t>
            </a:r>
          </a:p>
          <a:p>
            <a:pPr marL="228600" indent="-228600"/>
            <a:r>
              <a:rPr lang="en-US">
                <a:latin typeface="Arial" charset="0"/>
              </a:rPr>
              <a:t>The next level: purchase history and record of responses</a:t>
            </a:r>
          </a:p>
          <a:p>
            <a:pPr marL="228600" indent="-228600"/>
            <a:r>
              <a:rPr lang="en-US">
                <a:latin typeface="Arial" charset="0"/>
              </a:rPr>
              <a:t>Next: “enhancement” data-demographics; psychographics</a:t>
            </a:r>
          </a:p>
          <a:p>
            <a:pPr marL="228600" indent="-228600"/>
            <a:r>
              <a:rPr lang="en-US">
                <a:latin typeface="Arial" charset="0"/>
              </a:rPr>
              <a:t>Next:  records of specific interactions, including any repairs, returns, complaints, or inquiries </a:t>
            </a:r>
          </a:p>
          <a:p>
            <a:pPr marL="228600" indent="-228600"/>
            <a:r>
              <a:rPr lang="en-US">
                <a:latin typeface="Arial" charset="0"/>
              </a:rPr>
              <a:t>The final level: customer preferences</a:t>
            </a:r>
          </a:p>
        </p:txBody>
      </p:sp>
      <p:pic>
        <p:nvPicPr>
          <p:cNvPr id="57351" name="Picture 1031" descr="magnif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143000"/>
            <a:ext cx="1112838" cy="1143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419" name="Group 51"/>
          <p:cNvGrpSpPr>
            <a:grpSpLocks/>
          </p:cNvGrpSpPr>
          <p:nvPr/>
        </p:nvGrpSpPr>
        <p:grpSpPr bwMode="auto">
          <a:xfrm>
            <a:off x="533400" y="1524000"/>
            <a:ext cx="3200400" cy="1828800"/>
            <a:chOff x="336" y="960"/>
            <a:chExt cx="2016" cy="1152"/>
          </a:xfrm>
        </p:grpSpPr>
        <p:sp>
          <p:nvSpPr>
            <p:cNvPr id="58412" name="Line 44"/>
            <p:cNvSpPr>
              <a:spLocks noChangeShapeType="1"/>
            </p:cNvSpPr>
            <p:nvPr/>
          </p:nvSpPr>
          <p:spPr bwMode="auto">
            <a:xfrm flipH="1" flipV="1">
              <a:off x="1872" y="1776"/>
              <a:ext cx="48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8" name="AutoShape 30"/>
            <p:cNvSpPr>
              <a:spLocks noChangeArrowheads="1"/>
            </p:cNvSpPr>
            <p:nvPr/>
          </p:nvSpPr>
          <p:spPr bwMode="auto">
            <a:xfrm>
              <a:off x="336" y="960"/>
              <a:ext cx="1584" cy="91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2800">
                  <a:latin typeface="Arial" charset="0"/>
                </a:rPr>
                <a:t>Record Customer History</a:t>
              </a:r>
            </a:p>
          </p:txBody>
        </p:sp>
      </p:grpSp>
      <p:grpSp>
        <p:nvGrpSpPr>
          <p:cNvPr id="58420" name="Group 52"/>
          <p:cNvGrpSpPr>
            <a:grpSpLocks/>
          </p:cNvGrpSpPr>
          <p:nvPr/>
        </p:nvGrpSpPr>
        <p:grpSpPr bwMode="auto">
          <a:xfrm>
            <a:off x="5410200" y="1524000"/>
            <a:ext cx="3200400" cy="1828800"/>
            <a:chOff x="3408" y="960"/>
            <a:chExt cx="2016" cy="1152"/>
          </a:xfrm>
        </p:grpSpPr>
        <p:sp>
          <p:nvSpPr>
            <p:cNvPr id="58413" name="Line 45"/>
            <p:cNvSpPr>
              <a:spLocks noChangeShapeType="1"/>
            </p:cNvSpPr>
            <p:nvPr/>
          </p:nvSpPr>
          <p:spPr bwMode="auto">
            <a:xfrm flipV="1">
              <a:off x="3408" y="1776"/>
              <a:ext cx="576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6" name="AutoShape 38"/>
            <p:cNvSpPr>
              <a:spLocks noChangeArrowheads="1"/>
            </p:cNvSpPr>
            <p:nvPr/>
          </p:nvSpPr>
          <p:spPr bwMode="auto">
            <a:xfrm>
              <a:off x="3840" y="960"/>
              <a:ext cx="1584" cy="91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2800">
                  <a:latin typeface="Arial" charset="0"/>
                </a:rPr>
                <a:t>Source of Insights</a:t>
              </a:r>
            </a:p>
          </p:txBody>
        </p:sp>
      </p:grpSp>
      <p:grpSp>
        <p:nvGrpSpPr>
          <p:cNvPr id="58422" name="Group 54"/>
          <p:cNvGrpSpPr>
            <a:grpSpLocks/>
          </p:cNvGrpSpPr>
          <p:nvPr/>
        </p:nvGrpSpPr>
        <p:grpSpPr bwMode="auto">
          <a:xfrm>
            <a:off x="533400" y="4419600"/>
            <a:ext cx="3200400" cy="1828800"/>
            <a:chOff x="336" y="2784"/>
            <a:chExt cx="2016" cy="1152"/>
          </a:xfrm>
        </p:grpSpPr>
        <p:sp>
          <p:nvSpPr>
            <p:cNvPr id="58415" name="Line 47"/>
            <p:cNvSpPr>
              <a:spLocks noChangeShapeType="1"/>
            </p:cNvSpPr>
            <p:nvPr/>
          </p:nvSpPr>
          <p:spPr bwMode="auto">
            <a:xfrm flipH="1">
              <a:off x="1728" y="2784"/>
              <a:ext cx="624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8" name="AutoShape 40"/>
            <p:cNvSpPr>
              <a:spLocks noChangeArrowheads="1"/>
            </p:cNvSpPr>
            <p:nvPr/>
          </p:nvSpPr>
          <p:spPr bwMode="auto">
            <a:xfrm>
              <a:off x="336" y="3024"/>
              <a:ext cx="1584" cy="91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2800">
                  <a:latin typeface="Arial" charset="0"/>
                </a:rPr>
                <a:t>Help the Sales Staff</a:t>
              </a:r>
            </a:p>
          </p:txBody>
        </p:sp>
      </p:grpSp>
      <p:grpSp>
        <p:nvGrpSpPr>
          <p:cNvPr id="58421" name="Group 53"/>
          <p:cNvGrpSpPr>
            <a:grpSpLocks/>
          </p:cNvGrpSpPr>
          <p:nvPr/>
        </p:nvGrpSpPr>
        <p:grpSpPr bwMode="auto">
          <a:xfrm>
            <a:off x="5410200" y="4419600"/>
            <a:ext cx="3200400" cy="1828800"/>
            <a:chOff x="3408" y="2784"/>
            <a:chExt cx="2016" cy="1152"/>
          </a:xfrm>
        </p:grpSpPr>
        <p:sp>
          <p:nvSpPr>
            <p:cNvPr id="58414" name="Line 46"/>
            <p:cNvSpPr>
              <a:spLocks noChangeShapeType="1"/>
            </p:cNvSpPr>
            <p:nvPr/>
          </p:nvSpPr>
          <p:spPr bwMode="auto">
            <a:xfrm>
              <a:off x="3408" y="2784"/>
              <a:ext cx="672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9" name="AutoShape 41"/>
            <p:cNvSpPr>
              <a:spLocks noChangeArrowheads="1"/>
            </p:cNvSpPr>
            <p:nvPr/>
          </p:nvSpPr>
          <p:spPr bwMode="auto">
            <a:xfrm>
              <a:off x="3840" y="3024"/>
              <a:ext cx="1584" cy="91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2800">
                  <a:latin typeface="Arial" charset="0"/>
                </a:rPr>
                <a:t>Uncover Market Changes</a:t>
              </a:r>
            </a:p>
          </p:txBody>
        </p:sp>
      </p:grpSp>
      <p:sp>
        <p:nvSpPr>
          <p:cNvPr id="58416" name="AutoShape 48"/>
          <p:cNvSpPr>
            <a:spLocks noChangeArrowheads="1"/>
          </p:cNvSpPr>
          <p:nvPr/>
        </p:nvSpPr>
        <p:spPr bwMode="auto">
          <a:xfrm>
            <a:off x="533400" y="1524000"/>
            <a:ext cx="2514600" cy="1447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2800">
                <a:latin typeface="Arial" charset="0"/>
              </a:rPr>
              <a:t>Record Customer History</a:t>
            </a:r>
          </a:p>
        </p:txBody>
      </p:sp>
      <p:sp>
        <p:nvSpPr>
          <p:cNvPr id="58417" name="AutoShape 49"/>
          <p:cNvSpPr>
            <a:spLocks noChangeArrowheads="1"/>
          </p:cNvSpPr>
          <p:nvPr/>
        </p:nvSpPr>
        <p:spPr bwMode="auto">
          <a:xfrm>
            <a:off x="6096000" y="1524000"/>
            <a:ext cx="2514600" cy="1447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2800">
                <a:latin typeface="Arial" charset="0"/>
              </a:rPr>
              <a:t>Source of Insights</a:t>
            </a:r>
          </a:p>
        </p:txBody>
      </p:sp>
      <p:sp>
        <p:nvSpPr>
          <p:cNvPr id="58418" name="AutoShape 50"/>
          <p:cNvSpPr>
            <a:spLocks noChangeArrowheads="1"/>
          </p:cNvSpPr>
          <p:nvPr/>
        </p:nvSpPr>
        <p:spPr bwMode="auto">
          <a:xfrm>
            <a:off x="6096000" y="4800600"/>
            <a:ext cx="2514600" cy="1447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2800">
                <a:latin typeface="Arial" charset="0"/>
              </a:rPr>
              <a:t>Uncover Market Changes</a:t>
            </a:r>
          </a:p>
        </p:txBody>
      </p:sp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0" y="228600"/>
            <a:ext cx="8686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305800" cy="635000"/>
          </a:xfrm>
        </p:spPr>
        <p:txBody>
          <a:bodyPr/>
          <a:lstStyle/>
          <a:p>
            <a:r>
              <a:rPr lang="en-US" sz="3200"/>
              <a:t>Databases Capture Organization Learning</a:t>
            </a:r>
          </a:p>
        </p:txBody>
      </p:sp>
      <p:sp>
        <p:nvSpPr>
          <p:cNvPr id="58405" name="Oval 37"/>
          <p:cNvSpPr>
            <a:spLocks noChangeArrowheads="1"/>
          </p:cNvSpPr>
          <p:nvPr/>
        </p:nvSpPr>
        <p:spPr bwMode="auto">
          <a:xfrm>
            <a:off x="3581400" y="2895600"/>
            <a:ext cx="1981200" cy="19812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 algn="ctr"/>
            <a:r>
              <a:rPr lang="en-US" sz="2800" b="1">
                <a:latin typeface="Arial" charset="0"/>
              </a:rPr>
              <a:t>Databases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16" grpId="0" animBg="1" autoUpdateAnimBg="0"/>
      <p:bldP spid="58417" grpId="0" animBg="1" autoUpdateAnimBg="0"/>
      <p:bldP spid="58418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402" name="Group 1034"/>
          <p:cNvGrpSpPr>
            <a:grpSpLocks/>
          </p:cNvGrpSpPr>
          <p:nvPr/>
        </p:nvGrpSpPr>
        <p:grpSpPr bwMode="auto">
          <a:xfrm>
            <a:off x="457200" y="5118100"/>
            <a:ext cx="8229600" cy="1200150"/>
            <a:chOff x="576" y="2832"/>
            <a:chExt cx="4608" cy="1008"/>
          </a:xfrm>
        </p:grpSpPr>
        <p:sp>
          <p:nvSpPr>
            <p:cNvPr id="59403" name="AutoShape 1035"/>
            <p:cNvSpPr>
              <a:spLocks noChangeArrowheads="1"/>
            </p:cNvSpPr>
            <p:nvPr/>
          </p:nvSpPr>
          <p:spPr bwMode="auto">
            <a:xfrm rot="5400000">
              <a:off x="2616" y="2964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4" name="AutoShape 1036"/>
            <p:cNvSpPr>
              <a:spLocks noChangeArrowheads="1"/>
            </p:cNvSpPr>
            <p:nvPr/>
          </p:nvSpPr>
          <p:spPr bwMode="auto">
            <a:xfrm>
              <a:off x="576" y="3408"/>
              <a:ext cx="4608" cy="432"/>
            </a:xfrm>
            <a:prstGeom prst="roundRect">
              <a:avLst>
                <a:gd name="adj" fmla="val 3310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2300">
                  <a:latin typeface="Arial" charset="0"/>
                </a:rPr>
                <a:t>6. How accurate and secure does the database need to be? </a:t>
              </a:r>
            </a:p>
          </p:txBody>
        </p:sp>
      </p:grpSp>
      <p:grpSp>
        <p:nvGrpSpPr>
          <p:cNvPr id="59405" name="Group 1037"/>
          <p:cNvGrpSpPr>
            <a:grpSpLocks/>
          </p:cNvGrpSpPr>
          <p:nvPr/>
        </p:nvGrpSpPr>
        <p:grpSpPr bwMode="auto">
          <a:xfrm>
            <a:off x="457200" y="4229100"/>
            <a:ext cx="8229600" cy="1200150"/>
            <a:chOff x="576" y="2832"/>
            <a:chExt cx="4608" cy="1008"/>
          </a:xfrm>
        </p:grpSpPr>
        <p:sp>
          <p:nvSpPr>
            <p:cNvPr id="59406" name="AutoShape 1038"/>
            <p:cNvSpPr>
              <a:spLocks noChangeArrowheads="1"/>
            </p:cNvSpPr>
            <p:nvPr/>
          </p:nvSpPr>
          <p:spPr bwMode="auto">
            <a:xfrm rot="5400000">
              <a:off x="2616" y="2964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7" name="AutoShape 1039"/>
            <p:cNvSpPr>
              <a:spLocks noChangeArrowheads="1"/>
            </p:cNvSpPr>
            <p:nvPr/>
          </p:nvSpPr>
          <p:spPr bwMode="auto">
            <a:xfrm>
              <a:off x="576" y="3408"/>
              <a:ext cx="4608" cy="432"/>
            </a:xfrm>
            <a:prstGeom prst="roundRect">
              <a:avLst>
                <a:gd name="adj" fmla="val 3310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5. Who will manage the database?</a:t>
              </a:r>
            </a:p>
          </p:txBody>
        </p:sp>
      </p:grpSp>
      <p:grpSp>
        <p:nvGrpSpPr>
          <p:cNvPr id="59408" name="Group 1040"/>
          <p:cNvGrpSpPr>
            <a:grpSpLocks/>
          </p:cNvGrpSpPr>
          <p:nvPr/>
        </p:nvGrpSpPr>
        <p:grpSpPr bwMode="auto">
          <a:xfrm>
            <a:off x="457200" y="3327400"/>
            <a:ext cx="8229600" cy="1200150"/>
            <a:chOff x="576" y="2832"/>
            <a:chExt cx="4608" cy="1008"/>
          </a:xfrm>
        </p:grpSpPr>
        <p:sp>
          <p:nvSpPr>
            <p:cNvPr id="59409" name="AutoShape 1041"/>
            <p:cNvSpPr>
              <a:spLocks noChangeArrowheads="1"/>
            </p:cNvSpPr>
            <p:nvPr/>
          </p:nvSpPr>
          <p:spPr bwMode="auto">
            <a:xfrm rot="5400000">
              <a:off x="2616" y="2964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10" name="AutoShape 1042"/>
            <p:cNvSpPr>
              <a:spLocks noChangeArrowheads="1"/>
            </p:cNvSpPr>
            <p:nvPr/>
          </p:nvSpPr>
          <p:spPr bwMode="auto">
            <a:xfrm>
              <a:off x="576" y="3408"/>
              <a:ext cx="4608" cy="432"/>
            </a:xfrm>
            <a:prstGeom prst="roundRect">
              <a:avLst>
                <a:gd name="adj" fmla="val 3310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4. How will the data be used? </a:t>
              </a:r>
            </a:p>
          </p:txBody>
        </p:sp>
      </p:grpSp>
      <p:grpSp>
        <p:nvGrpSpPr>
          <p:cNvPr id="59411" name="Group 1043"/>
          <p:cNvGrpSpPr>
            <a:grpSpLocks/>
          </p:cNvGrpSpPr>
          <p:nvPr/>
        </p:nvGrpSpPr>
        <p:grpSpPr bwMode="auto">
          <a:xfrm>
            <a:off x="457200" y="2438400"/>
            <a:ext cx="8229600" cy="1190625"/>
            <a:chOff x="576" y="2024"/>
            <a:chExt cx="4608" cy="1000"/>
          </a:xfrm>
        </p:grpSpPr>
        <p:sp>
          <p:nvSpPr>
            <p:cNvPr id="59412" name="AutoShape 1044"/>
            <p:cNvSpPr>
              <a:spLocks noChangeArrowheads="1"/>
            </p:cNvSpPr>
            <p:nvPr/>
          </p:nvSpPr>
          <p:spPr bwMode="auto">
            <a:xfrm rot="5400000">
              <a:off x="2616" y="215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13" name="AutoShape 1045"/>
            <p:cNvSpPr>
              <a:spLocks noChangeArrowheads="1"/>
            </p:cNvSpPr>
            <p:nvPr/>
          </p:nvSpPr>
          <p:spPr bwMode="auto">
            <a:xfrm>
              <a:off x="576" y="2592"/>
              <a:ext cx="4608" cy="432"/>
            </a:xfrm>
            <a:prstGeom prst="roundRect">
              <a:avLst>
                <a:gd name="adj" fmla="val 3310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3. How will the data be stored? </a:t>
              </a:r>
            </a:p>
          </p:txBody>
        </p:sp>
      </p:grpSp>
      <p:grpSp>
        <p:nvGrpSpPr>
          <p:cNvPr id="59414" name="Group 1046"/>
          <p:cNvGrpSpPr>
            <a:grpSpLocks/>
          </p:cNvGrpSpPr>
          <p:nvPr/>
        </p:nvGrpSpPr>
        <p:grpSpPr bwMode="auto">
          <a:xfrm>
            <a:off x="457200" y="1524000"/>
            <a:ext cx="8229600" cy="1200150"/>
            <a:chOff x="576" y="1200"/>
            <a:chExt cx="4608" cy="1008"/>
          </a:xfrm>
        </p:grpSpPr>
        <p:sp>
          <p:nvSpPr>
            <p:cNvPr id="59415" name="AutoShape 1047"/>
            <p:cNvSpPr>
              <a:spLocks noChangeArrowheads="1"/>
            </p:cNvSpPr>
            <p:nvPr/>
          </p:nvSpPr>
          <p:spPr bwMode="auto">
            <a:xfrm rot="5400000">
              <a:off x="2616" y="1332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16" name="AutoShape 1048"/>
            <p:cNvSpPr>
              <a:spLocks noChangeArrowheads="1"/>
            </p:cNvSpPr>
            <p:nvPr/>
          </p:nvSpPr>
          <p:spPr bwMode="auto">
            <a:xfrm>
              <a:off x="576" y="1776"/>
              <a:ext cx="4608" cy="432"/>
            </a:xfrm>
            <a:prstGeom prst="roundRect">
              <a:avLst>
                <a:gd name="adj" fmla="val 3310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2. How will the data be collected? </a:t>
              </a:r>
            </a:p>
          </p:txBody>
        </p:sp>
      </p:grpSp>
      <p:sp>
        <p:nvSpPr>
          <p:cNvPr id="59417" name="AutoShape 1049"/>
          <p:cNvSpPr>
            <a:spLocks noChangeArrowheads="1"/>
          </p:cNvSpPr>
          <p:nvPr/>
        </p:nvSpPr>
        <p:spPr bwMode="auto">
          <a:xfrm>
            <a:off x="457200" y="1295400"/>
            <a:ext cx="82296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1. What data are needed ?</a:t>
            </a:r>
          </a:p>
        </p:txBody>
      </p:sp>
      <p:sp>
        <p:nvSpPr>
          <p:cNvPr id="59418" name="AutoShape 1050"/>
          <p:cNvSpPr>
            <a:spLocks noChangeArrowheads="1"/>
          </p:cNvSpPr>
          <p:nvPr/>
        </p:nvSpPr>
        <p:spPr bwMode="auto">
          <a:xfrm>
            <a:off x="457200" y="4914900"/>
            <a:ext cx="82296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5. Who will manage the database?</a:t>
            </a:r>
          </a:p>
        </p:txBody>
      </p:sp>
      <p:sp>
        <p:nvSpPr>
          <p:cNvPr id="59419" name="AutoShape 1051"/>
          <p:cNvSpPr>
            <a:spLocks noChangeArrowheads="1"/>
          </p:cNvSpPr>
          <p:nvPr/>
        </p:nvSpPr>
        <p:spPr bwMode="auto">
          <a:xfrm>
            <a:off x="457200" y="4013200"/>
            <a:ext cx="82296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4. How will the data be used? </a:t>
            </a:r>
          </a:p>
        </p:txBody>
      </p:sp>
      <p:sp>
        <p:nvSpPr>
          <p:cNvPr id="59420" name="AutoShape 1052"/>
          <p:cNvSpPr>
            <a:spLocks noChangeArrowheads="1"/>
          </p:cNvSpPr>
          <p:nvPr/>
        </p:nvSpPr>
        <p:spPr bwMode="auto">
          <a:xfrm>
            <a:off x="457200" y="3114675"/>
            <a:ext cx="82296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3. How will the data be stored? </a:t>
            </a:r>
          </a:p>
        </p:txBody>
      </p:sp>
      <p:sp>
        <p:nvSpPr>
          <p:cNvPr id="59421" name="AutoShape 1053"/>
          <p:cNvSpPr>
            <a:spLocks noChangeArrowheads="1"/>
          </p:cNvSpPr>
          <p:nvPr/>
        </p:nvSpPr>
        <p:spPr bwMode="auto">
          <a:xfrm>
            <a:off x="457200" y="2209800"/>
            <a:ext cx="82296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2. How will the data be collected? </a:t>
            </a:r>
          </a:p>
        </p:txBody>
      </p:sp>
      <p:sp>
        <p:nvSpPr>
          <p:cNvPr id="59422" name="AutoShape 1054"/>
          <p:cNvSpPr>
            <a:spLocks noChangeArrowheads="1"/>
          </p:cNvSpPr>
          <p:nvPr/>
        </p:nvSpPr>
        <p:spPr bwMode="auto">
          <a:xfrm>
            <a:off x="457200" y="1295400"/>
            <a:ext cx="82296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1. What data are needed ?</a:t>
            </a:r>
          </a:p>
        </p:txBody>
      </p:sp>
      <p:sp>
        <p:nvSpPr>
          <p:cNvPr id="59394" name="AutoShape 1026"/>
          <p:cNvSpPr>
            <a:spLocks noChangeArrowheads="1"/>
          </p:cNvSpPr>
          <p:nvPr/>
        </p:nvSpPr>
        <p:spPr bwMode="auto">
          <a:xfrm>
            <a:off x="-254000" y="203200"/>
            <a:ext cx="8178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9395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6 Questions To Ask About The Database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7" grpId="0" animBg="1" autoUpdateAnimBg="0"/>
      <p:bldP spid="59418" grpId="0" animBg="1" autoUpdateAnimBg="0"/>
      <p:bldP spid="59419" grpId="0" animBg="1" autoUpdateAnimBg="0"/>
      <p:bldP spid="59420" grpId="0" animBg="1" autoUpdateAnimBg="0"/>
      <p:bldP spid="59421" grpId="0" animBg="1" autoUpdateAnimBg="0"/>
      <p:bldP spid="59422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26" name="Group 1034"/>
          <p:cNvGrpSpPr>
            <a:grpSpLocks/>
          </p:cNvGrpSpPr>
          <p:nvPr/>
        </p:nvGrpSpPr>
        <p:grpSpPr bwMode="auto">
          <a:xfrm>
            <a:off x="533400" y="1524000"/>
            <a:ext cx="3200400" cy="1828800"/>
            <a:chOff x="336" y="960"/>
            <a:chExt cx="2016" cy="1152"/>
          </a:xfrm>
        </p:grpSpPr>
        <p:sp>
          <p:nvSpPr>
            <p:cNvPr id="60427" name="Line 1035"/>
            <p:cNvSpPr>
              <a:spLocks noChangeShapeType="1"/>
            </p:cNvSpPr>
            <p:nvPr/>
          </p:nvSpPr>
          <p:spPr bwMode="auto">
            <a:xfrm flipH="1" flipV="1">
              <a:off x="1872" y="1776"/>
              <a:ext cx="48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428" name="AutoShape 1036"/>
            <p:cNvSpPr>
              <a:spLocks noChangeArrowheads="1"/>
            </p:cNvSpPr>
            <p:nvPr/>
          </p:nvSpPr>
          <p:spPr bwMode="auto">
            <a:xfrm>
              <a:off x="336" y="960"/>
              <a:ext cx="1584" cy="91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2600">
                  <a:latin typeface="Arial" charset="0"/>
                </a:rPr>
                <a:t>Scanner Data</a:t>
              </a:r>
            </a:p>
          </p:txBody>
        </p:sp>
      </p:grpSp>
      <p:grpSp>
        <p:nvGrpSpPr>
          <p:cNvPr id="60429" name="Group 1037"/>
          <p:cNvGrpSpPr>
            <a:grpSpLocks/>
          </p:cNvGrpSpPr>
          <p:nvPr/>
        </p:nvGrpSpPr>
        <p:grpSpPr bwMode="auto">
          <a:xfrm>
            <a:off x="5410200" y="1524000"/>
            <a:ext cx="3200400" cy="1828800"/>
            <a:chOff x="3408" y="960"/>
            <a:chExt cx="2016" cy="1152"/>
          </a:xfrm>
        </p:grpSpPr>
        <p:sp>
          <p:nvSpPr>
            <p:cNvPr id="60430" name="Line 1038"/>
            <p:cNvSpPr>
              <a:spLocks noChangeShapeType="1"/>
            </p:cNvSpPr>
            <p:nvPr/>
          </p:nvSpPr>
          <p:spPr bwMode="auto">
            <a:xfrm flipV="1">
              <a:off x="3408" y="1776"/>
              <a:ext cx="576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431" name="AutoShape 1039"/>
            <p:cNvSpPr>
              <a:spLocks noChangeArrowheads="1"/>
            </p:cNvSpPr>
            <p:nvPr/>
          </p:nvSpPr>
          <p:spPr bwMode="auto">
            <a:xfrm>
              <a:off x="3840" y="960"/>
              <a:ext cx="1584" cy="91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2600">
                  <a:latin typeface="Arial" charset="0"/>
                </a:rPr>
                <a:t>Proprietary Credit Cards</a:t>
              </a:r>
            </a:p>
          </p:txBody>
        </p:sp>
      </p:grpSp>
      <p:grpSp>
        <p:nvGrpSpPr>
          <p:cNvPr id="60432" name="Group 1040"/>
          <p:cNvGrpSpPr>
            <a:grpSpLocks/>
          </p:cNvGrpSpPr>
          <p:nvPr/>
        </p:nvGrpSpPr>
        <p:grpSpPr bwMode="auto">
          <a:xfrm>
            <a:off x="533400" y="4419600"/>
            <a:ext cx="3200400" cy="1828800"/>
            <a:chOff x="336" y="2784"/>
            <a:chExt cx="2016" cy="1152"/>
          </a:xfrm>
        </p:grpSpPr>
        <p:sp>
          <p:nvSpPr>
            <p:cNvPr id="60433" name="Line 1041"/>
            <p:cNvSpPr>
              <a:spLocks noChangeShapeType="1"/>
            </p:cNvSpPr>
            <p:nvPr/>
          </p:nvSpPr>
          <p:spPr bwMode="auto">
            <a:xfrm flipH="1">
              <a:off x="1728" y="2784"/>
              <a:ext cx="624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434" name="AutoShape 1042"/>
            <p:cNvSpPr>
              <a:spLocks noChangeArrowheads="1"/>
            </p:cNvSpPr>
            <p:nvPr/>
          </p:nvSpPr>
          <p:spPr bwMode="auto">
            <a:xfrm>
              <a:off x="336" y="3024"/>
              <a:ext cx="1584" cy="91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2600">
                  <a:latin typeface="Arial" charset="0"/>
                </a:rPr>
                <a:t>Credit Bureau Appending Services</a:t>
              </a:r>
            </a:p>
          </p:txBody>
        </p:sp>
      </p:grpSp>
      <p:grpSp>
        <p:nvGrpSpPr>
          <p:cNvPr id="60435" name="Group 1043"/>
          <p:cNvGrpSpPr>
            <a:grpSpLocks/>
          </p:cNvGrpSpPr>
          <p:nvPr/>
        </p:nvGrpSpPr>
        <p:grpSpPr bwMode="auto">
          <a:xfrm>
            <a:off x="5410200" y="4419600"/>
            <a:ext cx="3200400" cy="1828800"/>
            <a:chOff x="3408" y="2784"/>
            <a:chExt cx="2016" cy="1152"/>
          </a:xfrm>
        </p:grpSpPr>
        <p:sp>
          <p:nvSpPr>
            <p:cNvPr id="60436" name="Line 1044"/>
            <p:cNvSpPr>
              <a:spLocks noChangeShapeType="1"/>
            </p:cNvSpPr>
            <p:nvPr/>
          </p:nvSpPr>
          <p:spPr bwMode="auto">
            <a:xfrm>
              <a:off x="3408" y="2784"/>
              <a:ext cx="672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437" name="AutoShape 1045"/>
            <p:cNvSpPr>
              <a:spLocks noChangeArrowheads="1"/>
            </p:cNvSpPr>
            <p:nvPr/>
          </p:nvSpPr>
          <p:spPr bwMode="auto">
            <a:xfrm>
              <a:off x="3840" y="3024"/>
              <a:ext cx="1584" cy="91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2600">
                  <a:latin typeface="Arial" charset="0"/>
                </a:rPr>
                <a:t>Membership Programs With ID Cards</a:t>
              </a:r>
            </a:p>
          </p:txBody>
        </p:sp>
      </p:grpSp>
      <p:sp>
        <p:nvSpPr>
          <p:cNvPr id="60440" name="AutoShape 1048"/>
          <p:cNvSpPr>
            <a:spLocks noChangeArrowheads="1"/>
          </p:cNvSpPr>
          <p:nvPr/>
        </p:nvSpPr>
        <p:spPr bwMode="auto">
          <a:xfrm>
            <a:off x="6096000" y="4800600"/>
            <a:ext cx="2514600" cy="1447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2600">
                <a:latin typeface="Arial" charset="0"/>
              </a:rPr>
              <a:t>Membership Programs With ID Cards</a:t>
            </a:r>
          </a:p>
        </p:txBody>
      </p:sp>
      <p:sp>
        <p:nvSpPr>
          <p:cNvPr id="60439" name="AutoShape 1047"/>
          <p:cNvSpPr>
            <a:spLocks noChangeArrowheads="1"/>
          </p:cNvSpPr>
          <p:nvPr/>
        </p:nvSpPr>
        <p:spPr bwMode="auto">
          <a:xfrm>
            <a:off x="6096000" y="1524000"/>
            <a:ext cx="2514600" cy="1447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2600">
                <a:latin typeface="Arial" charset="0"/>
              </a:rPr>
              <a:t>Proprietary Credit Cards</a:t>
            </a:r>
          </a:p>
        </p:txBody>
      </p:sp>
      <p:sp>
        <p:nvSpPr>
          <p:cNvPr id="60438" name="AutoShape 1046"/>
          <p:cNvSpPr>
            <a:spLocks noChangeArrowheads="1"/>
          </p:cNvSpPr>
          <p:nvPr/>
        </p:nvSpPr>
        <p:spPr bwMode="auto">
          <a:xfrm>
            <a:off x="533400" y="1524000"/>
            <a:ext cx="2514600" cy="1447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 sz="2600">
                <a:latin typeface="Arial" charset="0"/>
              </a:rPr>
              <a:t>Scanner Data</a:t>
            </a:r>
          </a:p>
        </p:txBody>
      </p:sp>
      <p:sp>
        <p:nvSpPr>
          <p:cNvPr id="60418" name="AutoShape 1026"/>
          <p:cNvSpPr>
            <a:spLocks noChangeArrowheads="1"/>
          </p:cNvSpPr>
          <p:nvPr/>
        </p:nvSpPr>
        <p:spPr bwMode="auto">
          <a:xfrm>
            <a:off x="-254000" y="203200"/>
            <a:ext cx="3835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0419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Sources of Data</a:t>
            </a:r>
          </a:p>
        </p:txBody>
      </p:sp>
      <p:sp>
        <p:nvSpPr>
          <p:cNvPr id="60441" name="Oval 1049"/>
          <p:cNvSpPr>
            <a:spLocks noChangeArrowheads="1"/>
          </p:cNvSpPr>
          <p:nvPr/>
        </p:nvSpPr>
        <p:spPr bwMode="auto">
          <a:xfrm>
            <a:off x="3505200" y="2819400"/>
            <a:ext cx="2133600" cy="21336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 algn="ctr"/>
            <a:r>
              <a:rPr lang="en-US" sz="2800" b="1">
                <a:latin typeface="Arial" charset="0"/>
              </a:rPr>
              <a:t>Data</a:t>
            </a:r>
            <a:br>
              <a:rPr lang="en-US" sz="2800" b="1">
                <a:latin typeface="Arial" charset="0"/>
              </a:rPr>
            </a:br>
            <a:r>
              <a:rPr lang="en-US" sz="2800" b="1">
                <a:latin typeface="Arial" charset="0"/>
              </a:rPr>
              <a:t>Sources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40" grpId="0" animBg="1" autoUpdateAnimBg="0"/>
      <p:bldP spid="60439" grpId="0" animBg="1" autoUpdateAnimBg="0"/>
      <p:bldP spid="6043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-254000" y="227013"/>
            <a:ext cx="93980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8916987" cy="635000"/>
          </a:xfrm>
        </p:spPr>
        <p:txBody>
          <a:bodyPr/>
          <a:lstStyle/>
          <a:p>
            <a:r>
              <a:rPr lang="en-US" sz="2800"/>
              <a:t>This Ad Calls Attention To Privacy And Security Issues</a:t>
            </a:r>
          </a:p>
        </p:txBody>
      </p:sp>
      <p:pic>
        <p:nvPicPr>
          <p:cNvPr id="61449" name="Picture 9" descr="C:\Documents and Settings\John Gayle\My Documents\3Blox\30801 MHHE-Duncan PPT\Work Files\Duncan Compressed\dun37744_p08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1988" y="1223963"/>
            <a:ext cx="4113212" cy="5176837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61450" name="Rectangle 10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7010400" y="60198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algn="ctr"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0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74" name="Group 10"/>
          <p:cNvGrpSpPr>
            <a:grpSpLocks/>
          </p:cNvGrpSpPr>
          <p:nvPr/>
        </p:nvGrpSpPr>
        <p:grpSpPr bwMode="auto">
          <a:xfrm>
            <a:off x="2838450" y="1295400"/>
            <a:ext cx="5695950" cy="2501900"/>
            <a:chOff x="1788" y="816"/>
            <a:chExt cx="3588" cy="1576"/>
          </a:xfrm>
        </p:grpSpPr>
        <p:cxnSp>
          <p:nvCxnSpPr>
            <p:cNvPr id="62475" name="AutoShape 11"/>
            <p:cNvCxnSpPr>
              <a:cxnSpLocks noChangeShapeType="1"/>
              <a:stCxn id="62493" idx="6"/>
              <a:endCxn id="62476" idx="1"/>
            </p:cNvCxnSpPr>
            <p:nvPr/>
          </p:nvCxnSpPr>
          <p:spPr bwMode="auto">
            <a:xfrm flipV="1">
              <a:off x="1788" y="1070"/>
              <a:ext cx="456" cy="132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62476" name="AutoShape 12"/>
            <p:cNvSpPr>
              <a:spLocks noChangeArrowheads="1"/>
            </p:cNvSpPr>
            <p:nvPr/>
          </p:nvSpPr>
          <p:spPr bwMode="auto">
            <a:xfrm>
              <a:off x="2256" y="81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They know data is being collected</a:t>
              </a:r>
            </a:p>
          </p:txBody>
        </p:sp>
      </p:grpSp>
      <p:grpSp>
        <p:nvGrpSpPr>
          <p:cNvPr id="62477" name="Group 13"/>
          <p:cNvGrpSpPr>
            <a:grpSpLocks/>
          </p:cNvGrpSpPr>
          <p:nvPr/>
        </p:nvGrpSpPr>
        <p:grpSpPr bwMode="auto">
          <a:xfrm>
            <a:off x="2838450" y="2343150"/>
            <a:ext cx="5695950" cy="1454150"/>
            <a:chOff x="1788" y="1476"/>
            <a:chExt cx="3588" cy="916"/>
          </a:xfrm>
        </p:grpSpPr>
        <p:cxnSp>
          <p:nvCxnSpPr>
            <p:cNvPr id="62478" name="AutoShape 14"/>
            <p:cNvCxnSpPr>
              <a:cxnSpLocks noChangeShapeType="1"/>
              <a:stCxn id="62493" idx="6"/>
              <a:endCxn id="62479" idx="1"/>
            </p:cNvCxnSpPr>
            <p:nvPr/>
          </p:nvCxnSpPr>
          <p:spPr bwMode="auto">
            <a:xfrm flipV="1">
              <a:off x="1788" y="1730"/>
              <a:ext cx="456" cy="66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62479" name="AutoShape 15"/>
            <p:cNvSpPr>
              <a:spLocks noChangeArrowheads="1"/>
            </p:cNvSpPr>
            <p:nvPr/>
          </p:nvSpPr>
          <p:spPr bwMode="auto">
            <a:xfrm>
              <a:off x="2256" y="147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They have given their permission for it to be collected.</a:t>
              </a:r>
            </a:p>
          </p:txBody>
        </p:sp>
      </p:grpSp>
      <p:grpSp>
        <p:nvGrpSpPr>
          <p:cNvPr id="62480" name="Group 16"/>
          <p:cNvGrpSpPr>
            <a:grpSpLocks/>
          </p:cNvGrpSpPr>
          <p:nvPr/>
        </p:nvGrpSpPr>
        <p:grpSpPr bwMode="auto">
          <a:xfrm>
            <a:off x="2838450" y="3390900"/>
            <a:ext cx="5695950" cy="806450"/>
            <a:chOff x="1788" y="2136"/>
            <a:chExt cx="3588" cy="508"/>
          </a:xfrm>
        </p:grpSpPr>
        <p:sp>
          <p:nvSpPr>
            <p:cNvPr id="62481" name="AutoShape 17"/>
            <p:cNvSpPr>
              <a:spLocks noChangeArrowheads="1"/>
            </p:cNvSpPr>
            <p:nvPr/>
          </p:nvSpPr>
          <p:spPr bwMode="auto">
            <a:xfrm>
              <a:off x="2256" y="213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The information is relevant to buying or using the product.</a:t>
              </a:r>
            </a:p>
          </p:txBody>
        </p:sp>
        <p:cxnSp>
          <p:nvCxnSpPr>
            <p:cNvPr id="62482" name="AutoShape 18"/>
            <p:cNvCxnSpPr>
              <a:cxnSpLocks noChangeShapeType="1"/>
              <a:stCxn id="62493" idx="6"/>
              <a:endCxn id="62481" idx="1"/>
            </p:cNvCxnSpPr>
            <p:nvPr/>
          </p:nvCxnSpPr>
          <p:spPr bwMode="auto">
            <a:xfrm flipV="1">
              <a:off x="1788" y="2390"/>
              <a:ext cx="456" cy="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grpSp>
        <p:nvGrpSpPr>
          <p:cNvPr id="62483" name="Group 19"/>
          <p:cNvGrpSpPr>
            <a:grpSpLocks/>
          </p:cNvGrpSpPr>
          <p:nvPr/>
        </p:nvGrpSpPr>
        <p:grpSpPr bwMode="auto">
          <a:xfrm>
            <a:off x="2838450" y="3797300"/>
            <a:ext cx="5695950" cy="1447800"/>
            <a:chOff x="1788" y="2392"/>
            <a:chExt cx="3588" cy="912"/>
          </a:xfrm>
        </p:grpSpPr>
        <p:sp>
          <p:nvSpPr>
            <p:cNvPr id="62484" name="AutoShape 20"/>
            <p:cNvSpPr>
              <a:spLocks noChangeArrowheads="1"/>
            </p:cNvSpPr>
            <p:nvPr/>
          </p:nvSpPr>
          <p:spPr bwMode="auto">
            <a:xfrm>
              <a:off x="2256" y="279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Its use will benefit them and not just the company</a:t>
              </a:r>
            </a:p>
          </p:txBody>
        </p:sp>
        <p:cxnSp>
          <p:nvCxnSpPr>
            <p:cNvPr id="62485" name="AutoShape 21"/>
            <p:cNvCxnSpPr>
              <a:cxnSpLocks noChangeShapeType="1"/>
              <a:stCxn id="62493" idx="6"/>
              <a:endCxn id="62484" idx="1"/>
            </p:cNvCxnSpPr>
            <p:nvPr/>
          </p:nvCxnSpPr>
          <p:spPr bwMode="auto">
            <a:xfrm>
              <a:off x="1788" y="2392"/>
              <a:ext cx="456" cy="65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sp>
        <p:nvSpPr>
          <p:cNvPr id="62492" name="AutoShape 28"/>
          <p:cNvSpPr>
            <a:spLocks noChangeArrowheads="1"/>
          </p:cNvSpPr>
          <p:nvPr/>
        </p:nvSpPr>
        <p:spPr bwMode="auto">
          <a:xfrm>
            <a:off x="3581400" y="443865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Its use will benefit them and not just the company</a:t>
            </a:r>
          </a:p>
        </p:txBody>
      </p:sp>
      <p:sp>
        <p:nvSpPr>
          <p:cNvPr id="62491" name="AutoShape 27"/>
          <p:cNvSpPr>
            <a:spLocks noChangeArrowheads="1"/>
          </p:cNvSpPr>
          <p:nvPr/>
        </p:nvSpPr>
        <p:spPr bwMode="auto">
          <a:xfrm>
            <a:off x="3581400" y="339090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The information is relevant to buying or using the product</a:t>
            </a:r>
          </a:p>
        </p:txBody>
      </p:sp>
      <p:sp>
        <p:nvSpPr>
          <p:cNvPr id="62490" name="AutoShape 26"/>
          <p:cNvSpPr>
            <a:spLocks noChangeArrowheads="1"/>
          </p:cNvSpPr>
          <p:nvPr/>
        </p:nvSpPr>
        <p:spPr bwMode="auto">
          <a:xfrm>
            <a:off x="3581400" y="234315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They have given their permission for it to be collected</a:t>
            </a:r>
          </a:p>
        </p:txBody>
      </p:sp>
      <p:sp>
        <p:nvSpPr>
          <p:cNvPr id="62489" name="AutoShape 25"/>
          <p:cNvSpPr>
            <a:spLocks noChangeArrowheads="1"/>
          </p:cNvSpPr>
          <p:nvPr/>
        </p:nvSpPr>
        <p:spPr bwMode="auto">
          <a:xfrm>
            <a:off x="3581400" y="129540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They know data is being collected</a:t>
            </a:r>
          </a:p>
        </p:txBody>
      </p:sp>
      <p:sp>
        <p:nvSpPr>
          <p:cNvPr id="62466" name="AutoShape 2"/>
          <p:cNvSpPr>
            <a:spLocks noChangeArrowheads="1"/>
          </p:cNvSpPr>
          <p:nvPr/>
        </p:nvSpPr>
        <p:spPr bwMode="auto">
          <a:xfrm>
            <a:off x="-254000" y="203200"/>
            <a:ext cx="7112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Consumers Are More Receptive If:</a:t>
            </a:r>
          </a:p>
        </p:txBody>
      </p:sp>
      <p:grpSp>
        <p:nvGrpSpPr>
          <p:cNvPr id="62486" name="Group 22"/>
          <p:cNvGrpSpPr>
            <a:grpSpLocks/>
          </p:cNvGrpSpPr>
          <p:nvPr/>
        </p:nvGrpSpPr>
        <p:grpSpPr bwMode="auto">
          <a:xfrm>
            <a:off x="2838450" y="3797300"/>
            <a:ext cx="5695950" cy="2495550"/>
            <a:chOff x="1788" y="2392"/>
            <a:chExt cx="3588" cy="1572"/>
          </a:xfrm>
        </p:grpSpPr>
        <p:sp>
          <p:nvSpPr>
            <p:cNvPr id="62487" name="AutoShape 23"/>
            <p:cNvSpPr>
              <a:spLocks noChangeArrowheads="1"/>
            </p:cNvSpPr>
            <p:nvPr/>
          </p:nvSpPr>
          <p:spPr bwMode="auto">
            <a:xfrm>
              <a:off x="2256" y="345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They have control over what is done with the data</a:t>
              </a:r>
            </a:p>
          </p:txBody>
        </p:sp>
        <p:cxnSp>
          <p:nvCxnSpPr>
            <p:cNvPr id="62488" name="AutoShape 24"/>
            <p:cNvCxnSpPr>
              <a:cxnSpLocks noChangeShapeType="1"/>
              <a:stCxn id="62493" idx="6"/>
              <a:endCxn id="62487" idx="1"/>
            </p:cNvCxnSpPr>
            <p:nvPr/>
          </p:nvCxnSpPr>
          <p:spPr bwMode="auto">
            <a:xfrm>
              <a:off x="1788" y="2392"/>
              <a:ext cx="456" cy="131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sp>
        <p:nvSpPr>
          <p:cNvPr id="62493" name="Oval 29"/>
          <p:cNvSpPr>
            <a:spLocks noChangeArrowheads="1"/>
          </p:cNvSpPr>
          <p:nvPr/>
        </p:nvSpPr>
        <p:spPr bwMode="auto">
          <a:xfrm>
            <a:off x="609600" y="2692400"/>
            <a:ext cx="2209800" cy="22098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 algn="ctr">
              <a:lnSpc>
                <a:spcPct val="85000"/>
              </a:lnSpc>
              <a:spcBef>
                <a:spcPct val="20000"/>
              </a:spcBef>
            </a:pPr>
            <a:r>
              <a:rPr lang="en-US" sz="2800" b="1">
                <a:latin typeface="Arial" charset="0"/>
              </a:rPr>
              <a:t>Receptive</a:t>
            </a:r>
            <a:br>
              <a:rPr lang="en-US" sz="2800" b="1">
                <a:latin typeface="Arial" charset="0"/>
              </a:rPr>
            </a:br>
            <a:r>
              <a:rPr lang="en-US" sz="2800" b="1">
                <a:latin typeface="Arial" charset="0"/>
              </a:rPr>
              <a:t>If: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92" grpId="0" animBg="1" autoUpdateAnimBg="0"/>
      <p:bldP spid="62491" grpId="0" animBg="1" autoUpdateAnimBg="0"/>
      <p:bldP spid="62490" grpId="0" animBg="1" autoUpdateAnimBg="0"/>
      <p:bldP spid="62489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EFD2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3491" name="Picture 1027" descr="C:\Documents and Settings\John Gayle\My Documents\3Blox\30801 MHHE-Duncan PPT\Work Files\brain_bkgr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0800"/>
            <a:ext cx="8077200" cy="6781800"/>
          </a:xfrm>
          <a:prstGeom prst="rect">
            <a:avLst/>
          </a:prstGeom>
          <a:noFill/>
        </p:spPr>
      </p:pic>
      <p:sp>
        <p:nvSpPr>
          <p:cNvPr id="63492" name="AutoShape 1028"/>
          <p:cNvSpPr>
            <a:spLocks noChangeArrowheads="1"/>
          </p:cNvSpPr>
          <p:nvPr/>
        </p:nvSpPr>
        <p:spPr bwMode="auto">
          <a:xfrm>
            <a:off x="-254000" y="203200"/>
            <a:ext cx="3530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3493" name="Rectangle 1029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Think About It</a:t>
            </a:r>
          </a:p>
        </p:txBody>
      </p:sp>
      <p:grpSp>
        <p:nvGrpSpPr>
          <p:cNvPr id="63494" name="Group 1030"/>
          <p:cNvGrpSpPr>
            <a:grpSpLocks/>
          </p:cNvGrpSpPr>
          <p:nvPr/>
        </p:nvGrpSpPr>
        <p:grpSpPr bwMode="auto">
          <a:xfrm>
            <a:off x="566738" y="1828800"/>
            <a:ext cx="7815262" cy="3429000"/>
            <a:chOff x="357" y="1152"/>
            <a:chExt cx="4923" cy="2160"/>
          </a:xfrm>
        </p:grpSpPr>
        <p:sp>
          <p:nvSpPr>
            <p:cNvPr id="63495" name="AutoShape 1031"/>
            <p:cNvSpPr>
              <a:spLocks noChangeArrowheads="1"/>
            </p:cNvSpPr>
            <p:nvPr/>
          </p:nvSpPr>
          <p:spPr bwMode="auto">
            <a:xfrm>
              <a:off x="624" y="1450"/>
              <a:ext cx="4656" cy="1862"/>
            </a:xfrm>
            <a:prstGeom prst="roundRect">
              <a:avLst>
                <a:gd name="adj" fmla="val 11458"/>
              </a:avLst>
            </a:prstGeom>
            <a:solidFill>
              <a:schemeClr val="bg1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spcBef>
                  <a:spcPct val="20000"/>
                </a:spcBef>
              </a:pPr>
              <a:r>
                <a:rPr lang="en-US" sz="4000" b="1">
                  <a:latin typeface="Arial" charset="0"/>
                </a:rPr>
                <a:t>Ethics &amp; Issues</a:t>
              </a:r>
            </a:p>
            <a:p>
              <a:pPr algn="ctr">
                <a:spcBef>
                  <a:spcPct val="20000"/>
                </a:spcBef>
              </a:pPr>
              <a:r>
                <a:rPr lang="en-US" sz="2800">
                  <a:latin typeface="Arial" charset="0"/>
                  <a:cs typeface="Arial" charset="0"/>
                </a:rPr>
                <a:t>Have you ever been irritated by an organization having information about you or your family?</a:t>
              </a:r>
            </a:p>
          </p:txBody>
        </p:sp>
        <p:pic>
          <p:nvPicPr>
            <p:cNvPr id="63496" name="Picture 1032" descr="C:\Documents and Settings\John Gayle\My Documents\3Blox\30801 MHHE-Duncan PPT\Work Files\brain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7" y="1152"/>
              <a:ext cx="795" cy="81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707" name="AutoShape 3"/>
          <p:cNvSpPr>
            <a:spLocks noChangeArrowheads="1"/>
          </p:cNvSpPr>
          <p:nvPr/>
        </p:nvSpPr>
        <p:spPr bwMode="auto">
          <a:xfrm>
            <a:off x="-254000" y="227013"/>
            <a:ext cx="88646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8916987" cy="635000"/>
          </a:xfrm>
        </p:spPr>
        <p:txBody>
          <a:bodyPr/>
          <a:lstStyle/>
          <a:p>
            <a:r>
              <a:rPr lang="en-US" sz="3000"/>
              <a:t>Example of a company promoting its CRM skills</a:t>
            </a:r>
          </a:p>
        </p:txBody>
      </p:sp>
      <p:pic>
        <p:nvPicPr>
          <p:cNvPr id="72710" name="Picture 6" descr="C:\Documents and Settings\John Gayle\My Documents\3Blox\30801 MHHE-Duncan PPT\Work Files\Duncan Compressed\dun37744_p0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1088" y="1295400"/>
            <a:ext cx="3465512" cy="5019675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72711" name="Rectangle 7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6858000" y="59436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algn="ctr"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1600200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981200" y="1295400"/>
            <a:ext cx="6629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2800">
                <a:latin typeface="Arial" charset="0"/>
              </a:rPr>
              <a:t>What is data-driven communication and why is it used?</a:t>
            </a:r>
            <a:endParaRPr lang="en-US">
              <a:latin typeface="Arial" charset="0"/>
            </a:endParaRPr>
          </a:p>
          <a:p>
            <a:pPr marL="342900" indent="-342900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2800">
                <a:latin typeface="Arial" charset="0"/>
              </a:rPr>
              <a:t>How are customer data integrated into the IMC process?</a:t>
            </a:r>
            <a:endParaRPr lang="en-US">
              <a:latin typeface="Arial" charset="0"/>
            </a:endParaRPr>
          </a:p>
          <a:p>
            <a:pPr marL="342900" indent="-342900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2800">
                <a:latin typeface="Arial" charset="0"/>
              </a:rPr>
              <a:t>What are the privacy and security issues associated with building relationships with customers?</a:t>
            </a:r>
            <a:endParaRPr lang="en-US" sz="2000">
              <a:latin typeface="Arial" charset="0"/>
            </a:endParaRPr>
          </a:p>
          <a:p>
            <a:pPr marL="342900" indent="-342900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2800">
                <a:latin typeface="Arial" charset="0"/>
              </a:rPr>
              <a:t>How do companies use databases to manage customer relationships and customize MC messages?</a:t>
            </a: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-304800" y="227013"/>
            <a:ext cx="38100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  <a:noFill/>
          <a:ln/>
        </p:spPr>
        <p:txBody>
          <a:bodyPr/>
          <a:lstStyle/>
          <a:p>
            <a:r>
              <a:rPr lang="en-US" sz="3000" b="1"/>
              <a:t>Chapter Outline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AutoShape 2"/>
          <p:cNvSpPr>
            <a:spLocks noChangeArrowheads="1"/>
          </p:cNvSpPr>
          <p:nvPr/>
        </p:nvSpPr>
        <p:spPr bwMode="auto">
          <a:xfrm>
            <a:off x="-254000" y="203200"/>
            <a:ext cx="9093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610600" cy="635000"/>
          </a:xfrm>
        </p:spPr>
        <p:txBody>
          <a:bodyPr/>
          <a:lstStyle/>
          <a:p>
            <a:r>
              <a:rPr lang="en-US" sz="3000"/>
              <a:t>Some Product Relationships Are Easier To Track</a:t>
            </a:r>
          </a:p>
        </p:txBody>
      </p:sp>
      <p:sp>
        <p:nvSpPr>
          <p:cNvPr id="65546" name="Oval 10"/>
          <p:cNvSpPr>
            <a:spLocks noChangeArrowheads="1"/>
          </p:cNvSpPr>
          <p:nvPr/>
        </p:nvSpPr>
        <p:spPr bwMode="auto">
          <a:xfrm>
            <a:off x="4038600" y="3733800"/>
            <a:ext cx="1066800" cy="1066800"/>
          </a:xfrm>
          <a:prstGeom prst="ellipse">
            <a:avLst/>
          </a:prstGeom>
          <a:solidFill>
            <a:srgbClr val="CC3300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latin typeface="Arial" charset="0"/>
              </a:rPr>
              <a:t>Vs.</a:t>
            </a:r>
          </a:p>
        </p:txBody>
      </p:sp>
      <p:grpSp>
        <p:nvGrpSpPr>
          <p:cNvPr id="65564" name="Group 28"/>
          <p:cNvGrpSpPr>
            <a:grpSpLocks/>
          </p:cNvGrpSpPr>
          <p:nvPr/>
        </p:nvGrpSpPr>
        <p:grpSpPr bwMode="auto">
          <a:xfrm>
            <a:off x="457200" y="1447800"/>
            <a:ext cx="3603625" cy="4800600"/>
            <a:chOff x="288" y="912"/>
            <a:chExt cx="2270" cy="3024"/>
          </a:xfrm>
        </p:grpSpPr>
        <p:sp>
          <p:nvSpPr>
            <p:cNvPr id="65548" name="AutoShape 12"/>
            <p:cNvSpPr>
              <a:spLocks noChangeArrowheads="1"/>
            </p:cNvSpPr>
            <p:nvPr/>
          </p:nvSpPr>
          <p:spPr bwMode="auto">
            <a:xfrm rot="5400000">
              <a:off x="1161" y="1317"/>
              <a:ext cx="528" cy="486"/>
            </a:xfrm>
            <a:prstGeom prst="rightArrow">
              <a:avLst>
                <a:gd name="adj1" fmla="val 50000"/>
                <a:gd name="adj2" fmla="val 2716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549" name="AutoShape 13"/>
            <p:cNvSpPr>
              <a:spLocks noChangeArrowheads="1"/>
            </p:cNvSpPr>
            <p:nvPr/>
          </p:nvSpPr>
          <p:spPr bwMode="auto">
            <a:xfrm>
              <a:off x="288" y="912"/>
              <a:ext cx="2270" cy="576"/>
            </a:xfrm>
            <a:prstGeom prst="roundRect">
              <a:avLst>
                <a:gd name="adj" fmla="val 2881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spcBef>
                  <a:spcPct val="20000"/>
                </a:spcBef>
              </a:pPr>
              <a:r>
                <a:rPr lang="en-US" sz="2600" b="1">
                  <a:latin typeface="Arial" charset="0"/>
                </a:rPr>
                <a:t>Easy to Track</a:t>
              </a:r>
            </a:p>
          </p:txBody>
        </p:sp>
        <p:sp>
          <p:nvSpPr>
            <p:cNvPr id="65550" name="AutoShape 14"/>
            <p:cNvSpPr>
              <a:spLocks noChangeArrowheads="1"/>
            </p:cNvSpPr>
            <p:nvPr/>
          </p:nvSpPr>
          <p:spPr bwMode="auto">
            <a:xfrm>
              <a:off x="288" y="1872"/>
              <a:ext cx="2270" cy="2064"/>
            </a:xfrm>
            <a:prstGeom prst="roundRect">
              <a:avLst>
                <a:gd name="adj" fmla="val 11986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lIns="182880" tIns="137160"/>
            <a:lstStyle/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Banks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Insurance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Clubs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Health Care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Real Estate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Cars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Mail Order</a:t>
              </a:r>
            </a:p>
          </p:txBody>
        </p:sp>
      </p:grpSp>
      <p:grpSp>
        <p:nvGrpSpPr>
          <p:cNvPr id="65565" name="Group 29"/>
          <p:cNvGrpSpPr>
            <a:grpSpLocks/>
          </p:cNvGrpSpPr>
          <p:nvPr/>
        </p:nvGrpSpPr>
        <p:grpSpPr bwMode="auto">
          <a:xfrm>
            <a:off x="4953000" y="1447800"/>
            <a:ext cx="3625850" cy="4800600"/>
            <a:chOff x="3120" y="912"/>
            <a:chExt cx="2284" cy="3024"/>
          </a:xfrm>
        </p:grpSpPr>
        <p:sp>
          <p:nvSpPr>
            <p:cNvPr id="65561" name="AutoShape 25"/>
            <p:cNvSpPr>
              <a:spLocks noChangeArrowheads="1"/>
            </p:cNvSpPr>
            <p:nvPr/>
          </p:nvSpPr>
          <p:spPr bwMode="auto">
            <a:xfrm rot="5400000">
              <a:off x="4007" y="1317"/>
              <a:ext cx="528" cy="486"/>
            </a:xfrm>
            <a:prstGeom prst="rightArrow">
              <a:avLst>
                <a:gd name="adj1" fmla="val 50000"/>
                <a:gd name="adj2" fmla="val 2716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562" name="AutoShape 26"/>
            <p:cNvSpPr>
              <a:spLocks noChangeArrowheads="1"/>
            </p:cNvSpPr>
            <p:nvPr/>
          </p:nvSpPr>
          <p:spPr bwMode="auto">
            <a:xfrm>
              <a:off x="3120" y="912"/>
              <a:ext cx="2270" cy="576"/>
            </a:xfrm>
            <a:prstGeom prst="roundRect">
              <a:avLst>
                <a:gd name="adj" fmla="val 2881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spcBef>
                  <a:spcPct val="20000"/>
                </a:spcBef>
              </a:pPr>
              <a:r>
                <a:rPr lang="en-US" sz="2600" b="1">
                  <a:latin typeface="Arial" charset="0"/>
                </a:rPr>
                <a:t>Hard to Track</a:t>
              </a:r>
            </a:p>
          </p:txBody>
        </p:sp>
        <p:sp>
          <p:nvSpPr>
            <p:cNvPr id="65563" name="AutoShape 27"/>
            <p:cNvSpPr>
              <a:spLocks noChangeArrowheads="1"/>
            </p:cNvSpPr>
            <p:nvPr/>
          </p:nvSpPr>
          <p:spPr bwMode="auto">
            <a:xfrm>
              <a:off x="3134" y="1872"/>
              <a:ext cx="2270" cy="2064"/>
            </a:xfrm>
            <a:prstGeom prst="roundRect">
              <a:avLst>
                <a:gd name="adj" fmla="val 11986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lIns="182880" tIns="137160"/>
            <a:lstStyle/>
            <a:p>
              <a:pPr marL="174625" indent="-174625">
                <a:buFontTx/>
                <a:buChar char="•"/>
              </a:pPr>
              <a:r>
                <a:rPr lang="en-US" sz="2600">
                  <a:latin typeface="Arial" charset="0"/>
                </a:rPr>
                <a:t>Retail Stores</a:t>
              </a:r>
            </a:p>
            <a:p>
              <a:pPr marL="174625" indent="-174625">
                <a:buFontTx/>
                <a:buChar char="•"/>
              </a:pPr>
              <a:r>
                <a:rPr lang="en-US" sz="2600">
                  <a:latin typeface="Arial" charset="0"/>
                </a:rPr>
                <a:t>Retail Services</a:t>
              </a:r>
            </a:p>
            <a:p>
              <a:pPr marL="174625" indent="-174625">
                <a:buFontTx/>
                <a:buChar char="•"/>
              </a:pPr>
              <a:r>
                <a:rPr lang="en-US" sz="2600">
                  <a:latin typeface="Arial" charset="0"/>
                </a:rPr>
                <a:t>Packaged Goods</a:t>
              </a:r>
            </a:p>
          </p:txBody>
        </p:sp>
      </p:grpSp>
      <p:grpSp>
        <p:nvGrpSpPr>
          <p:cNvPr id="65570" name="Group 34"/>
          <p:cNvGrpSpPr>
            <a:grpSpLocks/>
          </p:cNvGrpSpPr>
          <p:nvPr/>
        </p:nvGrpSpPr>
        <p:grpSpPr bwMode="auto">
          <a:xfrm>
            <a:off x="457200" y="1447800"/>
            <a:ext cx="3603625" cy="4800600"/>
            <a:chOff x="288" y="912"/>
            <a:chExt cx="2270" cy="3024"/>
          </a:xfrm>
        </p:grpSpPr>
        <p:sp>
          <p:nvSpPr>
            <p:cNvPr id="65568" name="AutoShape 32"/>
            <p:cNvSpPr>
              <a:spLocks noChangeArrowheads="1"/>
            </p:cNvSpPr>
            <p:nvPr/>
          </p:nvSpPr>
          <p:spPr bwMode="auto">
            <a:xfrm>
              <a:off x="288" y="912"/>
              <a:ext cx="2270" cy="576"/>
            </a:xfrm>
            <a:prstGeom prst="roundRect">
              <a:avLst>
                <a:gd name="adj" fmla="val 28819"/>
              </a:avLst>
            </a:prstGeom>
            <a:solidFill>
              <a:srgbClr val="84A2D6"/>
            </a:solidFill>
            <a:ln w="38100">
              <a:solidFill>
                <a:srgbClr val="84A2D6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spcBef>
                  <a:spcPct val="20000"/>
                </a:spcBef>
              </a:pPr>
              <a:r>
                <a:rPr lang="en-US" sz="2600" b="1">
                  <a:latin typeface="Arial" charset="0"/>
                </a:rPr>
                <a:t>Easy to Track</a:t>
              </a:r>
            </a:p>
          </p:txBody>
        </p:sp>
        <p:sp>
          <p:nvSpPr>
            <p:cNvPr id="65569" name="AutoShape 33"/>
            <p:cNvSpPr>
              <a:spLocks noChangeArrowheads="1"/>
            </p:cNvSpPr>
            <p:nvPr/>
          </p:nvSpPr>
          <p:spPr bwMode="auto">
            <a:xfrm>
              <a:off x="288" y="1872"/>
              <a:ext cx="2270" cy="2064"/>
            </a:xfrm>
            <a:prstGeom prst="roundRect">
              <a:avLst>
                <a:gd name="adj" fmla="val 11986"/>
              </a:avLst>
            </a:prstGeom>
            <a:solidFill>
              <a:srgbClr val="FFEFD6"/>
            </a:solidFill>
            <a:ln w="38100">
              <a:solidFill>
                <a:srgbClr val="FFEFD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lIns="182880" tIns="137160"/>
            <a:lstStyle/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Banks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Insurance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Clubs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Health Care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Real Estate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Cars</a:t>
              </a:r>
            </a:p>
            <a:p>
              <a:pPr marL="228600" indent="-228600">
                <a:buFontTx/>
                <a:buChar char="•"/>
              </a:pPr>
              <a:r>
                <a:rPr lang="en-US" sz="2600">
                  <a:latin typeface="Arial" charset="0"/>
                </a:rPr>
                <a:t>Mail Order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5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6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51" name="Group 43"/>
          <p:cNvGrpSpPr>
            <a:grpSpLocks/>
          </p:cNvGrpSpPr>
          <p:nvPr/>
        </p:nvGrpSpPr>
        <p:grpSpPr bwMode="auto">
          <a:xfrm>
            <a:off x="5562600" y="3124200"/>
            <a:ext cx="3124200" cy="1371600"/>
            <a:chOff x="3504" y="1968"/>
            <a:chExt cx="1968" cy="864"/>
          </a:xfrm>
        </p:grpSpPr>
        <p:sp>
          <p:nvSpPr>
            <p:cNvPr id="68619" name="Line 11"/>
            <p:cNvSpPr>
              <a:spLocks noChangeShapeType="1"/>
            </p:cNvSpPr>
            <p:nvPr/>
          </p:nvSpPr>
          <p:spPr bwMode="auto">
            <a:xfrm flipV="1">
              <a:off x="3504" y="2400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620" name="AutoShape 12"/>
            <p:cNvSpPr>
              <a:spLocks noChangeArrowheads="1"/>
            </p:cNvSpPr>
            <p:nvPr/>
          </p:nvSpPr>
          <p:spPr bwMode="auto">
            <a:xfrm>
              <a:off x="3888" y="1968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Personalizing MC Messages</a:t>
              </a:r>
            </a:p>
          </p:txBody>
        </p:sp>
      </p:grpSp>
      <p:grpSp>
        <p:nvGrpSpPr>
          <p:cNvPr id="68652" name="Group 44"/>
          <p:cNvGrpSpPr>
            <a:grpSpLocks/>
          </p:cNvGrpSpPr>
          <p:nvPr/>
        </p:nvGrpSpPr>
        <p:grpSpPr bwMode="auto">
          <a:xfrm>
            <a:off x="5029200" y="4419600"/>
            <a:ext cx="2514600" cy="1905000"/>
            <a:chOff x="3168" y="2784"/>
            <a:chExt cx="1584" cy="1200"/>
          </a:xfrm>
        </p:grpSpPr>
        <p:sp>
          <p:nvSpPr>
            <p:cNvPr id="68622" name="Line 14"/>
            <p:cNvSpPr>
              <a:spLocks noChangeShapeType="1"/>
            </p:cNvSpPr>
            <p:nvPr/>
          </p:nvSpPr>
          <p:spPr bwMode="auto">
            <a:xfrm>
              <a:off x="3456" y="2784"/>
              <a:ext cx="528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623" name="AutoShape 15"/>
            <p:cNvSpPr>
              <a:spLocks noChangeArrowheads="1"/>
            </p:cNvSpPr>
            <p:nvPr/>
          </p:nvSpPr>
          <p:spPr bwMode="auto">
            <a:xfrm>
              <a:off x="3168" y="3120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Encouraging Customer Growth</a:t>
              </a:r>
            </a:p>
          </p:txBody>
        </p:sp>
      </p:grpSp>
      <p:grpSp>
        <p:nvGrpSpPr>
          <p:cNvPr id="68649" name="Group 41"/>
          <p:cNvGrpSpPr>
            <a:grpSpLocks/>
          </p:cNvGrpSpPr>
          <p:nvPr/>
        </p:nvGrpSpPr>
        <p:grpSpPr bwMode="auto">
          <a:xfrm>
            <a:off x="1600200" y="1295400"/>
            <a:ext cx="2514600" cy="1905000"/>
            <a:chOff x="1008" y="816"/>
            <a:chExt cx="1584" cy="1200"/>
          </a:xfrm>
        </p:grpSpPr>
        <p:sp>
          <p:nvSpPr>
            <p:cNvPr id="68625" name="Line 17"/>
            <p:cNvSpPr>
              <a:spLocks noChangeShapeType="1"/>
            </p:cNvSpPr>
            <p:nvPr/>
          </p:nvSpPr>
          <p:spPr bwMode="auto">
            <a:xfrm flipH="1" flipV="1">
              <a:off x="1776" y="1488"/>
              <a:ext cx="528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626" name="AutoShape 18"/>
            <p:cNvSpPr>
              <a:spLocks noChangeArrowheads="1"/>
            </p:cNvSpPr>
            <p:nvPr/>
          </p:nvSpPr>
          <p:spPr bwMode="auto">
            <a:xfrm>
              <a:off x="1008" y="816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Acquiring Customers</a:t>
              </a:r>
            </a:p>
          </p:txBody>
        </p:sp>
      </p:grpSp>
      <p:grpSp>
        <p:nvGrpSpPr>
          <p:cNvPr id="68650" name="Group 42"/>
          <p:cNvGrpSpPr>
            <a:grpSpLocks/>
          </p:cNvGrpSpPr>
          <p:nvPr/>
        </p:nvGrpSpPr>
        <p:grpSpPr bwMode="auto">
          <a:xfrm>
            <a:off x="5029200" y="1295400"/>
            <a:ext cx="2514600" cy="1905000"/>
            <a:chOff x="3168" y="816"/>
            <a:chExt cx="1584" cy="1200"/>
          </a:xfrm>
        </p:grpSpPr>
        <p:sp>
          <p:nvSpPr>
            <p:cNvPr id="68628" name="Line 20"/>
            <p:cNvSpPr>
              <a:spLocks noChangeShapeType="1"/>
            </p:cNvSpPr>
            <p:nvPr/>
          </p:nvSpPr>
          <p:spPr bwMode="auto">
            <a:xfrm flipV="1">
              <a:off x="3408" y="1488"/>
              <a:ext cx="528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629" name="AutoShape 21"/>
            <p:cNvSpPr>
              <a:spLocks noChangeArrowheads="1"/>
            </p:cNvSpPr>
            <p:nvPr/>
          </p:nvSpPr>
          <p:spPr bwMode="auto">
            <a:xfrm>
              <a:off x="3168" y="816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Helping Retain Customers</a:t>
              </a:r>
            </a:p>
          </p:txBody>
        </p:sp>
      </p:grpSp>
      <p:grpSp>
        <p:nvGrpSpPr>
          <p:cNvPr id="68653" name="Group 45"/>
          <p:cNvGrpSpPr>
            <a:grpSpLocks/>
          </p:cNvGrpSpPr>
          <p:nvPr/>
        </p:nvGrpSpPr>
        <p:grpSpPr bwMode="auto">
          <a:xfrm>
            <a:off x="1600200" y="4343400"/>
            <a:ext cx="2514600" cy="1978025"/>
            <a:chOff x="1008" y="2736"/>
            <a:chExt cx="1584" cy="1246"/>
          </a:xfrm>
        </p:grpSpPr>
        <p:sp>
          <p:nvSpPr>
            <p:cNvPr id="68631" name="Line 23"/>
            <p:cNvSpPr>
              <a:spLocks noChangeShapeType="1"/>
            </p:cNvSpPr>
            <p:nvPr/>
          </p:nvSpPr>
          <p:spPr bwMode="auto">
            <a:xfrm flipH="1">
              <a:off x="1776" y="2736"/>
              <a:ext cx="576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635" name="AutoShape 27"/>
            <p:cNvSpPr>
              <a:spLocks noChangeArrowheads="1"/>
            </p:cNvSpPr>
            <p:nvPr/>
          </p:nvSpPr>
          <p:spPr bwMode="auto">
            <a:xfrm>
              <a:off x="1008" y="3118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Re-acquiring Lost Customers</a:t>
              </a:r>
            </a:p>
          </p:txBody>
        </p:sp>
      </p:grpSp>
      <p:grpSp>
        <p:nvGrpSpPr>
          <p:cNvPr id="68654" name="Group 46"/>
          <p:cNvGrpSpPr>
            <a:grpSpLocks/>
          </p:cNvGrpSpPr>
          <p:nvPr/>
        </p:nvGrpSpPr>
        <p:grpSpPr bwMode="auto">
          <a:xfrm>
            <a:off x="457200" y="3124200"/>
            <a:ext cx="3124200" cy="1371600"/>
            <a:chOff x="288" y="1968"/>
            <a:chExt cx="1968" cy="864"/>
          </a:xfrm>
        </p:grpSpPr>
        <p:sp>
          <p:nvSpPr>
            <p:cNvPr id="68648" name="Line 40"/>
            <p:cNvSpPr>
              <a:spLocks noChangeShapeType="1"/>
            </p:cNvSpPr>
            <p:nvPr/>
          </p:nvSpPr>
          <p:spPr bwMode="auto">
            <a:xfrm flipH="1">
              <a:off x="1824" y="2400"/>
              <a:ext cx="4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68647" name="AutoShape 39"/>
            <p:cNvSpPr>
              <a:spLocks noChangeArrowheads="1"/>
            </p:cNvSpPr>
            <p:nvPr/>
          </p:nvSpPr>
          <p:spPr bwMode="auto">
            <a:xfrm>
              <a:off x="288" y="1968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Recognition and Reward</a:t>
              </a:r>
            </a:p>
          </p:txBody>
        </p:sp>
      </p:grpSp>
      <p:sp>
        <p:nvSpPr>
          <p:cNvPr id="68639" name="AutoShape 31"/>
          <p:cNvSpPr>
            <a:spLocks noChangeArrowheads="1"/>
          </p:cNvSpPr>
          <p:nvPr/>
        </p:nvSpPr>
        <p:spPr bwMode="auto">
          <a:xfrm>
            <a:off x="6172200" y="3124200"/>
            <a:ext cx="2514600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Personalizing MC Messages</a:t>
            </a:r>
          </a:p>
        </p:txBody>
      </p:sp>
      <p:sp>
        <p:nvSpPr>
          <p:cNvPr id="68642" name="AutoShape 34"/>
          <p:cNvSpPr>
            <a:spLocks noChangeArrowheads="1"/>
          </p:cNvSpPr>
          <p:nvPr/>
        </p:nvSpPr>
        <p:spPr bwMode="auto">
          <a:xfrm>
            <a:off x="5029200" y="1295400"/>
            <a:ext cx="2514600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Helping Retain Customers</a:t>
            </a:r>
          </a:p>
        </p:txBody>
      </p:sp>
      <p:sp>
        <p:nvSpPr>
          <p:cNvPr id="68641" name="AutoShape 33"/>
          <p:cNvSpPr>
            <a:spLocks noChangeArrowheads="1"/>
          </p:cNvSpPr>
          <p:nvPr/>
        </p:nvSpPr>
        <p:spPr bwMode="auto">
          <a:xfrm>
            <a:off x="1600200" y="1295400"/>
            <a:ext cx="2514600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Acquiring Customers</a:t>
            </a:r>
          </a:p>
        </p:txBody>
      </p:sp>
      <p:sp>
        <p:nvSpPr>
          <p:cNvPr id="68610" name="AutoShape 2"/>
          <p:cNvSpPr>
            <a:spLocks noChangeArrowheads="1"/>
          </p:cNvSpPr>
          <p:nvPr/>
        </p:nvSpPr>
        <p:spPr bwMode="auto">
          <a:xfrm>
            <a:off x="-254000" y="203200"/>
            <a:ext cx="3835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39713"/>
            <a:ext cx="3429000" cy="635000"/>
          </a:xfrm>
        </p:spPr>
        <p:txBody>
          <a:bodyPr/>
          <a:lstStyle/>
          <a:p>
            <a:r>
              <a:rPr lang="en-US" sz="3200"/>
              <a:t>Using Databases</a:t>
            </a:r>
          </a:p>
        </p:txBody>
      </p:sp>
      <p:sp>
        <p:nvSpPr>
          <p:cNvPr id="68645" name="Oval 37"/>
          <p:cNvSpPr>
            <a:spLocks noChangeArrowheads="1"/>
          </p:cNvSpPr>
          <p:nvPr/>
        </p:nvSpPr>
        <p:spPr bwMode="auto">
          <a:xfrm>
            <a:off x="3467100" y="2705100"/>
            <a:ext cx="2209800" cy="22098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 algn="ctr"/>
            <a:r>
              <a:rPr lang="en-US" sz="2800" b="1">
                <a:latin typeface="Arial" charset="0"/>
              </a:rPr>
              <a:t>Using</a:t>
            </a:r>
            <a:br>
              <a:rPr lang="en-US" sz="2800" b="1">
                <a:latin typeface="Arial" charset="0"/>
              </a:rPr>
            </a:br>
            <a:r>
              <a:rPr lang="en-US" sz="2800" b="1">
                <a:latin typeface="Arial" charset="0"/>
              </a:rPr>
              <a:t>Databases</a:t>
            </a:r>
          </a:p>
        </p:txBody>
      </p:sp>
      <p:sp>
        <p:nvSpPr>
          <p:cNvPr id="68657" name="AutoShape 49"/>
          <p:cNvSpPr>
            <a:spLocks noChangeArrowheads="1"/>
          </p:cNvSpPr>
          <p:nvPr/>
        </p:nvSpPr>
        <p:spPr bwMode="auto">
          <a:xfrm>
            <a:off x="5029200" y="4953000"/>
            <a:ext cx="2514600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Encouraging Customer Growth</a:t>
            </a:r>
          </a:p>
        </p:txBody>
      </p:sp>
      <p:sp>
        <p:nvSpPr>
          <p:cNvPr id="68660" name="AutoShape 52"/>
          <p:cNvSpPr>
            <a:spLocks noChangeArrowheads="1"/>
          </p:cNvSpPr>
          <p:nvPr/>
        </p:nvSpPr>
        <p:spPr bwMode="auto">
          <a:xfrm>
            <a:off x="1600200" y="4949825"/>
            <a:ext cx="2514600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Re-acquiring Lost Customers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8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8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8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8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39" grpId="0" animBg="1" autoUpdateAnimBg="0"/>
      <p:bldP spid="68642" grpId="0" animBg="1" autoUpdateAnimBg="0"/>
      <p:bldP spid="68641" grpId="0" animBg="1" autoUpdateAnimBg="0"/>
      <p:bldP spid="68657" grpId="0" animBg="1" autoUpdateAnimBg="0"/>
      <p:bldP spid="68660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1026" descr="C:\Documents and Settings\John Gayle\My Documents\3Blox\30801 MHHE-Duncan PPT\Work Files\skyline.jpg"/>
          <p:cNvPicPr>
            <a:picLocks noChangeAspect="1" noChangeArrowheads="1"/>
          </p:cNvPicPr>
          <p:nvPr/>
        </p:nvPicPr>
        <p:blipFill>
          <a:blip r:embed="rId2" cstate="print">
            <a:lum bright="18000" contrast="-18000"/>
          </a:blip>
          <a:srcRect l="14375" t="7500" r="10625" b="1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9635" name="AutoShape 1027"/>
          <p:cNvSpPr>
            <a:spLocks noChangeArrowheads="1"/>
          </p:cNvSpPr>
          <p:nvPr/>
        </p:nvSpPr>
        <p:spPr bwMode="auto">
          <a:xfrm>
            <a:off x="-254000" y="203200"/>
            <a:ext cx="5740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9636" name="Rectangle 1028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Tales From the Real World</a:t>
            </a:r>
          </a:p>
        </p:txBody>
      </p:sp>
      <p:sp>
        <p:nvSpPr>
          <p:cNvPr id="69637" name="AutoShape 1029"/>
          <p:cNvSpPr>
            <a:spLocks noChangeArrowheads="1"/>
          </p:cNvSpPr>
          <p:nvPr/>
        </p:nvSpPr>
        <p:spPr bwMode="auto">
          <a:xfrm>
            <a:off x="685800" y="1338263"/>
            <a:ext cx="7848600" cy="4986337"/>
          </a:xfrm>
          <a:prstGeom prst="roundRect">
            <a:avLst>
              <a:gd name="adj" fmla="val 11458"/>
            </a:avLst>
          </a:prstGeom>
          <a:solidFill>
            <a:srgbClr val="FFF9EF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endParaRPr lang="en-US">
              <a:latin typeface="Arial" charset="0"/>
            </a:endParaRPr>
          </a:p>
        </p:txBody>
      </p:sp>
      <p:sp>
        <p:nvSpPr>
          <p:cNvPr id="69638" name="Text Box 1030"/>
          <p:cNvSpPr txBox="1">
            <a:spLocks noChangeArrowheads="1"/>
          </p:cNvSpPr>
          <p:nvPr/>
        </p:nvSpPr>
        <p:spPr bwMode="auto">
          <a:xfrm>
            <a:off x="1066800" y="1851025"/>
            <a:ext cx="7315200" cy="37226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Amazon.com makes great use of its database to manage customer relationships—right down to suggesting books or music based on your previous purchases.</a:t>
            </a:r>
          </a:p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But, in the real world, it can be a bit spooky sometimes when you consider how much the company’s database knows about you…</a:t>
            </a:r>
          </a:p>
        </p:txBody>
      </p:sp>
      <p:pic>
        <p:nvPicPr>
          <p:cNvPr id="69639" name="Picture 1031" descr="C:\Documents and Settings\John Gayle\My Documents\3Blox\30801 MHHE-Duncan PPT\Work Files\boo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3838" y="1100138"/>
            <a:ext cx="963612" cy="9906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1026" descr="C:\Documents and Settings\John Gayle\My Documents\3Blox\30801 MHHE-Duncan PPT\Work Files\magnify_bkgr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</p:spPr>
      </p:pic>
      <p:sp>
        <p:nvSpPr>
          <p:cNvPr id="70659" name="AutoShape 1027"/>
          <p:cNvSpPr>
            <a:spLocks noChangeArrowheads="1"/>
          </p:cNvSpPr>
          <p:nvPr/>
        </p:nvSpPr>
        <p:spPr bwMode="auto">
          <a:xfrm>
            <a:off x="838200" y="2057400"/>
            <a:ext cx="7772400" cy="3733800"/>
          </a:xfrm>
          <a:prstGeom prst="roundRect">
            <a:avLst>
              <a:gd name="adj" fmla="val 11958"/>
            </a:avLst>
          </a:prstGeom>
          <a:solidFill>
            <a:srgbClr val="FFF9EF"/>
          </a:solidFill>
          <a:ln w="28575">
            <a:solidFill>
              <a:srgbClr val="FFB61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0660" name="AutoShape 1028"/>
          <p:cNvSpPr>
            <a:spLocks noChangeArrowheads="1"/>
          </p:cNvSpPr>
          <p:nvPr/>
        </p:nvSpPr>
        <p:spPr bwMode="auto">
          <a:xfrm>
            <a:off x="-254000" y="203200"/>
            <a:ext cx="8255000" cy="685800"/>
          </a:xfrm>
          <a:prstGeom prst="roundRect">
            <a:avLst>
              <a:gd name="adj" fmla="val 32639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61" name="Rectangle 1029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Insight:</a:t>
            </a:r>
            <a:r>
              <a:rPr lang="en-US" sz="3200"/>
              <a:t> Lifetime Customer Value (LTCV) </a:t>
            </a:r>
          </a:p>
        </p:txBody>
      </p:sp>
      <p:sp>
        <p:nvSpPr>
          <p:cNvPr id="70662" name="AutoShape 1030"/>
          <p:cNvSpPr>
            <a:spLocks noChangeArrowheads="1"/>
          </p:cNvSpPr>
          <p:nvPr/>
        </p:nvSpPr>
        <p:spPr bwMode="auto">
          <a:xfrm>
            <a:off x="1524000" y="2286000"/>
            <a:ext cx="6858000" cy="3276600"/>
          </a:xfrm>
          <a:prstGeom prst="roundRect">
            <a:avLst>
              <a:gd name="adj" fmla="val 11458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800">
                <a:latin typeface="Arial" charset="0"/>
              </a:rPr>
              <a:t>Gerber knows that the average baby consumes about 600 jars of baby food before he or she progresses to solid food, so if Gerber is able to keep a baby’s mother loyal, that baby’s value to Gerber could be $350 to $400.</a:t>
            </a:r>
          </a:p>
        </p:txBody>
      </p:sp>
      <p:pic>
        <p:nvPicPr>
          <p:cNvPr id="70663" name="Picture 1031" descr="C:\Documents and Settings\John Gayle\My Documents\3Blox\30801 MHHE-Duncan PPT\Work Files\magnif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47800"/>
            <a:ext cx="1112838" cy="1143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1026" descr="diction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89050"/>
            <a:ext cx="7762875" cy="5340350"/>
          </a:xfrm>
          <a:prstGeom prst="rect">
            <a:avLst/>
          </a:prstGeom>
          <a:noFill/>
        </p:spPr>
      </p:pic>
      <p:pic>
        <p:nvPicPr>
          <p:cNvPr id="71683" name="Picture 1027" descr="defini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71684" name="AutoShape 1028"/>
          <p:cNvSpPr>
            <a:spLocks noChangeArrowheads="1"/>
          </p:cNvSpPr>
          <p:nvPr/>
        </p:nvSpPr>
        <p:spPr bwMode="auto">
          <a:xfrm>
            <a:off x="-254000" y="203200"/>
            <a:ext cx="2997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1685" name="Rectangle 1029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915400" cy="635000"/>
          </a:xfrm>
        </p:spPr>
        <p:txBody>
          <a:bodyPr/>
          <a:lstStyle/>
          <a:p>
            <a:r>
              <a:rPr lang="en-US" sz="3000" b="1"/>
              <a:t>Final Note: </a:t>
            </a:r>
            <a:endParaRPr lang="en-US" sz="3000"/>
          </a:p>
        </p:txBody>
      </p:sp>
      <p:sp>
        <p:nvSpPr>
          <p:cNvPr id="71686" name="Rectangle 1030"/>
          <p:cNvSpPr>
            <a:spLocks noChangeArrowheads="1"/>
          </p:cNvSpPr>
          <p:nvPr/>
        </p:nvSpPr>
        <p:spPr bwMode="auto">
          <a:xfrm>
            <a:off x="1295400" y="1905000"/>
            <a:ext cx="6553200" cy="3679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8600" indent="-228600">
              <a:spcBef>
                <a:spcPct val="20000"/>
              </a:spcBef>
              <a:buFontTx/>
              <a:buChar char="•"/>
            </a:pPr>
            <a:r>
              <a:rPr lang="en-US" sz="2800">
                <a:latin typeface="Arial" charset="0"/>
              </a:rPr>
              <a:t>Customers and organizations both have relationship memories; they each learn something new with every interaction</a:t>
            </a:r>
          </a:p>
          <a:p>
            <a:pPr marL="228600" indent="-228600">
              <a:spcBef>
                <a:spcPct val="20000"/>
              </a:spcBef>
            </a:pPr>
            <a:endParaRPr lang="en-US" sz="2800">
              <a:latin typeface="Arial" charset="0"/>
            </a:endParaRPr>
          </a:p>
          <a:p>
            <a:pPr marL="228600" indent="-228600">
              <a:spcBef>
                <a:spcPct val="20000"/>
              </a:spcBef>
              <a:buFontTx/>
              <a:buChar char="•"/>
            </a:pPr>
            <a:r>
              <a:rPr lang="en-US" sz="2800">
                <a:latin typeface="Arial" charset="0"/>
              </a:rPr>
              <a:t>For their relationship to succeed, the organization’s memory must at least match the customer’s memory</a:t>
            </a:r>
          </a:p>
        </p:txBody>
      </p:sp>
    </p:spTree>
  </p:cSld>
  <p:clrMapOvr>
    <a:masterClrMapping/>
  </p:clrMapOvr>
  <p:transition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1027"/>
          <p:cNvSpPr>
            <a:spLocks noChangeArrowheads="1"/>
          </p:cNvSpPr>
          <p:nvPr/>
        </p:nvSpPr>
        <p:spPr bwMode="auto">
          <a:xfrm>
            <a:off x="-254000" y="203200"/>
            <a:ext cx="4292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Rectangle 1028"/>
          <p:cNvSpPr>
            <a:spLocks noGrp="1" noChangeArrowheads="1"/>
          </p:cNvSpPr>
          <p:nvPr>
            <p:ph type="title"/>
          </p:nvPr>
        </p:nvSpPr>
        <p:spPr>
          <a:xfrm>
            <a:off x="227013" y="239713"/>
            <a:ext cx="7772400" cy="635000"/>
          </a:xfrm>
        </p:spPr>
        <p:txBody>
          <a:bodyPr/>
          <a:lstStyle/>
          <a:p>
            <a:r>
              <a:rPr lang="en-US" sz="3000"/>
              <a:t>Chapter Perspective</a:t>
            </a:r>
          </a:p>
        </p:txBody>
      </p:sp>
      <p:pic>
        <p:nvPicPr>
          <p:cNvPr id="5155" name="Picture 1059" descr="C:\Documents and Settings\John Gayle\My Documents\3Blox\30801 MHHE-Duncan PPT\Work Files\dictionar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289050"/>
            <a:ext cx="7772400" cy="5340350"/>
          </a:xfrm>
          <a:prstGeom prst="rect">
            <a:avLst/>
          </a:prstGeom>
          <a:noFill/>
        </p:spPr>
      </p:pic>
      <p:pic>
        <p:nvPicPr>
          <p:cNvPr id="5156" name="Picture 1060" descr="C:\Documents and Settings\John Gayle\My Documents\3Blox\30801 MHHE-Duncan PPT\Work Files\definitio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pic>
        <p:nvPicPr>
          <p:cNvPr id="5161" name="Picture 1065" descr="C:\Documents and Settings\John Gayle\My Documents\3Blox\30801 MHHE-Duncan PPT\Work Files\computer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68975" y="4221163"/>
            <a:ext cx="2536825" cy="1874837"/>
          </a:xfrm>
          <a:prstGeom prst="rect">
            <a:avLst/>
          </a:prstGeom>
          <a:noFill/>
        </p:spPr>
      </p:pic>
      <p:sp>
        <p:nvSpPr>
          <p:cNvPr id="5157" name="Rectangle 1061"/>
          <p:cNvSpPr>
            <a:spLocks noChangeArrowheads="1"/>
          </p:cNvSpPr>
          <p:nvPr/>
        </p:nvSpPr>
        <p:spPr bwMode="auto">
          <a:xfrm>
            <a:off x="1295400" y="1600200"/>
            <a:ext cx="5943600" cy="41068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/>
              <a:t>This chapter is nothing more than an update to the model used by the old corner mom and pop grocery store…</a:t>
            </a:r>
          </a:p>
          <a:p>
            <a:pPr>
              <a:spcBef>
                <a:spcPct val="20000"/>
              </a:spcBef>
            </a:pPr>
            <a:r>
              <a:rPr lang="en-US" sz="2800"/>
              <a:t>…find out everything you can about your customer and use the information to make sure they are satisfied customers</a:t>
            </a:r>
          </a:p>
          <a:p>
            <a:pPr lvl="1" indent="-176213">
              <a:spcBef>
                <a:spcPct val="20000"/>
              </a:spcBef>
              <a:buFontTx/>
              <a:buChar char="•"/>
            </a:pPr>
            <a:r>
              <a:rPr lang="en-US" sz="2800"/>
              <a:t>The difference: sophisticated technology</a:t>
            </a:r>
          </a:p>
        </p:txBody>
      </p:sp>
    </p:spTree>
  </p:cSld>
  <p:clrMapOvr>
    <a:masterClrMapping/>
  </p:clrMapOvr>
  <p:transition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-254000" y="227013"/>
            <a:ext cx="65786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Opening Case:</a:t>
            </a:r>
            <a:r>
              <a:rPr lang="en-US" sz="3200"/>
              <a:t> British Airways</a:t>
            </a:r>
          </a:p>
        </p:txBody>
      </p:sp>
      <p:pic>
        <p:nvPicPr>
          <p:cNvPr id="3095" name="Picture 23" descr="C:\Documents and Settings\John Gayle\My Documents\3Blox\30801 MHHE-Duncan PPT\Work Files\Duncan Compressed\dun37744_p0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762125"/>
            <a:ext cx="8382000" cy="3876675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3096" name="Rectangle 24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8229600" y="53340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algn="ctr"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6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78" name="Group 34"/>
          <p:cNvGrpSpPr>
            <a:grpSpLocks/>
          </p:cNvGrpSpPr>
          <p:nvPr/>
        </p:nvGrpSpPr>
        <p:grpSpPr bwMode="auto">
          <a:xfrm>
            <a:off x="2286000" y="1295400"/>
            <a:ext cx="6477000" cy="635000"/>
            <a:chOff x="1440" y="816"/>
            <a:chExt cx="4080" cy="400"/>
          </a:xfrm>
        </p:grpSpPr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>
              <a:off x="2016" y="816"/>
              <a:ext cx="3504" cy="400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 sz="2200">
                  <a:latin typeface="Arial" charset="0"/>
                </a:rPr>
                <a:t>Build relationships with leisure travelers</a:t>
              </a:r>
            </a:p>
          </p:txBody>
        </p:sp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>
              <a:off x="1440" y="89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85" name="Group 41"/>
          <p:cNvGrpSpPr>
            <a:grpSpLocks/>
          </p:cNvGrpSpPr>
          <p:nvPr/>
        </p:nvGrpSpPr>
        <p:grpSpPr bwMode="auto">
          <a:xfrm>
            <a:off x="2286000" y="2209800"/>
            <a:ext cx="6477000" cy="2514600"/>
            <a:chOff x="1440" y="1392"/>
            <a:chExt cx="4080" cy="1584"/>
          </a:xfrm>
        </p:grpSpPr>
        <p:sp>
          <p:nvSpPr>
            <p:cNvPr id="6168" name="AutoShape 24"/>
            <p:cNvSpPr>
              <a:spLocks noChangeArrowheads="1"/>
            </p:cNvSpPr>
            <p:nvPr/>
          </p:nvSpPr>
          <p:spPr bwMode="auto">
            <a:xfrm>
              <a:off x="1440" y="1903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9" name="AutoShape 25"/>
            <p:cNvSpPr>
              <a:spLocks noChangeArrowheads="1"/>
            </p:cNvSpPr>
            <p:nvPr/>
          </p:nvSpPr>
          <p:spPr bwMode="auto">
            <a:xfrm>
              <a:off x="2016" y="1392"/>
              <a:ext cx="3504" cy="1584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>
                <a:lnSpc>
                  <a:spcPct val="90000"/>
                </a:lnSpc>
                <a:spcBef>
                  <a:spcPct val="20000"/>
                </a:spcBef>
              </a:pPr>
              <a:r>
                <a:rPr lang="en-US" sz="2200">
                  <a:latin typeface="Arial" charset="0"/>
                </a:rPr>
                <a:t>An IMC program featuring:</a:t>
              </a:r>
            </a:p>
            <a:p>
              <a:pPr marL="174625" indent="-174625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Direct mail, posters, and point-of-purchase materials </a:t>
              </a:r>
            </a:p>
            <a:p>
              <a:pPr marL="174625" indent="-174625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Database for ongoing direct mail to encourage repeat</a:t>
              </a:r>
            </a:p>
            <a:p>
              <a:pPr marL="174625" indent="-174625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Staff education program to handle relationships</a:t>
              </a:r>
            </a:p>
          </p:txBody>
        </p:sp>
      </p:grp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00400" y="2209800"/>
            <a:ext cx="5562600" cy="25146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>
              <a:lnSpc>
                <a:spcPct val="90000"/>
              </a:lnSpc>
              <a:spcBef>
                <a:spcPct val="20000"/>
              </a:spcBef>
            </a:pPr>
            <a:r>
              <a:rPr lang="en-US" sz="2200">
                <a:latin typeface="Arial" charset="0"/>
              </a:rPr>
              <a:t>An IMC program featuring:</a:t>
            </a:r>
          </a:p>
          <a:p>
            <a:pPr marL="174625" indent="-174625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Direct mail, posters, and point-of-purchase materials </a:t>
            </a:r>
          </a:p>
          <a:p>
            <a:pPr marL="174625" indent="-174625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Database for ongoing direct mail to encourage repeat</a:t>
            </a:r>
          </a:p>
          <a:p>
            <a:pPr marL="174625" indent="-174625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Staff education program to handle relationships</a:t>
            </a: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3200400" y="1295400"/>
            <a:ext cx="5562600" cy="6350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 sz="2200">
                <a:latin typeface="Arial" charset="0"/>
              </a:rPr>
              <a:t>Build relationships with leisure travelers</a:t>
            </a:r>
          </a:p>
        </p:txBody>
      </p:sp>
      <p:grpSp>
        <p:nvGrpSpPr>
          <p:cNvPr id="6186" name="Group 42"/>
          <p:cNvGrpSpPr>
            <a:grpSpLocks/>
          </p:cNvGrpSpPr>
          <p:nvPr/>
        </p:nvGrpSpPr>
        <p:grpSpPr bwMode="auto">
          <a:xfrm>
            <a:off x="2286000" y="5029200"/>
            <a:ext cx="6477000" cy="1447800"/>
            <a:chOff x="1440" y="3168"/>
            <a:chExt cx="4080" cy="912"/>
          </a:xfrm>
        </p:grpSpPr>
        <p:sp>
          <p:nvSpPr>
            <p:cNvPr id="6172" name="AutoShape 28"/>
            <p:cNvSpPr>
              <a:spLocks noChangeArrowheads="1"/>
            </p:cNvSpPr>
            <p:nvPr/>
          </p:nvSpPr>
          <p:spPr bwMode="auto">
            <a:xfrm>
              <a:off x="1440" y="3391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3" name="AutoShape 29"/>
            <p:cNvSpPr>
              <a:spLocks noChangeArrowheads="1"/>
            </p:cNvSpPr>
            <p:nvPr/>
          </p:nvSpPr>
          <p:spPr bwMode="auto">
            <a:xfrm>
              <a:off x="2016" y="3168"/>
              <a:ext cx="3504" cy="912"/>
            </a:xfrm>
            <a:prstGeom prst="roundRect">
              <a:avLst>
                <a:gd name="adj" fmla="val 1851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170,000 new members in first year</a:t>
              </a:r>
            </a:p>
            <a:p>
              <a:pPr marL="174625" indent="-174625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Achieved revenue goals</a:t>
              </a:r>
            </a:p>
            <a:p>
              <a:pPr marL="174625" indent="-174625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Won international gold medallion </a:t>
              </a:r>
            </a:p>
          </p:txBody>
        </p:sp>
      </p:grp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-254000" y="203200"/>
            <a:ext cx="6502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Opening Case:</a:t>
            </a:r>
            <a:r>
              <a:rPr lang="en-US" sz="3200"/>
              <a:t> British Airways </a:t>
            </a:r>
          </a:p>
        </p:txBody>
      </p:sp>
      <p:grpSp>
        <p:nvGrpSpPr>
          <p:cNvPr id="6183" name="Group 39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6161" name="AutoShape 17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6159" name="Text Box 15"/>
            <p:cNvSpPr txBox="1">
              <a:spLocks noChangeArrowheads="1"/>
            </p:cNvSpPr>
            <p:nvPr/>
          </p:nvSpPr>
          <p:spPr bwMode="auto">
            <a:xfrm>
              <a:off x="336" y="848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6174" name="Text Box 30"/>
            <p:cNvSpPr txBox="1">
              <a:spLocks noChangeArrowheads="1"/>
            </p:cNvSpPr>
            <p:nvPr/>
          </p:nvSpPr>
          <p:spPr bwMode="auto">
            <a:xfrm>
              <a:off x="598" y="1824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6175" name="Text Box 31"/>
            <p:cNvSpPr txBox="1">
              <a:spLocks noChangeArrowheads="1"/>
            </p:cNvSpPr>
            <p:nvPr/>
          </p:nvSpPr>
          <p:spPr bwMode="auto">
            <a:xfrm>
              <a:off x="597" y="3336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6" grpId="0" animBg="1" autoUpdateAnimBg="0"/>
      <p:bldP spid="617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-254000" y="203200"/>
            <a:ext cx="5969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The Foundation: A Database </a:t>
            </a:r>
          </a:p>
        </p:txBody>
      </p:sp>
      <p:pic>
        <p:nvPicPr>
          <p:cNvPr id="32774" name="Picture 6" descr="C:\Documents and Settings\John Gayle\My Documents\3Blox\30801 MHHE-Duncan PPT\Work Files\dictionar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89050"/>
            <a:ext cx="7772400" cy="5111750"/>
          </a:xfrm>
          <a:prstGeom prst="rect">
            <a:avLst/>
          </a:prstGeom>
          <a:noFill/>
        </p:spPr>
      </p:pic>
      <p:pic>
        <p:nvPicPr>
          <p:cNvPr id="32775" name="Picture 7" descr="C:\Documents and Settings\John Gayle\My Documents\3Blox\30801 MHHE-Duncan PPT\Work Files\defini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1295400" y="1849438"/>
            <a:ext cx="5943600" cy="34083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/>
              <a:t>Database:</a:t>
            </a:r>
            <a:r>
              <a:rPr lang="en-US" sz="3200"/>
              <a:t> A collection of related information that is stored and organized in a way that allows access and analysis</a:t>
            </a:r>
          </a:p>
          <a:p>
            <a:pPr lvl="1" indent="-176213">
              <a:spcBef>
                <a:spcPct val="20000"/>
              </a:spcBef>
              <a:buFontTx/>
              <a:buChar char="•"/>
            </a:pPr>
            <a:r>
              <a:rPr lang="en-US" sz="2800"/>
              <a:t>Can be as simple as a shoe box full of index cards containing the names and addresses of customers </a:t>
            </a:r>
          </a:p>
        </p:txBody>
      </p:sp>
    </p:spTree>
  </p:cSld>
  <p:clrMapOvr>
    <a:masterClrMapping/>
  </p:clrMapOvr>
  <p:transition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-254000" y="227013"/>
            <a:ext cx="69596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Speedy Car Wash</a:t>
            </a:r>
            <a:endParaRPr lang="en-US" sz="3600"/>
          </a:p>
        </p:txBody>
      </p:sp>
      <p:pic>
        <p:nvPicPr>
          <p:cNvPr id="52231" name="Picture 7" descr="http://www.airspin.com/images/Car-Wa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219200"/>
            <a:ext cx="3278188" cy="518160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3" name="Group 5"/>
          <p:cNvGrpSpPr>
            <a:grpSpLocks/>
          </p:cNvGrpSpPr>
          <p:nvPr/>
        </p:nvGrpSpPr>
        <p:grpSpPr bwMode="auto">
          <a:xfrm>
            <a:off x="2286000" y="1295400"/>
            <a:ext cx="6477000" cy="838200"/>
            <a:chOff x="1440" y="816"/>
            <a:chExt cx="4080" cy="528"/>
          </a:xfrm>
        </p:grpSpPr>
        <p:sp>
          <p:nvSpPr>
            <p:cNvPr id="53254" name="AutoShape 6"/>
            <p:cNvSpPr>
              <a:spLocks noChangeArrowheads="1"/>
            </p:cNvSpPr>
            <p:nvPr/>
          </p:nvSpPr>
          <p:spPr bwMode="auto">
            <a:xfrm>
              <a:off x="2016" y="816"/>
              <a:ext cx="3504" cy="528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Encourage customers to come </a:t>
              </a:r>
              <a:br>
                <a:rPr lang="en-US">
                  <a:latin typeface="Arial" charset="0"/>
                </a:rPr>
              </a:br>
              <a:r>
                <a:rPr lang="en-US">
                  <a:latin typeface="Arial" charset="0"/>
                </a:rPr>
                <a:t>more often</a:t>
              </a:r>
            </a:p>
          </p:txBody>
        </p:sp>
        <p:sp>
          <p:nvSpPr>
            <p:cNvPr id="53255" name="AutoShape 7"/>
            <p:cNvSpPr>
              <a:spLocks noChangeArrowheads="1"/>
            </p:cNvSpPr>
            <p:nvPr/>
          </p:nvSpPr>
          <p:spPr bwMode="auto">
            <a:xfrm>
              <a:off x="1440" y="89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3250" name="Group 2"/>
          <p:cNvGrpSpPr>
            <a:grpSpLocks/>
          </p:cNvGrpSpPr>
          <p:nvPr/>
        </p:nvGrpSpPr>
        <p:grpSpPr bwMode="auto">
          <a:xfrm>
            <a:off x="2286000" y="2438400"/>
            <a:ext cx="6477000" cy="2438400"/>
            <a:chOff x="1440" y="1536"/>
            <a:chExt cx="4080" cy="1536"/>
          </a:xfrm>
        </p:grpSpPr>
        <p:sp>
          <p:nvSpPr>
            <p:cNvPr id="53251" name="AutoShape 3"/>
            <p:cNvSpPr>
              <a:spLocks noChangeArrowheads="1"/>
            </p:cNvSpPr>
            <p:nvPr/>
          </p:nvSpPr>
          <p:spPr bwMode="auto">
            <a:xfrm>
              <a:off x="2016" y="1536"/>
              <a:ext cx="3504" cy="1536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An IMC program featuring:</a:t>
              </a:r>
            </a:p>
            <a:p>
              <a:pPr marL="174625" indent="-174625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Creation of a database that matched license plate numbers with names, enabling:</a:t>
              </a:r>
            </a:p>
            <a:p>
              <a:pPr marL="630238" lvl="1" indent="-173038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000">
                  <a:latin typeface="Arial" charset="0"/>
                </a:rPr>
                <a:t>Targeting low-frequency users with incentives</a:t>
              </a:r>
            </a:p>
            <a:p>
              <a:pPr marL="630238" lvl="1" indent="-173038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000">
                  <a:latin typeface="Arial" charset="0"/>
                </a:rPr>
                <a:t>Staff to greet customers by name</a:t>
              </a:r>
            </a:p>
          </p:txBody>
        </p:sp>
        <p:sp>
          <p:nvSpPr>
            <p:cNvPr id="53252" name="AutoShape 4"/>
            <p:cNvSpPr>
              <a:spLocks noChangeArrowheads="1"/>
            </p:cNvSpPr>
            <p:nvPr/>
          </p:nvSpPr>
          <p:spPr bwMode="auto">
            <a:xfrm>
              <a:off x="1440" y="1999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3256" name="AutoShape 8"/>
          <p:cNvSpPr>
            <a:spLocks noChangeArrowheads="1"/>
          </p:cNvSpPr>
          <p:nvPr/>
        </p:nvSpPr>
        <p:spPr bwMode="auto">
          <a:xfrm>
            <a:off x="3200400" y="2438400"/>
            <a:ext cx="5562600" cy="24384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>
              <a:lnSpc>
                <a:spcPct val="90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An IMC program featuring:</a:t>
            </a:r>
          </a:p>
          <a:p>
            <a:pPr marL="174625" indent="-174625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Creation of a database that matched license plate numbers with names, enabling:</a:t>
            </a:r>
          </a:p>
          <a:p>
            <a:pPr marL="630238" lvl="1" indent="-173038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>
                <a:latin typeface="Arial" charset="0"/>
              </a:rPr>
              <a:t>Targeting low-frequency users with incentives</a:t>
            </a:r>
          </a:p>
          <a:p>
            <a:pPr marL="630238" lvl="1" indent="-173038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>
                <a:latin typeface="Arial" charset="0"/>
              </a:rPr>
              <a:t>Staff to greet customers by name</a:t>
            </a:r>
          </a:p>
        </p:txBody>
      </p:sp>
      <p:sp>
        <p:nvSpPr>
          <p:cNvPr id="53257" name="AutoShape 9"/>
          <p:cNvSpPr>
            <a:spLocks noChangeArrowheads="1"/>
          </p:cNvSpPr>
          <p:nvPr/>
        </p:nvSpPr>
        <p:spPr bwMode="auto">
          <a:xfrm>
            <a:off x="3200400" y="1295400"/>
            <a:ext cx="5562600" cy="8382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Encourage customers to come </a:t>
            </a:r>
            <a:br>
              <a:rPr lang="en-US">
                <a:latin typeface="Arial" charset="0"/>
              </a:rPr>
            </a:br>
            <a:r>
              <a:rPr lang="en-US">
                <a:latin typeface="Arial" charset="0"/>
              </a:rPr>
              <a:t>more often</a:t>
            </a:r>
          </a:p>
        </p:txBody>
      </p:sp>
      <p:grpSp>
        <p:nvGrpSpPr>
          <p:cNvPr id="53258" name="Group 10"/>
          <p:cNvGrpSpPr>
            <a:grpSpLocks/>
          </p:cNvGrpSpPr>
          <p:nvPr/>
        </p:nvGrpSpPr>
        <p:grpSpPr bwMode="auto">
          <a:xfrm>
            <a:off x="2286000" y="5181600"/>
            <a:ext cx="6477000" cy="990600"/>
            <a:chOff x="1440" y="3264"/>
            <a:chExt cx="4080" cy="624"/>
          </a:xfrm>
        </p:grpSpPr>
        <p:sp>
          <p:nvSpPr>
            <p:cNvPr id="53259" name="AutoShape 11"/>
            <p:cNvSpPr>
              <a:spLocks noChangeArrowheads="1"/>
            </p:cNvSpPr>
            <p:nvPr/>
          </p:nvSpPr>
          <p:spPr bwMode="auto">
            <a:xfrm>
              <a:off x="1440" y="3367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rIns="0" anchor="ctr"/>
            <a:lstStyle/>
            <a:p>
              <a:endParaRPr lang="en-US"/>
            </a:p>
          </p:txBody>
        </p:sp>
        <p:sp>
          <p:nvSpPr>
            <p:cNvPr id="53260" name="AutoShape 12"/>
            <p:cNvSpPr>
              <a:spLocks noChangeArrowheads="1"/>
            </p:cNvSpPr>
            <p:nvPr/>
          </p:nvSpPr>
          <p:spPr bwMode="auto">
            <a:xfrm>
              <a:off x="2016" y="3264"/>
              <a:ext cx="3504" cy="624"/>
            </a:xfrm>
            <a:prstGeom prst="roundRect">
              <a:avLst>
                <a:gd name="adj" fmla="val 29486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rIns="0" anchor="ctr"/>
            <a:lstStyle/>
            <a:p>
              <a:pPr eaLnBrk="0" hangingPunct="0"/>
              <a:r>
                <a:rPr lang="en-US">
                  <a:latin typeface="Arial" charset="0"/>
                </a:rPr>
                <a:t>Increased repeat visits by </a:t>
              </a:r>
              <a:br>
                <a:rPr lang="en-US">
                  <a:latin typeface="Arial" charset="0"/>
                </a:rPr>
              </a:br>
              <a:r>
                <a:rPr lang="en-US">
                  <a:latin typeface="Arial" charset="0"/>
                </a:rPr>
                <a:t>occasional users</a:t>
              </a:r>
            </a:p>
          </p:txBody>
        </p:sp>
      </p:grpSp>
      <p:sp>
        <p:nvSpPr>
          <p:cNvPr id="53261" name="AutoShape 13"/>
          <p:cNvSpPr>
            <a:spLocks noChangeArrowheads="1"/>
          </p:cNvSpPr>
          <p:nvPr/>
        </p:nvSpPr>
        <p:spPr bwMode="auto">
          <a:xfrm>
            <a:off x="-254000" y="203200"/>
            <a:ext cx="6959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62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Speedy Car Wash</a:t>
            </a:r>
          </a:p>
        </p:txBody>
      </p:sp>
      <p:grpSp>
        <p:nvGrpSpPr>
          <p:cNvPr id="53263" name="Group 15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53264" name="AutoShape 16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53265" name="Text Box 17"/>
            <p:cNvSpPr txBox="1">
              <a:spLocks noChangeArrowheads="1"/>
            </p:cNvSpPr>
            <p:nvPr/>
          </p:nvSpPr>
          <p:spPr bwMode="auto">
            <a:xfrm>
              <a:off x="336" y="848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53266" name="Text Box 18"/>
            <p:cNvSpPr txBox="1">
              <a:spLocks noChangeArrowheads="1"/>
            </p:cNvSpPr>
            <p:nvPr/>
          </p:nvSpPr>
          <p:spPr bwMode="auto">
            <a:xfrm>
              <a:off x="598" y="1920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53267" name="Text Box 19"/>
            <p:cNvSpPr txBox="1">
              <a:spLocks noChangeArrowheads="1"/>
            </p:cNvSpPr>
            <p:nvPr/>
          </p:nvSpPr>
          <p:spPr bwMode="auto">
            <a:xfrm>
              <a:off x="597" y="3312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 animBg="1" autoUpdateAnimBg="0"/>
      <p:bldP spid="5325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319" name="Group 1071"/>
          <p:cNvGrpSpPr>
            <a:grpSpLocks/>
          </p:cNvGrpSpPr>
          <p:nvPr/>
        </p:nvGrpSpPr>
        <p:grpSpPr bwMode="auto">
          <a:xfrm>
            <a:off x="5480050" y="2743200"/>
            <a:ext cx="3206750" cy="1066800"/>
            <a:chOff x="3452" y="1728"/>
            <a:chExt cx="2020" cy="672"/>
          </a:xfrm>
        </p:grpSpPr>
        <p:sp>
          <p:nvSpPr>
            <p:cNvPr id="54283" name="Line 1035"/>
            <p:cNvSpPr>
              <a:spLocks noChangeShapeType="1"/>
            </p:cNvSpPr>
            <p:nvPr/>
          </p:nvSpPr>
          <p:spPr bwMode="auto">
            <a:xfrm flipV="1">
              <a:off x="3452" y="1968"/>
              <a:ext cx="484" cy="21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4" name="AutoShape 1036"/>
            <p:cNvSpPr>
              <a:spLocks noChangeArrowheads="1"/>
            </p:cNvSpPr>
            <p:nvPr/>
          </p:nvSpPr>
          <p:spPr bwMode="auto">
            <a:xfrm>
              <a:off x="3888" y="1728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Understanding the Competition</a:t>
              </a:r>
            </a:p>
          </p:txBody>
        </p:sp>
      </p:grpSp>
      <p:grpSp>
        <p:nvGrpSpPr>
          <p:cNvPr id="54320" name="Group 1072"/>
          <p:cNvGrpSpPr>
            <a:grpSpLocks/>
          </p:cNvGrpSpPr>
          <p:nvPr/>
        </p:nvGrpSpPr>
        <p:grpSpPr bwMode="auto">
          <a:xfrm>
            <a:off x="5410200" y="4267200"/>
            <a:ext cx="3124200" cy="1066800"/>
            <a:chOff x="3408" y="2688"/>
            <a:chExt cx="1968" cy="672"/>
          </a:xfrm>
        </p:grpSpPr>
        <p:sp>
          <p:nvSpPr>
            <p:cNvPr id="54286" name="Line 1038"/>
            <p:cNvSpPr>
              <a:spLocks noChangeShapeType="1"/>
            </p:cNvSpPr>
            <p:nvPr/>
          </p:nvSpPr>
          <p:spPr bwMode="auto">
            <a:xfrm>
              <a:off x="3408" y="2736"/>
              <a:ext cx="384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7" name="AutoShape 1039"/>
            <p:cNvSpPr>
              <a:spLocks noChangeArrowheads="1"/>
            </p:cNvSpPr>
            <p:nvPr/>
          </p:nvSpPr>
          <p:spPr bwMode="auto">
            <a:xfrm>
              <a:off x="3792" y="2688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Managing the Sales Operation</a:t>
              </a:r>
            </a:p>
          </p:txBody>
        </p:sp>
      </p:grpSp>
      <p:grpSp>
        <p:nvGrpSpPr>
          <p:cNvPr id="54317" name="Group 1069"/>
          <p:cNvGrpSpPr>
            <a:grpSpLocks/>
          </p:cNvGrpSpPr>
          <p:nvPr/>
        </p:nvGrpSpPr>
        <p:grpSpPr bwMode="auto">
          <a:xfrm>
            <a:off x="1905000" y="1295400"/>
            <a:ext cx="2514600" cy="1828800"/>
            <a:chOff x="1200" y="816"/>
            <a:chExt cx="1584" cy="1152"/>
          </a:xfrm>
        </p:grpSpPr>
        <p:sp>
          <p:nvSpPr>
            <p:cNvPr id="54289" name="Line 1041"/>
            <p:cNvSpPr>
              <a:spLocks noChangeShapeType="1"/>
            </p:cNvSpPr>
            <p:nvPr/>
          </p:nvSpPr>
          <p:spPr bwMode="auto">
            <a:xfrm flipH="1" flipV="1">
              <a:off x="1968" y="1488"/>
              <a:ext cx="480" cy="4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90" name="AutoShape 1042"/>
            <p:cNvSpPr>
              <a:spLocks noChangeArrowheads="1"/>
            </p:cNvSpPr>
            <p:nvPr/>
          </p:nvSpPr>
          <p:spPr bwMode="auto">
            <a:xfrm>
              <a:off x="1200" y="816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Understanding Customers and Prospects</a:t>
              </a:r>
            </a:p>
          </p:txBody>
        </p:sp>
      </p:grpSp>
      <p:grpSp>
        <p:nvGrpSpPr>
          <p:cNvPr id="54318" name="Group 1070"/>
          <p:cNvGrpSpPr>
            <a:grpSpLocks/>
          </p:cNvGrpSpPr>
          <p:nvPr/>
        </p:nvGrpSpPr>
        <p:grpSpPr bwMode="auto">
          <a:xfrm>
            <a:off x="4724400" y="1295400"/>
            <a:ext cx="2514600" cy="1752600"/>
            <a:chOff x="2976" y="816"/>
            <a:chExt cx="1584" cy="1104"/>
          </a:xfrm>
        </p:grpSpPr>
        <p:sp>
          <p:nvSpPr>
            <p:cNvPr id="54292" name="Line 1044"/>
            <p:cNvSpPr>
              <a:spLocks noChangeShapeType="1"/>
            </p:cNvSpPr>
            <p:nvPr/>
          </p:nvSpPr>
          <p:spPr bwMode="auto">
            <a:xfrm flipV="1">
              <a:off x="3312" y="1488"/>
              <a:ext cx="432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93" name="AutoShape 1045"/>
            <p:cNvSpPr>
              <a:spLocks noChangeArrowheads="1"/>
            </p:cNvSpPr>
            <p:nvPr/>
          </p:nvSpPr>
          <p:spPr bwMode="auto">
            <a:xfrm>
              <a:off x="2976" y="816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Managing Customer Service</a:t>
              </a:r>
            </a:p>
          </p:txBody>
        </p:sp>
      </p:grpSp>
      <p:grpSp>
        <p:nvGrpSpPr>
          <p:cNvPr id="54322" name="Group 1074"/>
          <p:cNvGrpSpPr>
            <a:grpSpLocks/>
          </p:cNvGrpSpPr>
          <p:nvPr/>
        </p:nvGrpSpPr>
        <p:grpSpPr bwMode="auto">
          <a:xfrm>
            <a:off x="533400" y="4343400"/>
            <a:ext cx="3276600" cy="1143000"/>
            <a:chOff x="336" y="2736"/>
            <a:chExt cx="2064" cy="720"/>
          </a:xfrm>
        </p:grpSpPr>
        <p:sp>
          <p:nvSpPr>
            <p:cNvPr id="54280" name="Line 1032"/>
            <p:cNvSpPr>
              <a:spLocks noChangeShapeType="1"/>
            </p:cNvSpPr>
            <p:nvPr/>
          </p:nvSpPr>
          <p:spPr bwMode="auto">
            <a:xfrm flipH="1">
              <a:off x="1920" y="2736"/>
              <a:ext cx="48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96" name="AutoShape 1048"/>
            <p:cNvSpPr>
              <a:spLocks noChangeArrowheads="1"/>
            </p:cNvSpPr>
            <p:nvPr/>
          </p:nvSpPr>
          <p:spPr bwMode="auto">
            <a:xfrm>
              <a:off x="336" y="2784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Communicating With Customers</a:t>
              </a:r>
            </a:p>
          </p:txBody>
        </p:sp>
      </p:grpSp>
      <p:grpSp>
        <p:nvGrpSpPr>
          <p:cNvPr id="54321" name="Group 1073"/>
          <p:cNvGrpSpPr>
            <a:grpSpLocks/>
          </p:cNvGrpSpPr>
          <p:nvPr/>
        </p:nvGrpSpPr>
        <p:grpSpPr bwMode="auto">
          <a:xfrm>
            <a:off x="3302000" y="4648200"/>
            <a:ext cx="2514600" cy="1676400"/>
            <a:chOff x="2080" y="2928"/>
            <a:chExt cx="1584" cy="1056"/>
          </a:xfrm>
        </p:grpSpPr>
        <p:sp>
          <p:nvSpPr>
            <p:cNvPr id="54298" name="Line 1050"/>
            <p:cNvSpPr>
              <a:spLocks noChangeShapeType="1"/>
            </p:cNvSpPr>
            <p:nvPr/>
          </p:nvSpPr>
          <p:spPr bwMode="auto">
            <a:xfrm rot="5400000" flipV="1">
              <a:off x="2712" y="3096"/>
              <a:ext cx="3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99" name="AutoShape 1051"/>
            <p:cNvSpPr>
              <a:spLocks noChangeArrowheads="1"/>
            </p:cNvSpPr>
            <p:nvPr/>
          </p:nvSpPr>
          <p:spPr bwMode="auto">
            <a:xfrm>
              <a:off x="2080" y="3216"/>
              <a:ext cx="1584" cy="76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Managing Marketing and MC Campaigns</a:t>
              </a:r>
            </a:p>
          </p:txBody>
        </p:sp>
      </p:grpSp>
      <p:grpSp>
        <p:nvGrpSpPr>
          <p:cNvPr id="54323" name="Group 1075"/>
          <p:cNvGrpSpPr>
            <a:grpSpLocks/>
          </p:cNvGrpSpPr>
          <p:nvPr/>
        </p:nvGrpSpPr>
        <p:grpSpPr bwMode="auto">
          <a:xfrm>
            <a:off x="304800" y="2590800"/>
            <a:ext cx="3327400" cy="1447800"/>
            <a:chOff x="192" y="1632"/>
            <a:chExt cx="2096" cy="912"/>
          </a:xfrm>
        </p:grpSpPr>
        <p:sp>
          <p:nvSpPr>
            <p:cNvPr id="54295" name="Line 1047"/>
            <p:cNvSpPr>
              <a:spLocks noChangeShapeType="1"/>
            </p:cNvSpPr>
            <p:nvPr/>
          </p:nvSpPr>
          <p:spPr bwMode="auto">
            <a:xfrm rot="16200000" flipH="1">
              <a:off x="1980" y="1860"/>
              <a:ext cx="104" cy="5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1" name="AutoShape 1033"/>
            <p:cNvSpPr>
              <a:spLocks noChangeArrowheads="1"/>
            </p:cNvSpPr>
            <p:nvPr/>
          </p:nvSpPr>
          <p:spPr bwMode="auto">
            <a:xfrm>
              <a:off x="192" y="1632"/>
              <a:ext cx="1584" cy="91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>
                  <a:latin typeface="Arial" charset="0"/>
                </a:rPr>
                <a:t>Providing Information Resources to Customers</a:t>
              </a:r>
            </a:p>
          </p:txBody>
        </p:sp>
      </p:grpSp>
      <p:sp>
        <p:nvSpPr>
          <p:cNvPr id="54311" name="AutoShape 1063"/>
          <p:cNvSpPr>
            <a:spLocks noChangeArrowheads="1"/>
          </p:cNvSpPr>
          <p:nvPr/>
        </p:nvSpPr>
        <p:spPr bwMode="auto">
          <a:xfrm>
            <a:off x="6172200" y="27432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Understanding the Competition</a:t>
            </a:r>
          </a:p>
        </p:txBody>
      </p:sp>
      <p:sp>
        <p:nvSpPr>
          <p:cNvPr id="54312" name="AutoShape 1064"/>
          <p:cNvSpPr>
            <a:spLocks noChangeArrowheads="1"/>
          </p:cNvSpPr>
          <p:nvPr/>
        </p:nvSpPr>
        <p:spPr bwMode="auto">
          <a:xfrm>
            <a:off x="6019800" y="42672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Managing the Sales Operation</a:t>
            </a:r>
          </a:p>
        </p:txBody>
      </p:sp>
      <p:sp>
        <p:nvSpPr>
          <p:cNvPr id="54313" name="AutoShape 1065"/>
          <p:cNvSpPr>
            <a:spLocks noChangeArrowheads="1"/>
          </p:cNvSpPr>
          <p:nvPr/>
        </p:nvSpPr>
        <p:spPr bwMode="auto">
          <a:xfrm>
            <a:off x="1905000" y="12954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Understanding Customers and Prospects</a:t>
            </a:r>
          </a:p>
        </p:txBody>
      </p:sp>
      <p:sp>
        <p:nvSpPr>
          <p:cNvPr id="54314" name="AutoShape 1066"/>
          <p:cNvSpPr>
            <a:spLocks noChangeArrowheads="1"/>
          </p:cNvSpPr>
          <p:nvPr/>
        </p:nvSpPr>
        <p:spPr bwMode="auto">
          <a:xfrm>
            <a:off x="4724400" y="12954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Managing Customer Service</a:t>
            </a:r>
          </a:p>
        </p:txBody>
      </p:sp>
      <p:sp>
        <p:nvSpPr>
          <p:cNvPr id="54315" name="AutoShape 1067"/>
          <p:cNvSpPr>
            <a:spLocks noChangeArrowheads="1"/>
          </p:cNvSpPr>
          <p:nvPr/>
        </p:nvSpPr>
        <p:spPr bwMode="auto">
          <a:xfrm>
            <a:off x="533400" y="44196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Communicating With Customers</a:t>
            </a:r>
          </a:p>
        </p:txBody>
      </p:sp>
      <p:sp>
        <p:nvSpPr>
          <p:cNvPr id="54316" name="AutoShape 1068"/>
          <p:cNvSpPr>
            <a:spLocks noChangeArrowheads="1"/>
          </p:cNvSpPr>
          <p:nvPr/>
        </p:nvSpPr>
        <p:spPr bwMode="auto">
          <a:xfrm>
            <a:off x="3302000" y="5105400"/>
            <a:ext cx="2514600" cy="12192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ctr">
              <a:lnSpc>
                <a:spcPct val="85000"/>
              </a:lnSpc>
            </a:pPr>
            <a:r>
              <a:rPr lang="en-US">
                <a:latin typeface="Arial" charset="0"/>
              </a:rPr>
              <a:t>Managing Marketing and MC Campaigns</a:t>
            </a:r>
          </a:p>
        </p:txBody>
      </p:sp>
      <p:sp>
        <p:nvSpPr>
          <p:cNvPr id="54274" name="AutoShape 1026"/>
          <p:cNvSpPr>
            <a:spLocks noChangeArrowheads="1"/>
          </p:cNvSpPr>
          <p:nvPr/>
        </p:nvSpPr>
        <p:spPr bwMode="auto">
          <a:xfrm>
            <a:off x="-254000" y="203200"/>
            <a:ext cx="4216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4275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Database Benefits</a:t>
            </a:r>
          </a:p>
        </p:txBody>
      </p:sp>
      <p:sp>
        <p:nvSpPr>
          <p:cNvPr id="54310" name="Oval 1062"/>
          <p:cNvSpPr>
            <a:spLocks noChangeArrowheads="1"/>
          </p:cNvSpPr>
          <p:nvPr/>
        </p:nvSpPr>
        <p:spPr bwMode="auto">
          <a:xfrm>
            <a:off x="3581400" y="2743200"/>
            <a:ext cx="1981200" cy="19812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 algn="ctr"/>
            <a:r>
              <a:rPr lang="en-US" sz="2800" b="1">
                <a:latin typeface="Arial" charset="0"/>
              </a:rPr>
              <a:t>Benefits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4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4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11" grpId="0" animBg="1" autoUpdateAnimBg="0"/>
      <p:bldP spid="54312" grpId="0" animBg="1" autoUpdateAnimBg="0"/>
      <p:bldP spid="54313" grpId="0" animBg="1" autoUpdateAnimBg="0"/>
      <p:bldP spid="54314" grpId="0" animBg="1" autoUpdateAnimBg="0"/>
      <p:bldP spid="54315" grpId="0" animBg="1" autoUpdateAnimBg="0"/>
      <p:bldP spid="54316" grpId="0" animBg="1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B610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B610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</TotalTime>
  <Words>1017</Words>
  <Application>Microsoft Office PowerPoint</Application>
  <PresentationFormat>On-screen Show (4:3)</PresentationFormat>
  <Paragraphs>178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Times New Roman</vt:lpstr>
      <vt:lpstr>Arial</vt:lpstr>
      <vt:lpstr>Wingdings</vt:lpstr>
      <vt:lpstr>Default Design</vt:lpstr>
      <vt:lpstr>Data-Driven Communication </vt:lpstr>
      <vt:lpstr>Chapter Outline</vt:lpstr>
      <vt:lpstr>Chapter Perspective</vt:lpstr>
      <vt:lpstr>Opening Case: British Airways</vt:lpstr>
      <vt:lpstr>Opening Case: British Airways </vt:lpstr>
      <vt:lpstr>The Foundation: A Database </vt:lpstr>
      <vt:lpstr>IMC In Action: Speedy Car Wash</vt:lpstr>
      <vt:lpstr>IMC In Action: Speedy Car Wash</vt:lpstr>
      <vt:lpstr>Database Benefits</vt:lpstr>
      <vt:lpstr>Database Marketing vs. Direct Response Marketing</vt:lpstr>
      <vt:lpstr>A DBMS Challenge Is To Keep Up With Changing Data</vt:lpstr>
      <vt:lpstr>Insight: Database Architecture </vt:lpstr>
      <vt:lpstr>Databases Capture Organization Learning</vt:lpstr>
      <vt:lpstr>6 Questions To Ask About The Database</vt:lpstr>
      <vt:lpstr>Sources of Data</vt:lpstr>
      <vt:lpstr>This Ad Calls Attention To Privacy And Security Issues</vt:lpstr>
      <vt:lpstr>Consumers Are More Receptive If:</vt:lpstr>
      <vt:lpstr>Think About It</vt:lpstr>
      <vt:lpstr>Example of a company promoting its CRM skills</vt:lpstr>
      <vt:lpstr>Some Product Relationships Are Easier To Track</vt:lpstr>
      <vt:lpstr>Using Databases</vt:lpstr>
      <vt:lpstr>Tales From the Real World</vt:lpstr>
      <vt:lpstr>Insight: Lifetime Customer Value (LTCV) </vt:lpstr>
      <vt:lpstr>Final Note: </vt:lpstr>
    </vt:vector>
  </TitlesOfParts>
  <Company>3BLOX</Company>
  <LinksUpToDate>false</LinksUpToDate>
  <SharedDoc>false</SharedDoc>
  <HyperlinkBase>assets/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Advertising and Promotion to Build Brands</dc:title>
  <dc:creator>John Gayle</dc:creator>
  <cp:lastModifiedBy>Dr. Jamie Pleasant</cp:lastModifiedBy>
  <cp:revision>377</cp:revision>
  <dcterms:created xsi:type="dcterms:W3CDTF">2003-09-17T19:02:54Z</dcterms:created>
  <dcterms:modified xsi:type="dcterms:W3CDTF">2009-08-10T23:12:11Z</dcterms:modified>
</cp:coreProperties>
</file>