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256" r:id="rId2"/>
    <p:sldId id="258" r:id="rId3"/>
    <p:sldId id="259" r:id="rId4"/>
    <p:sldId id="257" r:id="rId5"/>
    <p:sldId id="260" r:id="rId6"/>
    <p:sldId id="280" r:id="rId7"/>
    <p:sldId id="275" r:id="rId8"/>
    <p:sldId id="299" r:id="rId9"/>
    <p:sldId id="313" r:id="rId10"/>
    <p:sldId id="300" r:id="rId11"/>
    <p:sldId id="314" r:id="rId12"/>
    <p:sldId id="301" r:id="rId13"/>
    <p:sldId id="315" r:id="rId14"/>
    <p:sldId id="302" r:id="rId15"/>
    <p:sldId id="303" r:id="rId16"/>
    <p:sldId id="305" r:id="rId17"/>
    <p:sldId id="306" r:id="rId18"/>
    <p:sldId id="287" r:id="rId19"/>
    <p:sldId id="307" r:id="rId20"/>
    <p:sldId id="316" r:id="rId21"/>
    <p:sldId id="308" r:id="rId22"/>
    <p:sldId id="309" r:id="rId23"/>
    <p:sldId id="310" r:id="rId24"/>
    <p:sldId id="312" r:id="rId25"/>
  </p:sldIdLst>
  <p:sldSz cx="9144000" cy="6858000" type="screen4x3"/>
  <p:notesSz cx="6858000" cy="9144000"/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86868"/>
    <a:srgbClr val="000000"/>
    <a:srgbClr val="8A5F00"/>
    <a:srgbClr val="CC0000"/>
    <a:srgbClr val="FFEFD2"/>
    <a:srgbClr val="FFF9EF"/>
    <a:srgbClr val="FFB610"/>
    <a:srgbClr val="99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 autoAdjust="0"/>
  </p:normalViewPr>
  <p:slideViewPr>
    <p:cSldViewPr>
      <p:cViewPr>
        <p:scale>
          <a:sx n="50" d="100"/>
          <a:sy n="50" d="100"/>
        </p:scale>
        <p:origin x="-494" y="-58"/>
      </p:cViewPr>
      <p:guideLst>
        <p:guide orient="horz" pos="2448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4" d="100"/>
          <a:sy n="54" d="100"/>
        </p:scale>
        <p:origin x="-1770" y="-78"/>
      </p:cViewPr>
      <p:guideLst>
        <p:guide orient="horz" pos="2880"/>
        <p:guide pos="2160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2662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/>
          </a:p>
        </p:txBody>
      </p:sp>
      <p:sp>
        <p:nvSpPr>
          <p:cNvPr id="26628" name="Rectangle 4"/>
          <p:cNvSpPr>
            <a:spLocks noChangeArrowheads="1" noTextEdit="1"/>
          </p:cNvSpPr>
          <p:nvPr>
            <p:ph type="sldImg" idx="2"/>
          </p:nvPr>
        </p:nvSpPr>
        <p:spPr bwMode="auto">
          <a:xfrm>
            <a:off x="685800" y="685800"/>
            <a:ext cx="2286000" cy="17145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2662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09600" y="2590800"/>
            <a:ext cx="5562600" cy="609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2663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2663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9D8E60B0-9034-4A3D-9D48-D5658EE769DF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400" kern="1200">
        <a:solidFill>
          <a:schemeClr val="tx1"/>
        </a:solidFill>
        <a:latin typeface="Times New Roman" charset="0"/>
        <a:ea typeface="+mn-ea"/>
        <a:cs typeface="+mn-cs"/>
      </a:defRPr>
    </a:lvl1pPr>
    <a:lvl2pPr marL="285750" indent="-114300" algn="l" rtl="0" fontAlgn="base">
      <a:spcBef>
        <a:spcPct val="30000"/>
      </a:spcBef>
      <a:spcAft>
        <a:spcPct val="0"/>
      </a:spcAft>
      <a:buChar char="•"/>
      <a:defRPr sz="1400" kern="1200">
        <a:solidFill>
          <a:schemeClr val="tx1"/>
        </a:solidFill>
        <a:latin typeface="Times New Roman" charset="0"/>
        <a:ea typeface="+mn-ea"/>
        <a:cs typeface="+mn-cs"/>
      </a:defRPr>
    </a:lvl2pPr>
    <a:lvl3pPr marL="514350" indent="-114300" algn="l" rtl="0" fontAlgn="base">
      <a:spcBef>
        <a:spcPct val="30000"/>
      </a:spcBef>
      <a:spcAft>
        <a:spcPct val="0"/>
      </a:spcAft>
      <a:buChar char="•"/>
      <a:defRPr sz="1400" kern="1200">
        <a:solidFill>
          <a:schemeClr val="tx1"/>
        </a:solidFill>
        <a:latin typeface="Times New Roman" charset="0"/>
        <a:ea typeface="+mn-ea"/>
        <a:cs typeface="+mn-cs"/>
      </a:defRPr>
    </a:lvl3pPr>
    <a:lvl4pPr marL="742950" indent="-114300" algn="l" rtl="0" fontAlgn="base">
      <a:spcBef>
        <a:spcPct val="30000"/>
      </a:spcBef>
      <a:spcAft>
        <a:spcPct val="0"/>
      </a:spcAft>
      <a:buChar char="•"/>
      <a:defRPr sz="1400" kern="1200">
        <a:solidFill>
          <a:schemeClr val="tx1"/>
        </a:solidFill>
        <a:latin typeface="Times New Roman" charset="0"/>
        <a:ea typeface="+mn-ea"/>
        <a:cs typeface="+mn-cs"/>
      </a:defRPr>
    </a:lvl4pPr>
    <a:lvl5pPr marL="971550" indent="-114300" algn="l" rtl="0" fontAlgn="base">
      <a:spcBef>
        <a:spcPct val="30000"/>
      </a:spcBef>
      <a:spcAft>
        <a:spcPct val="0"/>
      </a:spcAft>
      <a:buChar char="•"/>
      <a:defRPr sz="1400" kern="1200">
        <a:solidFill>
          <a:schemeClr val="tx1"/>
        </a:solidFill>
        <a:latin typeface="Times New Roman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22684BC-08A3-429A-BA75-4BB80FE3420A}" type="slidenum">
              <a:rPr lang="en-US"/>
              <a:pPr/>
              <a:t>1</a:t>
            </a:fld>
            <a:endParaRPr lang="en-US"/>
          </a:p>
        </p:txBody>
      </p:sp>
      <p:sp>
        <p:nvSpPr>
          <p:cNvPr id="28674" name="Rectangle 2"/>
          <p:cNvSpPr>
            <a:spLocks noChangeArrowheads="1" noTextEdit="1"/>
          </p:cNvSpPr>
          <p:nvPr>
            <p:ph type="sldImg"/>
          </p:nvPr>
        </p:nvSpPr>
        <p:spPr>
          <a:xfrm>
            <a:off x="1143000" y="3581400"/>
            <a:ext cx="4572000" cy="3429000"/>
          </a:xfrm>
          <a:ln/>
        </p:spPr>
      </p:sp>
      <p:sp>
        <p:nvSpPr>
          <p:cNvPr id="286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1447800"/>
            <a:ext cx="5029200" cy="1981200"/>
          </a:xfrm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US" sz="3600" b="1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Chapter 1</a:t>
            </a:r>
          </a:p>
          <a:p>
            <a:pPr algn="ctr">
              <a:spcBef>
                <a:spcPct val="50000"/>
              </a:spcBef>
            </a:pPr>
            <a:r>
              <a:rPr lang="en-US" sz="280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Using Advertising and Promotion to Build Brands</a:t>
            </a:r>
          </a:p>
          <a:p>
            <a:endParaRPr lang="en-US"/>
          </a:p>
        </p:txBody>
      </p:sp>
      <p:sp>
        <p:nvSpPr>
          <p:cNvPr id="28676" name="Text Box 4"/>
          <p:cNvSpPr txBox="1">
            <a:spLocks noChangeArrowheads="1"/>
          </p:cNvSpPr>
          <p:nvPr/>
        </p:nvSpPr>
        <p:spPr bwMode="auto">
          <a:xfrm>
            <a:off x="685800" y="8458200"/>
            <a:ext cx="5486400" cy="26035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100"/>
              <a:t>For use only with Duncan texts. © 2005 McGraw-Hill Companies, Inc. McGraw-Hill/Irwin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4D31DF0-4218-42A8-9329-1A0E7C8EB3D7}" type="slidenum">
              <a:rPr lang="en-US"/>
              <a:pPr/>
              <a:t>2</a:t>
            </a:fld>
            <a:endParaRPr lang="en-US"/>
          </a:p>
        </p:txBody>
      </p:sp>
      <p:sp>
        <p:nvSpPr>
          <p:cNvPr id="29698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6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E17765A-054F-439A-A629-F6C7154A8D8E}" type="slidenum">
              <a:rPr lang="en-US"/>
              <a:pPr/>
              <a:t>3</a:t>
            </a:fld>
            <a:endParaRPr lang="en-US"/>
          </a:p>
        </p:txBody>
      </p:sp>
      <p:sp>
        <p:nvSpPr>
          <p:cNvPr id="30722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7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F6E1542-FBD1-4636-933B-B21C5AADE8D8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DC8297F-EE0E-4C8A-BD39-D9A8AECBCAD6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362700" y="215900"/>
            <a:ext cx="2095500" cy="58801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6200" y="215900"/>
            <a:ext cx="6134100" cy="58801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CC13B95-6465-4449-BD7F-460FCCBF7E60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F6B62E-9F26-492A-A4A8-C11053E34E12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05D01C4-F940-4593-A1A2-063BA3D1266E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574FFBC-DD8A-400B-A519-92B2A1F0570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7E3FEA0-8D0C-4024-9FA8-89D335EAD853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362F139-8A89-4BA8-80B7-AF0FDAABB058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37A00FE-F7D9-4303-8BB2-5948042406F7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BB23952-5515-43CE-8695-3D0EA7422F2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04BFCB6-2A3F-4A27-911A-5C47B3689D2B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400"/>
            </a:lvl1pPr>
          </a:lstStyle>
          <a:p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6A965B28-3C76-43A1-B817-99AD9CFDDA1A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76200" y="215900"/>
            <a:ext cx="7772400" cy="63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32" name="Text Box 8"/>
          <p:cNvSpPr txBox="1">
            <a:spLocks noChangeArrowheads="1"/>
          </p:cNvSpPr>
          <p:nvPr userDrawn="1"/>
        </p:nvSpPr>
        <p:spPr bwMode="auto">
          <a:xfrm>
            <a:off x="0" y="6591300"/>
            <a:ext cx="9144000" cy="26035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100">
                <a:solidFill>
                  <a:srgbClr val="5F5F5F"/>
                </a:solidFill>
              </a:rPr>
              <a:t>For use only with Duncan texts. © 2005 McGraw-Hill Companies, Inc. McGraw-Hill/Irwin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rtl="0" fontAlgn="base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Arial" charset="0"/>
        </a:defRPr>
      </a:lvl2pPr>
      <a:lvl3pPr algn="l" rtl="0" fontAlgn="base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Arial" charset="0"/>
        </a:defRPr>
      </a:lvl3pPr>
      <a:lvl4pPr algn="l" rtl="0" fontAlgn="base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Arial" charset="0"/>
        </a:defRPr>
      </a:lvl4pPr>
      <a:lvl5pPr algn="l" rtl="0" fontAlgn="base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Target.exe" TargetMode="External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Colgate.exe" TargetMode="External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GotMilk.exe" TargetMode="External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MasterCard.exe" TargetMode="Externa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Rectangle 3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001C5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0" y="5943600"/>
            <a:ext cx="9144000" cy="914400"/>
          </a:xfrm>
          <a:prstGeom prst="rect">
            <a:avLst/>
          </a:prstGeom>
          <a:solidFill>
            <a:srgbClr val="CEBEA5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053" name="Line 5"/>
          <p:cNvSpPr>
            <a:spLocks noChangeShapeType="1"/>
          </p:cNvSpPr>
          <p:nvPr/>
        </p:nvSpPr>
        <p:spPr bwMode="auto">
          <a:xfrm>
            <a:off x="0" y="5943600"/>
            <a:ext cx="9144000" cy="0"/>
          </a:xfrm>
          <a:prstGeom prst="line">
            <a:avLst/>
          </a:prstGeom>
          <a:noFill/>
          <a:ln w="57150">
            <a:solidFill>
              <a:srgbClr val="84A2D6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063" name="Text Box 15"/>
          <p:cNvSpPr txBox="1">
            <a:spLocks noChangeArrowheads="1"/>
          </p:cNvSpPr>
          <p:nvPr/>
        </p:nvSpPr>
        <p:spPr bwMode="auto">
          <a:xfrm>
            <a:off x="0" y="6597650"/>
            <a:ext cx="9144000" cy="26035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100">
                <a:solidFill>
                  <a:srgbClr val="5F5F5F"/>
                </a:solidFill>
              </a:rPr>
              <a:t>For use only with Duncan texts. © 2005 McGraw-Hill Companies, Inc. McGraw-Hill/Irwin</a:t>
            </a:r>
          </a:p>
        </p:txBody>
      </p:sp>
      <p:pic>
        <p:nvPicPr>
          <p:cNvPr id="2078" name="Picture 30" descr="OpenerCh0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92500" y="381000"/>
            <a:ext cx="5248275" cy="6019800"/>
          </a:xfrm>
          <a:prstGeom prst="rect">
            <a:avLst/>
          </a:prstGeom>
          <a:noFill/>
        </p:spPr>
      </p:pic>
      <p:sp>
        <p:nvSpPr>
          <p:cNvPr id="2062" name="AutoShape 14"/>
          <p:cNvSpPr>
            <a:spLocks noChangeArrowheads="1"/>
          </p:cNvSpPr>
          <p:nvPr/>
        </p:nvSpPr>
        <p:spPr bwMode="auto">
          <a:xfrm>
            <a:off x="3492500" y="381000"/>
            <a:ext cx="5237163" cy="6019800"/>
          </a:xfrm>
          <a:prstGeom prst="roundRect">
            <a:avLst>
              <a:gd name="adj" fmla="val 4407"/>
            </a:avLst>
          </a:prstGeom>
          <a:noFill/>
          <a:ln w="38100">
            <a:solidFill>
              <a:srgbClr val="630C2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055" name="AutoShape 7"/>
          <p:cNvSpPr>
            <a:spLocks noChangeArrowheads="1"/>
          </p:cNvSpPr>
          <p:nvPr/>
        </p:nvSpPr>
        <p:spPr bwMode="auto">
          <a:xfrm>
            <a:off x="381000" y="990600"/>
            <a:ext cx="9067800" cy="990600"/>
          </a:xfrm>
          <a:prstGeom prst="roundRect">
            <a:avLst>
              <a:gd name="adj" fmla="val 18352"/>
            </a:avLst>
          </a:prstGeom>
          <a:solidFill>
            <a:schemeClr val="bg1"/>
          </a:solidFill>
          <a:ln w="38100">
            <a:solidFill>
              <a:srgbClr val="84A2D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>
          <a:xfrm>
            <a:off x="1079500" y="914400"/>
            <a:ext cx="8293100" cy="1143000"/>
          </a:xfrm>
        </p:spPr>
        <p:txBody>
          <a:bodyPr/>
          <a:lstStyle/>
          <a:p>
            <a:pPr>
              <a:lnSpc>
                <a:spcPct val="110000"/>
              </a:lnSpc>
            </a:pPr>
            <a:r>
              <a:rPr lang="en-US" sz="3400"/>
              <a:t>Advertising and IMC Creative Strategies</a:t>
            </a:r>
          </a:p>
        </p:txBody>
      </p:sp>
      <p:pic>
        <p:nvPicPr>
          <p:cNvPr id="2077" name="Picture 29" descr="9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7050" y="1155700"/>
            <a:ext cx="539750" cy="681038"/>
          </a:xfrm>
          <a:prstGeom prst="rect">
            <a:avLst/>
          </a:prstGeom>
          <a:noFill/>
        </p:spPr>
      </p:pic>
      <p:pic>
        <p:nvPicPr>
          <p:cNvPr id="2080" name="Picture 32" descr="left_main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2590800"/>
            <a:ext cx="2686050" cy="2752725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 autoUpdateAnimBg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3074"/>
          <p:cNvSpPr>
            <a:spLocks noChangeArrowheads="1"/>
          </p:cNvSpPr>
          <p:nvPr/>
        </p:nvSpPr>
        <p:spPr bwMode="auto">
          <a:xfrm>
            <a:off x="0" y="0"/>
            <a:ext cx="1527175" cy="6858000"/>
          </a:xfrm>
          <a:prstGeom prst="rect">
            <a:avLst/>
          </a:prstGeom>
          <a:solidFill>
            <a:srgbClr val="001C52"/>
          </a:solidFill>
          <a:ln w="381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3251" name="AutoShape 3075"/>
          <p:cNvSpPr>
            <a:spLocks noChangeArrowheads="1"/>
          </p:cNvSpPr>
          <p:nvPr/>
        </p:nvSpPr>
        <p:spPr bwMode="auto">
          <a:xfrm>
            <a:off x="-254000" y="227013"/>
            <a:ext cx="6883400" cy="685800"/>
          </a:xfrm>
          <a:prstGeom prst="roundRect">
            <a:avLst>
              <a:gd name="adj" fmla="val 30625"/>
            </a:avLst>
          </a:prstGeom>
          <a:solidFill>
            <a:schemeClr val="bg1"/>
          </a:solidFill>
          <a:ln w="38100">
            <a:solidFill>
              <a:srgbClr val="84A2D6"/>
            </a:solidFill>
            <a:round/>
            <a:headEnd/>
            <a:tailEnd/>
          </a:ln>
          <a:effectLst>
            <a:outerShdw dist="71842" dir="2700000" algn="ctr" rotWithShape="0">
              <a:srgbClr val="3E499A"/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53252" name="Rectangle 3076"/>
          <p:cNvSpPr>
            <a:spLocks noGrp="1" noChangeArrowheads="1"/>
          </p:cNvSpPr>
          <p:nvPr>
            <p:ph type="title"/>
          </p:nvPr>
        </p:nvSpPr>
        <p:spPr>
          <a:xfrm>
            <a:off x="227013" y="241300"/>
            <a:ext cx="6326187" cy="635000"/>
          </a:xfrm>
        </p:spPr>
        <p:txBody>
          <a:bodyPr/>
          <a:lstStyle/>
          <a:p>
            <a:r>
              <a:rPr lang="en-US" sz="3200" b="1"/>
              <a:t>Step 2:</a:t>
            </a:r>
            <a:r>
              <a:rPr lang="en-US" sz="3200"/>
              <a:t> Finding Customer Insight</a:t>
            </a:r>
          </a:p>
        </p:txBody>
      </p:sp>
      <p:pic>
        <p:nvPicPr>
          <p:cNvPr id="53256" name="Picture 3080" descr="C:\Documents and Settings\John Gayle\My Documents\3Blox\30801 MHHE-Duncan PPT\Work Files\targe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52800" y="1219200"/>
            <a:ext cx="3862388" cy="5105400"/>
          </a:xfrm>
          <a:prstGeom prst="rect">
            <a:avLst/>
          </a:prstGeom>
          <a:noFill/>
          <a:effectLst>
            <a:outerShdw dist="107763" dir="2700000" algn="ctr" rotWithShape="0">
              <a:srgbClr val="808080"/>
            </a:outerShdw>
          </a:effectLst>
        </p:spPr>
      </p:pic>
      <p:sp>
        <p:nvSpPr>
          <p:cNvPr id="53257" name="Rectangle 3081">
            <a:hlinkClick r:id="rId3" action="ppaction://program"/>
          </p:cNvPr>
          <p:cNvSpPr>
            <a:spLocks noChangeArrowheads="1"/>
          </p:cNvSpPr>
          <p:nvPr/>
        </p:nvSpPr>
        <p:spPr bwMode="auto">
          <a:xfrm>
            <a:off x="6934200" y="6019800"/>
            <a:ext cx="533400" cy="533400"/>
          </a:xfrm>
          <a:prstGeom prst="rect">
            <a:avLst/>
          </a:prstGeom>
          <a:solidFill>
            <a:srgbClr val="990000"/>
          </a:solidFill>
          <a:ln w="38100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tx1"/>
            </a:outerShdw>
          </a:effectLst>
        </p:spPr>
        <p:txBody>
          <a:bodyPr wrap="none" tIns="27432" anchor="ctr"/>
          <a:lstStyle/>
          <a:p>
            <a:pPr eaLnBrk="0" hangingPunct="0"/>
            <a:r>
              <a:rPr lang="en-US" sz="4400" b="1">
                <a:solidFill>
                  <a:srgbClr val="F8F8F8"/>
                </a:solidFill>
                <a:latin typeface="Arial" charset="0"/>
              </a:rPr>
              <a:t>+</a:t>
            </a: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32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257" grpId="0" animBg="1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2"/>
          <p:cNvSpPr>
            <a:spLocks noChangeArrowheads="1"/>
          </p:cNvSpPr>
          <p:nvPr/>
        </p:nvSpPr>
        <p:spPr bwMode="auto">
          <a:xfrm>
            <a:off x="0" y="0"/>
            <a:ext cx="1527175" cy="6858000"/>
          </a:xfrm>
          <a:prstGeom prst="rect">
            <a:avLst/>
          </a:prstGeom>
          <a:solidFill>
            <a:srgbClr val="001C52"/>
          </a:solidFill>
          <a:ln w="381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67587" name="AutoShape 3"/>
          <p:cNvSpPr>
            <a:spLocks noChangeArrowheads="1"/>
          </p:cNvSpPr>
          <p:nvPr/>
        </p:nvSpPr>
        <p:spPr bwMode="auto">
          <a:xfrm>
            <a:off x="-254000" y="227013"/>
            <a:ext cx="4597400" cy="685800"/>
          </a:xfrm>
          <a:prstGeom prst="roundRect">
            <a:avLst>
              <a:gd name="adj" fmla="val 30625"/>
            </a:avLst>
          </a:prstGeom>
          <a:solidFill>
            <a:schemeClr val="bg1"/>
          </a:solidFill>
          <a:ln w="38100">
            <a:solidFill>
              <a:srgbClr val="84A2D6"/>
            </a:solidFill>
            <a:round/>
            <a:headEnd/>
            <a:tailEnd/>
          </a:ln>
          <a:effectLst>
            <a:outerShdw dist="71842" dir="2700000" algn="ctr" rotWithShape="0">
              <a:srgbClr val="3E499A"/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67588" name="Rectangle 4"/>
          <p:cNvSpPr>
            <a:spLocks noGrp="1" noChangeArrowheads="1"/>
          </p:cNvSpPr>
          <p:nvPr>
            <p:ph type="title"/>
          </p:nvPr>
        </p:nvSpPr>
        <p:spPr>
          <a:xfrm>
            <a:off x="227013" y="241300"/>
            <a:ext cx="7772400" cy="635000"/>
          </a:xfrm>
        </p:spPr>
        <p:txBody>
          <a:bodyPr/>
          <a:lstStyle/>
          <a:p>
            <a:r>
              <a:rPr lang="en-US" sz="3200" b="1"/>
              <a:t>IMC In Action:</a:t>
            </a:r>
            <a:r>
              <a:rPr lang="en-US" sz="3200"/>
              <a:t> IKEA</a:t>
            </a:r>
            <a:endParaRPr lang="en-US" sz="3600"/>
          </a:p>
        </p:txBody>
      </p:sp>
      <p:pic>
        <p:nvPicPr>
          <p:cNvPr id="67589" name="Picture 5" descr="C:\Documents and Settings\John Gayle\My Documents\3Blox\30801 MHHE-Duncan PPT\Work Files\ike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5300" y="1446213"/>
            <a:ext cx="8162925" cy="4802187"/>
          </a:xfrm>
          <a:prstGeom prst="rect">
            <a:avLst/>
          </a:prstGeom>
          <a:noFill/>
          <a:effectLst>
            <a:outerShdw dist="107763" dir="2700000" algn="ctr" rotWithShape="0">
              <a:srgbClr val="808080"/>
            </a:outerShdw>
          </a:effectLst>
        </p:spPr>
      </p:pic>
    </p:spTree>
  </p:cSld>
  <p:clrMapOvr>
    <a:masterClrMapping/>
  </p:clrMapOvr>
  <p:transition spd="med">
    <p:dissolv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4274" name="Group 2"/>
          <p:cNvGrpSpPr>
            <a:grpSpLocks/>
          </p:cNvGrpSpPr>
          <p:nvPr/>
        </p:nvGrpSpPr>
        <p:grpSpPr bwMode="auto">
          <a:xfrm>
            <a:off x="2286000" y="2438400"/>
            <a:ext cx="6477000" cy="2438400"/>
            <a:chOff x="1440" y="1536"/>
            <a:chExt cx="4080" cy="1536"/>
          </a:xfrm>
        </p:grpSpPr>
        <p:sp>
          <p:nvSpPr>
            <p:cNvPr id="54275" name="AutoShape 3"/>
            <p:cNvSpPr>
              <a:spLocks noChangeArrowheads="1"/>
            </p:cNvSpPr>
            <p:nvPr/>
          </p:nvSpPr>
          <p:spPr bwMode="auto">
            <a:xfrm>
              <a:off x="2016" y="1536"/>
              <a:ext cx="3504" cy="1536"/>
            </a:xfrm>
            <a:prstGeom prst="roundRect">
              <a:avLst>
                <a:gd name="adj" fmla="val 9199"/>
              </a:avLst>
            </a:prstGeom>
            <a:solidFill>
              <a:srgbClr val="84A2D6"/>
            </a:solidFill>
            <a:ln w="38100">
              <a:solidFill>
                <a:srgbClr val="001C52"/>
              </a:solidFill>
              <a:round/>
              <a:headEnd/>
              <a:tailEnd/>
            </a:ln>
            <a:effectLst>
              <a:outerShdw dist="71842" dir="2700000" algn="ctr" rotWithShape="0">
                <a:srgbClr val="707070"/>
              </a:outerShdw>
            </a:effectLst>
          </p:spPr>
          <p:txBody>
            <a:bodyPr anchor="ctr"/>
            <a:lstStyle/>
            <a:p>
              <a:pPr marL="174625" indent="-174625" algn="l">
                <a:lnSpc>
                  <a:spcPct val="90000"/>
                </a:lnSpc>
                <a:spcBef>
                  <a:spcPct val="20000"/>
                </a:spcBef>
              </a:pPr>
              <a:r>
                <a:rPr lang="en-US">
                  <a:latin typeface="Arial" charset="0"/>
                </a:rPr>
                <a:t>An IMC campaign featuring:</a:t>
              </a:r>
            </a:p>
            <a:p>
              <a:pPr marL="174625" indent="-174625" algn="l">
                <a:lnSpc>
                  <a:spcPct val="90000"/>
                </a:lnSpc>
                <a:spcBef>
                  <a:spcPct val="20000"/>
                </a:spcBef>
                <a:buFontTx/>
                <a:buChar char="•"/>
              </a:pPr>
              <a:r>
                <a:rPr lang="en-US">
                  <a:latin typeface="Arial" charset="0"/>
                </a:rPr>
                <a:t>“Unboring” theme with a Swedish spokesperson</a:t>
              </a:r>
            </a:p>
            <a:p>
              <a:pPr marL="174625" indent="-174625" algn="l">
                <a:lnSpc>
                  <a:spcPct val="90000"/>
                </a:lnSpc>
                <a:spcBef>
                  <a:spcPct val="20000"/>
                </a:spcBef>
                <a:buFontTx/>
                <a:buChar char="•"/>
              </a:pPr>
              <a:r>
                <a:rPr lang="en-US">
                  <a:latin typeface="Arial" charset="0"/>
                </a:rPr>
                <a:t>Integrated campaign using TV commercials, catalogs and a dedicated website</a:t>
              </a:r>
            </a:p>
          </p:txBody>
        </p:sp>
        <p:sp>
          <p:nvSpPr>
            <p:cNvPr id="54276" name="AutoShape 4"/>
            <p:cNvSpPr>
              <a:spLocks noChangeArrowheads="1"/>
            </p:cNvSpPr>
            <p:nvPr/>
          </p:nvSpPr>
          <p:spPr bwMode="auto">
            <a:xfrm>
              <a:off x="1440" y="1999"/>
              <a:ext cx="528" cy="263"/>
            </a:xfrm>
            <a:prstGeom prst="rightArrow">
              <a:avLst>
                <a:gd name="adj1" fmla="val 50000"/>
                <a:gd name="adj2" fmla="val 50190"/>
              </a:avLst>
            </a:prstGeom>
            <a:solidFill>
              <a:srgbClr val="CC3300"/>
            </a:solidFill>
            <a:ln w="38100">
              <a:solidFill>
                <a:srgbClr val="630C2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54277" name="Group 5"/>
          <p:cNvGrpSpPr>
            <a:grpSpLocks/>
          </p:cNvGrpSpPr>
          <p:nvPr/>
        </p:nvGrpSpPr>
        <p:grpSpPr bwMode="auto">
          <a:xfrm>
            <a:off x="2286000" y="1295400"/>
            <a:ext cx="6477000" cy="838200"/>
            <a:chOff x="1440" y="816"/>
            <a:chExt cx="4080" cy="528"/>
          </a:xfrm>
        </p:grpSpPr>
        <p:sp>
          <p:nvSpPr>
            <p:cNvPr id="54278" name="AutoShape 6"/>
            <p:cNvSpPr>
              <a:spLocks noChangeArrowheads="1"/>
            </p:cNvSpPr>
            <p:nvPr/>
          </p:nvSpPr>
          <p:spPr bwMode="auto">
            <a:xfrm>
              <a:off x="2016" y="816"/>
              <a:ext cx="3504" cy="528"/>
            </a:xfrm>
            <a:prstGeom prst="roundRect">
              <a:avLst>
                <a:gd name="adj" fmla="val 29375"/>
              </a:avLst>
            </a:prstGeom>
            <a:solidFill>
              <a:srgbClr val="84A2D6"/>
            </a:solidFill>
            <a:ln w="38100">
              <a:solidFill>
                <a:srgbClr val="001C52"/>
              </a:solidFill>
              <a:round/>
              <a:headEnd/>
              <a:tailEnd/>
            </a:ln>
            <a:effectLst>
              <a:outerShdw dist="71842" dir="2700000" algn="ctr" rotWithShape="0">
                <a:srgbClr val="707070"/>
              </a:outerShdw>
            </a:effectLst>
          </p:spPr>
          <p:txBody>
            <a:bodyPr anchor="ctr"/>
            <a:lstStyle/>
            <a:p>
              <a:pPr algn="l">
                <a:lnSpc>
                  <a:spcPct val="90000"/>
                </a:lnSpc>
                <a:spcBef>
                  <a:spcPct val="20000"/>
                </a:spcBef>
              </a:pPr>
              <a:r>
                <a:rPr lang="en-US">
                  <a:latin typeface="Arial" charset="0"/>
                </a:rPr>
                <a:t>Encourage consumers to replace  their aging furniture</a:t>
              </a:r>
            </a:p>
          </p:txBody>
        </p:sp>
        <p:sp>
          <p:nvSpPr>
            <p:cNvPr id="54279" name="AutoShape 7"/>
            <p:cNvSpPr>
              <a:spLocks noChangeArrowheads="1"/>
            </p:cNvSpPr>
            <p:nvPr/>
          </p:nvSpPr>
          <p:spPr bwMode="auto">
            <a:xfrm>
              <a:off x="1440" y="896"/>
              <a:ext cx="528" cy="263"/>
            </a:xfrm>
            <a:prstGeom prst="rightArrow">
              <a:avLst>
                <a:gd name="adj1" fmla="val 50000"/>
                <a:gd name="adj2" fmla="val 50190"/>
              </a:avLst>
            </a:prstGeom>
            <a:solidFill>
              <a:srgbClr val="CC3300"/>
            </a:solidFill>
            <a:ln w="38100">
              <a:solidFill>
                <a:srgbClr val="630C2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54280" name="AutoShape 8"/>
          <p:cNvSpPr>
            <a:spLocks noChangeArrowheads="1"/>
          </p:cNvSpPr>
          <p:nvPr/>
        </p:nvSpPr>
        <p:spPr bwMode="auto">
          <a:xfrm>
            <a:off x="3200400" y="2438400"/>
            <a:ext cx="5562600" cy="2438400"/>
          </a:xfrm>
          <a:prstGeom prst="roundRect">
            <a:avLst>
              <a:gd name="adj" fmla="val 9199"/>
            </a:avLst>
          </a:prstGeom>
          <a:solidFill>
            <a:srgbClr val="84A2D6"/>
          </a:solidFill>
          <a:ln w="38100">
            <a:solidFill>
              <a:srgbClr val="84A2D6"/>
            </a:solidFill>
            <a:round/>
            <a:headEnd/>
            <a:tailEnd/>
          </a:ln>
          <a:effectLst>
            <a:outerShdw dist="71842" dir="2700000" algn="ctr" rotWithShape="0">
              <a:srgbClr val="707070"/>
            </a:outerShdw>
          </a:effectLst>
        </p:spPr>
        <p:txBody>
          <a:bodyPr anchor="ctr"/>
          <a:lstStyle/>
          <a:p>
            <a:pPr marL="174625" indent="-174625" algn="l">
              <a:lnSpc>
                <a:spcPct val="90000"/>
              </a:lnSpc>
              <a:spcBef>
                <a:spcPct val="20000"/>
              </a:spcBef>
            </a:pPr>
            <a:r>
              <a:rPr lang="en-US">
                <a:latin typeface="Arial" charset="0"/>
              </a:rPr>
              <a:t>An IMC campaign featuring:</a:t>
            </a:r>
          </a:p>
          <a:p>
            <a:pPr marL="174625" indent="-174625" algn="l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>
                <a:latin typeface="Arial" charset="0"/>
              </a:rPr>
              <a:t>“Unboring” theme with a Swedish spokesperson</a:t>
            </a:r>
          </a:p>
          <a:p>
            <a:pPr marL="174625" indent="-174625" algn="l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>
                <a:latin typeface="Arial" charset="0"/>
              </a:rPr>
              <a:t>Integrated campaign using TV commercials, catalogs, and a dedicated website</a:t>
            </a:r>
          </a:p>
        </p:txBody>
      </p:sp>
      <p:sp>
        <p:nvSpPr>
          <p:cNvPr id="54281" name="AutoShape 9"/>
          <p:cNvSpPr>
            <a:spLocks noChangeArrowheads="1"/>
          </p:cNvSpPr>
          <p:nvPr/>
        </p:nvSpPr>
        <p:spPr bwMode="auto">
          <a:xfrm>
            <a:off x="3200400" y="1295400"/>
            <a:ext cx="5562600" cy="838200"/>
          </a:xfrm>
          <a:prstGeom prst="roundRect">
            <a:avLst>
              <a:gd name="adj" fmla="val 29375"/>
            </a:avLst>
          </a:prstGeom>
          <a:solidFill>
            <a:srgbClr val="84A2D6"/>
          </a:solidFill>
          <a:ln w="38100">
            <a:solidFill>
              <a:srgbClr val="84A2D6"/>
            </a:solidFill>
            <a:round/>
            <a:headEnd/>
            <a:tailEnd/>
          </a:ln>
          <a:effectLst>
            <a:outerShdw dist="71842" dir="2700000" algn="ctr" rotWithShape="0">
              <a:srgbClr val="707070"/>
            </a:outerShdw>
          </a:effectLst>
        </p:spPr>
        <p:txBody>
          <a:bodyPr anchor="ctr"/>
          <a:lstStyle/>
          <a:p>
            <a:pPr algn="l">
              <a:lnSpc>
                <a:spcPct val="90000"/>
              </a:lnSpc>
              <a:spcBef>
                <a:spcPct val="20000"/>
              </a:spcBef>
            </a:pPr>
            <a:r>
              <a:rPr lang="en-US">
                <a:latin typeface="Arial" charset="0"/>
              </a:rPr>
              <a:t>Encourage consumers to replace  their aging furniture</a:t>
            </a:r>
          </a:p>
        </p:txBody>
      </p:sp>
      <p:grpSp>
        <p:nvGrpSpPr>
          <p:cNvPr id="54282" name="Group 10"/>
          <p:cNvGrpSpPr>
            <a:grpSpLocks/>
          </p:cNvGrpSpPr>
          <p:nvPr/>
        </p:nvGrpSpPr>
        <p:grpSpPr bwMode="auto">
          <a:xfrm>
            <a:off x="2286000" y="5181600"/>
            <a:ext cx="6477000" cy="990600"/>
            <a:chOff x="1440" y="3264"/>
            <a:chExt cx="4080" cy="624"/>
          </a:xfrm>
        </p:grpSpPr>
        <p:sp>
          <p:nvSpPr>
            <p:cNvPr id="54283" name="AutoShape 11"/>
            <p:cNvSpPr>
              <a:spLocks noChangeArrowheads="1"/>
            </p:cNvSpPr>
            <p:nvPr/>
          </p:nvSpPr>
          <p:spPr bwMode="auto">
            <a:xfrm>
              <a:off x="1440" y="3367"/>
              <a:ext cx="528" cy="263"/>
            </a:xfrm>
            <a:prstGeom prst="rightArrow">
              <a:avLst>
                <a:gd name="adj1" fmla="val 50000"/>
                <a:gd name="adj2" fmla="val 50190"/>
              </a:avLst>
            </a:prstGeom>
            <a:solidFill>
              <a:srgbClr val="CC3300"/>
            </a:solidFill>
            <a:ln w="38100">
              <a:solidFill>
                <a:srgbClr val="630C21"/>
              </a:solidFill>
              <a:miter lim="800000"/>
              <a:headEnd/>
              <a:tailEnd/>
            </a:ln>
            <a:effectLst/>
          </p:spPr>
          <p:txBody>
            <a:bodyPr rIns="0" anchor="ctr"/>
            <a:lstStyle/>
            <a:p>
              <a:endParaRPr lang="en-US"/>
            </a:p>
          </p:txBody>
        </p:sp>
        <p:sp>
          <p:nvSpPr>
            <p:cNvPr id="54284" name="AutoShape 12"/>
            <p:cNvSpPr>
              <a:spLocks noChangeArrowheads="1"/>
            </p:cNvSpPr>
            <p:nvPr/>
          </p:nvSpPr>
          <p:spPr bwMode="auto">
            <a:xfrm>
              <a:off x="2016" y="3264"/>
              <a:ext cx="3504" cy="624"/>
            </a:xfrm>
            <a:prstGeom prst="roundRect">
              <a:avLst>
                <a:gd name="adj" fmla="val 29486"/>
              </a:avLst>
            </a:prstGeom>
            <a:solidFill>
              <a:srgbClr val="84A2D6"/>
            </a:solidFill>
            <a:ln w="38100">
              <a:solidFill>
                <a:srgbClr val="001C52"/>
              </a:solidFill>
              <a:round/>
              <a:headEnd/>
              <a:tailEnd/>
            </a:ln>
            <a:effectLst>
              <a:outerShdw dist="71842" dir="2700000" algn="ctr" rotWithShape="0">
                <a:srgbClr val="707070"/>
              </a:outerShdw>
            </a:effectLst>
          </p:spPr>
          <p:txBody>
            <a:bodyPr rIns="0" anchor="ctr"/>
            <a:lstStyle/>
            <a:p>
              <a:pPr algn="l">
                <a:lnSpc>
                  <a:spcPct val="90000"/>
                </a:lnSpc>
                <a:spcBef>
                  <a:spcPct val="20000"/>
                </a:spcBef>
              </a:pPr>
              <a:r>
                <a:rPr lang="en-US">
                  <a:latin typeface="Arial" charset="0"/>
                </a:rPr>
                <a:t>The campaign has helped IKEA continue its expansion in America</a:t>
              </a:r>
            </a:p>
          </p:txBody>
        </p:sp>
      </p:grpSp>
      <p:sp>
        <p:nvSpPr>
          <p:cNvPr id="54285" name="AutoShape 13"/>
          <p:cNvSpPr>
            <a:spLocks noChangeArrowheads="1"/>
          </p:cNvSpPr>
          <p:nvPr/>
        </p:nvSpPr>
        <p:spPr bwMode="auto">
          <a:xfrm>
            <a:off x="-254000" y="203200"/>
            <a:ext cx="4673600" cy="685800"/>
          </a:xfrm>
          <a:prstGeom prst="roundRect">
            <a:avLst>
              <a:gd name="adj" fmla="val 30625"/>
            </a:avLst>
          </a:prstGeom>
          <a:solidFill>
            <a:srgbClr val="CEBEA5"/>
          </a:solidFill>
          <a:ln w="38100">
            <a:solidFill>
              <a:srgbClr val="630C21"/>
            </a:solidFill>
            <a:round/>
            <a:headEnd/>
            <a:tailEnd/>
          </a:ln>
          <a:effectLst>
            <a:outerShdw dist="71842" dir="2700000" algn="ctr" rotWithShape="0">
              <a:srgbClr val="7C6744"/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54286" name="Rectangle 14"/>
          <p:cNvSpPr>
            <a:spLocks noGrp="1" noChangeArrowheads="1"/>
          </p:cNvSpPr>
          <p:nvPr>
            <p:ph type="title"/>
          </p:nvPr>
        </p:nvSpPr>
        <p:spPr>
          <a:xfrm>
            <a:off x="228600" y="239713"/>
            <a:ext cx="4038600" cy="635000"/>
          </a:xfrm>
        </p:spPr>
        <p:txBody>
          <a:bodyPr/>
          <a:lstStyle/>
          <a:p>
            <a:r>
              <a:rPr lang="en-US" sz="3200" b="1"/>
              <a:t>IMC In Action:</a:t>
            </a:r>
            <a:r>
              <a:rPr lang="en-US" sz="3200"/>
              <a:t> IKEA</a:t>
            </a:r>
          </a:p>
        </p:txBody>
      </p:sp>
      <p:grpSp>
        <p:nvGrpSpPr>
          <p:cNvPr id="54287" name="Group 15"/>
          <p:cNvGrpSpPr>
            <a:grpSpLocks/>
          </p:cNvGrpSpPr>
          <p:nvPr/>
        </p:nvGrpSpPr>
        <p:grpSpPr bwMode="auto">
          <a:xfrm>
            <a:off x="457200" y="1295400"/>
            <a:ext cx="2133600" cy="5105400"/>
            <a:chOff x="288" y="816"/>
            <a:chExt cx="1344" cy="3216"/>
          </a:xfrm>
        </p:grpSpPr>
        <p:sp>
          <p:nvSpPr>
            <p:cNvPr id="54288" name="AutoShape 16"/>
            <p:cNvSpPr>
              <a:spLocks noChangeArrowheads="1"/>
            </p:cNvSpPr>
            <p:nvPr/>
          </p:nvSpPr>
          <p:spPr bwMode="auto">
            <a:xfrm>
              <a:off x="288" y="816"/>
              <a:ext cx="1344" cy="3216"/>
            </a:xfrm>
            <a:prstGeom prst="roundRect">
              <a:avLst>
                <a:gd name="adj" fmla="val 6417"/>
              </a:avLst>
            </a:prstGeom>
            <a:solidFill>
              <a:srgbClr val="FFEFD6"/>
            </a:solidFill>
            <a:ln w="38100">
              <a:solidFill>
                <a:srgbClr val="FFB610"/>
              </a:solidFill>
              <a:round/>
              <a:headEnd/>
              <a:tailEnd/>
            </a:ln>
            <a:effectLst>
              <a:outerShdw dist="71842" dir="2700000" algn="ctr" rotWithShape="0">
                <a:srgbClr val="707070"/>
              </a:outerShdw>
            </a:effectLst>
          </p:spPr>
          <p:txBody>
            <a:bodyPr anchor="ctr"/>
            <a:lstStyle/>
            <a:p>
              <a:pPr>
                <a:spcBef>
                  <a:spcPct val="20000"/>
                </a:spcBef>
              </a:pPr>
              <a:endParaRPr lang="en-US">
                <a:latin typeface="Arial" charset="0"/>
              </a:endParaRPr>
            </a:p>
          </p:txBody>
        </p:sp>
        <p:sp>
          <p:nvSpPr>
            <p:cNvPr id="54289" name="Text Box 17"/>
            <p:cNvSpPr txBox="1">
              <a:spLocks noChangeArrowheads="1"/>
            </p:cNvSpPr>
            <p:nvPr/>
          </p:nvSpPr>
          <p:spPr bwMode="auto">
            <a:xfrm>
              <a:off x="336" y="848"/>
              <a:ext cx="1263" cy="327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r"/>
              <a:r>
                <a:rPr lang="en-US" sz="2800" b="1">
                  <a:solidFill>
                    <a:srgbClr val="630C2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Arial" charset="0"/>
                </a:rPr>
                <a:t>Challenge:</a:t>
              </a:r>
            </a:p>
          </p:txBody>
        </p:sp>
        <p:sp>
          <p:nvSpPr>
            <p:cNvPr id="54290" name="Text Box 18"/>
            <p:cNvSpPr txBox="1">
              <a:spLocks noChangeArrowheads="1"/>
            </p:cNvSpPr>
            <p:nvPr/>
          </p:nvSpPr>
          <p:spPr bwMode="auto">
            <a:xfrm>
              <a:off x="598" y="1920"/>
              <a:ext cx="1001" cy="327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r"/>
              <a:r>
                <a:rPr lang="en-US" sz="2800" b="1">
                  <a:solidFill>
                    <a:srgbClr val="630C2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Arial" charset="0"/>
                </a:rPr>
                <a:t>Answer:</a:t>
              </a:r>
            </a:p>
          </p:txBody>
        </p:sp>
        <p:sp>
          <p:nvSpPr>
            <p:cNvPr id="54291" name="Text Box 19"/>
            <p:cNvSpPr txBox="1">
              <a:spLocks noChangeArrowheads="1"/>
            </p:cNvSpPr>
            <p:nvPr/>
          </p:nvSpPr>
          <p:spPr bwMode="auto">
            <a:xfrm>
              <a:off x="597" y="3312"/>
              <a:ext cx="1002" cy="327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r"/>
              <a:r>
                <a:rPr lang="en-US" sz="2800" b="1">
                  <a:solidFill>
                    <a:srgbClr val="630C2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Arial" charset="0"/>
                </a:rPr>
                <a:t>Results:</a:t>
              </a:r>
            </a:p>
          </p:txBody>
        </p:sp>
      </p:grpSp>
    </p:spTree>
  </p:cSld>
  <p:clrMapOvr>
    <a:masterClrMapping/>
  </p:clrMapOvr>
  <p:transition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42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4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54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542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280" grpId="0" animBg="1" autoUpdateAnimBg="0"/>
      <p:bldP spid="54281" grpId="0" animBg="1" autoUpdateAnimBg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2"/>
          <p:cNvSpPr>
            <a:spLocks noChangeArrowheads="1"/>
          </p:cNvSpPr>
          <p:nvPr/>
        </p:nvSpPr>
        <p:spPr bwMode="auto">
          <a:xfrm>
            <a:off x="0" y="0"/>
            <a:ext cx="1527175" cy="6858000"/>
          </a:xfrm>
          <a:prstGeom prst="rect">
            <a:avLst/>
          </a:prstGeom>
          <a:solidFill>
            <a:srgbClr val="001C52"/>
          </a:solidFill>
          <a:ln w="381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68611" name="AutoShape 3"/>
          <p:cNvSpPr>
            <a:spLocks noChangeArrowheads="1"/>
          </p:cNvSpPr>
          <p:nvPr/>
        </p:nvSpPr>
        <p:spPr bwMode="auto">
          <a:xfrm>
            <a:off x="-254000" y="227013"/>
            <a:ext cx="7264400" cy="685800"/>
          </a:xfrm>
          <a:prstGeom prst="roundRect">
            <a:avLst>
              <a:gd name="adj" fmla="val 30625"/>
            </a:avLst>
          </a:prstGeom>
          <a:solidFill>
            <a:schemeClr val="bg1"/>
          </a:solidFill>
          <a:ln w="38100">
            <a:solidFill>
              <a:srgbClr val="84A2D6"/>
            </a:solidFill>
            <a:round/>
            <a:headEnd/>
            <a:tailEnd/>
          </a:ln>
          <a:effectLst>
            <a:outerShdw dist="71842" dir="2700000" algn="ctr" rotWithShape="0">
              <a:srgbClr val="3E499A"/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68612" name="Rectangle 4"/>
          <p:cNvSpPr>
            <a:spLocks noGrp="1" noChangeArrowheads="1"/>
          </p:cNvSpPr>
          <p:nvPr>
            <p:ph type="title"/>
          </p:nvPr>
        </p:nvSpPr>
        <p:spPr>
          <a:xfrm>
            <a:off x="227013" y="241300"/>
            <a:ext cx="6707187" cy="635000"/>
          </a:xfrm>
        </p:spPr>
        <p:txBody>
          <a:bodyPr/>
          <a:lstStyle/>
          <a:p>
            <a:r>
              <a:rPr lang="en-US" sz="3200" b="1"/>
              <a:t>Step 3:</a:t>
            </a:r>
            <a:r>
              <a:rPr lang="en-US" sz="3200"/>
              <a:t> Selecting a Selling Strategy</a:t>
            </a:r>
          </a:p>
        </p:txBody>
      </p:sp>
      <p:pic>
        <p:nvPicPr>
          <p:cNvPr id="68614" name="Picture 6" descr="C:\Documents and Settings\John Gayle\My Documents\3Blox\30801 MHHE-Duncan PPT\Work Files\calogat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29000" y="1295400"/>
            <a:ext cx="3835400" cy="5029200"/>
          </a:xfrm>
          <a:prstGeom prst="rect">
            <a:avLst/>
          </a:prstGeom>
          <a:noFill/>
          <a:effectLst>
            <a:outerShdw dist="107763" dir="2700000" algn="ctr" rotWithShape="0">
              <a:srgbClr val="808080"/>
            </a:outerShdw>
          </a:effectLst>
        </p:spPr>
      </p:pic>
      <p:sp>
        <p:nvSpPr>
          <p:cNvPr id="68615" name="Rectangle 7">
            <a:hlinkClick r:id="rId3" action="ppaction://program"/>
          </p:cNvPr>
          <p:cNvSpPr>
            <a:spLocks noChangeArrowheads="1"/>
          </p:cNvSpPr>
          <p:nvPr/>
        </p:nvSpPr>
        <p:spPr bwMode="auto">
          <a:xfrm>
            <a:off x="6934200" y="5943600"/>
            <a:ext cx="533400" cy="533400"/>
          </a:xfrm>
          <a:prstGeom prst="rect">
            <a:avLst/>
          </a:prstGeom>
          <a:solidFill>
            <a:srgbClr val="990000"/>
          </a:solidFill>
          <a:ln w="38100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tx1"/>
            </a:outerShdw>
          </a:effectLst>
        </p:spPr>
        <p:txBody>
          <a:bodyPr wrap="none" tIns="27432" anchor="ctr"/>
          <a:lstStyle/>
          <a:p>
            <a:pPr eaLnBrk="0" hangingPunct="0"/>
            <a:r>
              <a:rPr lang="en-US" sz="4400" b="1">
                <a:solidFill>
                  <a:srgbClr val="F8F8F8"/>
                </a:solidFill>
                <a:latin typeface="Arial" charset="0"/>
              </a:rPr>
              <a:t>+</a:t>
            </a: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86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615" grpId="0" animBg="1" autoUpdateAnimBg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ChangeArrowheads="1"/>
          </p:cNvSpPr>
          <p:nvPr/>
        </p:nvSpPr>
        <p:spPr bwMode="auto">
          <a:xfrm>
            <a:off x="0" y="0"/>
            <a:ext cx="1527175" cy="6858000"/>
          </a:xfrm>
          <a:prstGeom prst="rect">
            <a:avLst/>
          </a:prstGeom>
          <a:solidFill>
            <a:srgbClr val="001C52"/>
          </a:solidFill>
          <a:ln w="381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5299" name="AutoShape 3"/>
          <p:cNvSpPr>
            <a:spLocks noChangeArrowheads="1"/>
          </p:cNvSpPr>
          <p:nvPr/>
        </p:nvSpPr>
        <p:spPr bwMode="auto">
          <a:xfrm>
            <a:off x="-254000" y="227013"/>
            <a:ext cx="4826000" cy="685800"/>
          </a:xfrm>
          <a:prstGeom prst="roundRect">
            <a:avLst>
              <a:gd name="adj" fmla="val 30625"/>
            </a:avLst>
          </a:prstGeom>
          <a:solidFill>
            <a:schemeClr val="bg1"/>
          </a:solidFill>
          <a:ln w="38100">
            <a:solidFill>
              <a:srgbClr val="84A2D6"/>
            </a:solidFill>
            <a:round/>
            <a:headEnd/>
            <a:tailEnd/>
          </a:ln>
          <a:effectLst>
            <a:outerShdw dist="71842" dir="2700000" algn="ctr" rotWithShape="0">
              <a:srgbClr val="3E499A"/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55300" name="Rectangle 4"/>
          <p:cNvSpPr>
            <a:spLocks noGrp="1" noChangeArrowheads="1"/>
          </p:cNvSpPr>
          <p:nvPr>
            <p:ph type="title"/>
          </p:nvPr>
        </p:nvSpPr>
        <p:spPr>
          <a:xfrm>
            <a:off x="227013" y="241300"/>
            <a:ext cx="7772400" cy="635000"/>
          </a:xfrm>
        </p:spPr>
        <p:txBody>
          <a:bodyPr/>
          <a:lstStyle/>
          <a:p>
            <a:r>
              <a:rPr lang="en-US" sz="3200" b="1"/>
              <a:t>IMC In Action:</a:t>
            </a:r>
            <a:r>
              <a:rPr lang="en-US" sz="3200"/>
              <a:t> Saturn</a:t>
            </a:r>
            <a:endParaRPr lang="en-US" sz="3600"/>
          </a:p>
        </p:txBody>
      </p:sp>
      <p:pic>
        <p:nvPicPr>
          <p:cNvPr id="55302" name="Picture 6" descr="C:\Documents and Settings\John Gayle\My Documents\3Blox\30801 MHHE-Duncan PPT\Work Files\Satur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54200" y="1533525"/>
            <a:ext cx="6934200" cy="4638675"/>
          </a:xfrm>
          <a:prstGeom prst="rect">
            <a:avLst/>
          </a:prstGeom>
          <a:noFill/>
          <a:effectLst>
            <a:outerShdw dist="107763" dir="2700000" algn="ctr" rotWithShape="0">
              <a:schemeClr val="tx1"/>
            </a:outerShdw>
          </a:effectLst>
        </p:spPr>
      </p:pic>
    </p:spTree>
  </p:cSld>
  <p:clrMapOvr>
    <a:masterClrMapping/>
  </p:clrMapOvr>
  <p:transition spd="med">
    <p:dissolv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6325" name="Group 5"/>
          <p:cNvGrpSpPr>
            <a:grpSpLocks/>
          </p:cNvGrpSpPr>
          <p:nvPr/>
        </p:nvGrpSpPr>
        <p:grpSpPr bwMode="auto">
          <a:xfrm>
            <a:off x="2286000" y="1295400"/>
            <a:ext cx="6477000" cy="838200"/>
            <a:chOff x="1440" y="816"/>
            <a:chExt cx="4080" cy="528"/>
          </a:xfrm>
        </p:grpSpPr>
        <p:sp>
          <p:nvSpPr>
            <p:cNvPr id="56326" name="AutoShape 6"/>
            <p:cNvSpPr>
              <a:spLocks noChangeArrowheads="1"/>
            </p:cNvSpPr>
            <p:nvPr/>
          </p:nvSpPr>
          <p:spPr bwMode="auto">
            <a:xfrm>
              <a:off x="2016" y="816"/>
              <a:ext cx="3504" cy="528"/>
            </a:xfrm>
            <a:prstGeom prst="roundRect">
              <a:avLst>
                <a:gd name="adj" fmla="val 29375"/>
              </a:avLst>
            </a:prstGeom>
            <a:solidFill>
              <a:srgbClr val="84A2D6"/>
            </a:solidFill>
            <a:ln w="38100">
              <a:solidFill>
                <a:srgbClr val="001C52"/>
              </a:solidFill>
              <a:round/>
              <a:headEnd/>
              <a:tailEnd/>
            </a:ln>
            <a:effectLst>
              <a:outerShdw dist="71842" dir="2700000" algn="ctr" rotWithShape="0">
                <a:srgbClr val="707070"/>
              </a:outerShdw>
            </a:effectLst>
          </p:spPr>
          <p:txBody>
            <a:bodyPr anchor="ctr"/>
            <a:lstStyle/>
            <a:p>
              <a:pPr algn="l">
                <a:spcBef>
                  <a:spcPct val="20000"/>
                </a:spcBef>
              </a:pPr>
              <a:r>
                <a:rPr lang="en-US">
                  <a:latin typeface="Arial" charset="0"/>
                </a:rPr>
                <a:t>Reinvigorate the brand’s image</a:t>
              </a:r>
            </a:p>
          </p:txBody>
        </p:sp>
        <p:sp>
          <p:nvSpPr>
            <p:cNvPr id="56327" name="AutoShape 7"/>
            <p:cNvSpPr>
              <a:spLocks noChangeArrowheads="1"/>
            </p:cNvSpPr>
            <p:nvPr/>
          </p:nvSpPr>
          <p:spPr bwMode="auto">
            <a:xfrm>
              <a:off x="1440" y="896"/>
              <a:ext cx="528" cy="263"/>
            </a:xfrm>
            <a:prstGeom prst="rightArrow">
              <a:avLst>
                <a:gd name="adj1" fmla="val 50000"/>
                <a:gd name="adj2" fmla="val 50190"/>
              </a:avLst>
            </a:prstGeom>
            <a:solidFill>
              <a:srgbClr val="CC3300"/>
            </a:solidFill>
            <a:ln w="38100">
              <a:solidFill>
                <a:srgbClr val="630C2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56322" name="Group 2"/>
          <p:cNvGrpSpPr>
            <a:grpSpLocks/>
          </p:cNvGrpSpPr>
          <p:nvPr/>
        </p:nvGrpSpPr>
        <p:grpSpPr bwMode="auto">
          <a:xfrm>
            <a:off x="2286000" y="2438400"/>
            <a:ext cx="6477000" cy="2438400"/>
            <a:chOff x="1440" y="1536"/>
            <a:chExt cx="4080" cy="1536"/>
          </a:xfrm>
        </p:grpSpPr>
        <p:sp>
          <p:nvSpPr>
            <p:cNvPr id="56323" name="AutoShape 3"/>
            <p:cNvSpPr>
              <a:spLocks noChangeArrowheads="1"/>
            </p:cNvSpPr>
            <p:nvPr/>
          </p:nvSpPr>
          <p:spPr bwMode="auto">
            <a:xfrm>
              <a:off x="2016" y="1536"/>
              <a:ext cx="3504" cy="1536"/>
            </a:xfrm>
            <a:prstGeom prst="roundRect">
              <a:avLst>
                <a:gd name="adj" fmla="val 9199"/>
              </a:avLst>
            </a:prstGeom>
            <a:solidFill>
              <a:srgbClr val="84A2D6"/>
            </a:solidFill>
            <a:ln w="38100">
              <a:solidFill>
                <a:srgbClr val="001C52"/>
              </a:solidFill>
              <a:round/>
              <a:headEnd/>
              <a:tailEnd/>
            </a:ln>
            <a:effectLst>
              <a:outerShdw dist="71842" dir="2700000" algn="ctr" rotWithShape="0">
                <a:srgbClr val="707070"/>
              </a:outerShdw>
            </a:effectLst>
          </p:spPr>
          <p:txBody>
            <a:bodyPr anchor="ctr"/>
            <a:lstStyle/>
            <a:p>
              <a:pPr marL="174625" indent="-174625" algn="l">
                <a:lnSpc>
                  <a:spcPct val="90000"/>
                </a:lnSpc>
                <a:spcBef>
                  <a:spcPct val="20000"/>
                </a:spcBef>
              </a:pPr>
              <a:r>
                <a:rPr lang="en-US">
                  <a:latin typeface="Arial" charset="0"/>
                </a:rPr>
                <a:t>An IMC program featuring:</a:t>
              </a:r>
            </a:p>
            <a:p>
              <a:pPr marL="174625" indent="-174625" algn="l">
                <a:lnSpc>
                  <a:spcPct val="90000"/>
                </a:lnSpc>
                <a:spcBef>
                  <a:spcPct val="20000"/>
                </a:spcBef>
                <a:buFontTx/>
                <a:buChar char="•"/>
              </a:pPr>
              <a:r>
                <a:rPr lang="en-US">
                  <a:latin typeface="Arial" charset="0"/>
                </a:rPr>
                <a:t>Advertising focusing on people, not car, images</a:t>
              </a:r>
            </a:p>
            <a:p>
              <a:pPr marL="630238" lvl="1" indent="-173038" algn="l">
                <a:lnSpc>
                  <a:spcPct val="90000"/>
                </a:lnSpc>
                <a:spcBef>
                  <a:spcPct val="20000"/>
                </a:spcBef>
                <a:buFontTx/>
                <a:buChar char="•"/>
              </a:pPr>
              <a:r>
                <a:rPr lang="en-US">
                  <a:latin typeface="Arial" charset="0"/>
                </a:rPr>
                <a:t>Big idea: not showing cars = powerful expression of the idea that Saturn puts people first </a:t>
              </a:r>
            </a:p>
          </p:txBody>
        </p:sp>
        <p:sp>
          <p:nvSpPr>
            <p:cNvPr id="56324" name="AutoShape 4"/>
            <p:cNvSpPr>
              <a:spLocks noChangeArrowheads="1"/>
            </p:cNvSpPr>
            <p:nvPr/>
          </p:nvSpPr>
          <p:spPr bwMode="auto">
            <a:xfrm>
              <a:off x="1440" y="1999"/>
              <a:ext cx="528" cy="263"/>
            </a:xfrm>
            <a:prstGeom prst="rightArrow">
              <a:avLst>
                <a:gd name="adj1" fmla="val 50000"/>
                <a:gd name="adj2" fmla="val 50190"/>
              </a:avLst>
            </a:prstGeom>
            <a:solidFill>
              <a:srgbClr val="CC3300"/>
            </a:solidFill>
            <a:ln w="38100">
              <a:solidFill>
                <a:srgbClr val="630C2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56329" name="AutoShape 9"/>
          <p:cNvSpPr>
            <a:spLocks noChangeArrowheads="1"/>
          </p:cNvSpPr>
          <p:nvPr/>
        </p:nvSpPr>
        <p:spPr bwMode="auto">
          <a:xfrm>
            <a:off x="3200400" y="1295400"/>
            <a:ext cx="5562600" cy="838200"/>
          </a:xfrm>
          <a:prstGeom prst="roundRect">
            <a:avLst>
              <a:gd name="adj" fmla="val 29375"/>
            </a:avLst>
          </a:prstGeom>
          <a:solidFill>
            <a:srgbClr val="84A2D6"/>
          </a:solidFill>
          <a:ln w="38100">
            <a:solidFill>
              <a:srgbClr val="84A2D6"/>
            </a:solidFill>
            <a:round/>
            <a:headEnd/>
            <a:tailEnd/>
          </a:ln>
          <a:effectLst>
            <a:outerShdw dist="71842" dir="2700000" algn="ctr" rotWithShape="0">
              <a:srgbClr val="707070"/>
            </a:outerShdw>
          </a:effectLst>
        </p:spPr>
        <p:txBody>
          <a:bodyPr anchor="ctr"/>
          <a:lstStyle/>
          <a:p>
            <a:pPr algn="l">
              <a:spcBef>
                <a:spcPct val="20000"/>
              </a:spcBef>
            </a:pPr>
            <a:r>
              <a:rPr lang="en-US">
                <a:latin typeface="Arial" charset="0"/>
              </a:rPr>
              <a:t>Reinvigorate the brand’s image</a:t>
            </a:r>
          </a:p>
        </p:txBody>
      </p:sp>
      <p:sp>
        <p:nvSpPr>
          <p:cNvPr id="56328" name="AutoShape 8"/>
          <p:cNvSpPr>
            <a:spLocks noChangeArrowheads="1"/>
          </p:cNvSpPr>
          <p:nvPr/>
        </p:nvSpPr>
        <p:spPr bwMode="auto">
          <a:xfrm>
            <a:off x="3200400" y="2438400"/>
            <a:ext cx="5562600" cy="2438400"/>
          </a:xfrm>
          <a:prstGeom prst="roundRect">
            <a:avLst>
              <a:gd name="adj" fmla="val 9199"/>
            </a:avLst>
          </a:prstGeom>
          <a:solidFill>
            <a:srgbClr val="84A2D6"/>
          </a:solidFill>
          <a:ln w="38100">
            <a:solidFill>
              <a:srgbClr val="84A2D6"/>
            </a:solidFill>
            <a:round/>
            <a:headEnd/>
            <a:tailEnd/>
          </a:ln>
          <a:effectLst>
            <a:outerShdw dist="71842" dir="2700000" algn="ctr" rotWithShape="0">
              <a:srgbClr val="707070"/>
            </a:outerShdw>
          </a:effectLst>
        </p:spPr>
        <p:txBody>
          <a:bodyPr anchor="ctr"/>
          <a:lstStyle/>
          <a:p>
            <a:pPr marL="174625" indent="-174625" algn="l">
              <a:lnSpc>
                <a:spcPct val="90000"/>
              </a:lnSpc>
              <a:spcBef>
                <a:spcPct val="20000"/>
              </a:spcBef>
            </a:pPr>
            <a:r>
              <a:rPr lang="en-US">
                <a:latin typeface="Arial" charset="0"/>
              </a:rPr>
              <a:t>An IMC program featuring:</a:t>
            </a:r>
          </a:p>
          <a:p>
            <a:pPr marL="174625" indent="-174625" algn="l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>
                <a:latin typeface="Arial" charset="0"/>
              </a:rPr>
              <a:t>Advertising focusing on people, not car, images</a:t>
            </a:r>
          </a:p>
          <a:p>
            <a:pPr marL="630238" lvl="1" indent="-173038" algn="l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>
                <a:latin typeface="Arial" charset="0"/>
              </a:rPr>
              <a:t>Big idea: not showing cars = powerful expression of the idea that Saturn puts people first </a:t>
            </a:r>
          </a:p>
        </p:txBody>
      </p:sp>
      <p:grpSp>
        <p:nvGrpSpPr>
          <p:cNvPr id="56330" name="Group 10"/>
          <p:cNvGrpSpPr>
            <a:grpSpLocks/>
          </p:cNvGrpSpPr>
          <p:nvPr/>
        </p:nvGrpSpPr>
        <p:grpSpPr bwMode="auto">
          <a:xfrm>
            <a:off x="2286000" y="5181600"/>
            <a:ext cx="6477000" cy="990600"/>
            <a:chOff x="1440" y="3264"/>
            <a:chExt cx="4080" cy="624"/>
          </a:xfrm>
        </p:grpSpPr>
        <p:sp>
          <p:nvSpPr>
            <p:cNvPr id="56331" name="AutoShape 11"/>
            <p:cNvSpPr>
              <a:spLocks noChangeArrowheads="1"/>
            </p:cNvSpPr>
            <p:nvPr/>
          </p:nvSpPr>
          <p:spPr bwMode="auto">
            <a:xfrm>
              <a:off x="1440" y="3367"/>
              <a:ext cx="528" cy="263"/>
            </a:xfrm>
            <a:prstGeom prst="rightArrow">
              <a:avLst>
                <a:gd name="adj1" fmla="val 50000"/>
                <a:gd name="adj2" fmla="val 50190"/>
              </a:avLst>
            </a:prstGeom>
            <a:solidFill>
              <a:srgbClr val="CC3300"/>
            </a:solidFill>
            <a:ln w="38100">
              <a:solidFill>
                <a:srgbClr val="630C21"/>
              </a:solidFill>
              <a:miter lim="800000"/>
              <a:headEnd/>
              <a:tailEnd/>
            </a:ln>
            <a:effectLst/>
          </p:spPr>
          <p:txBody>
            <a:bodyPr wrap="none" rIns="0" anchor="ctr"/>
            <a:lstStyle/>
            <a:p>
              <a:endParaRPr lang="en-US"/>
            </a:p>
          </p:txBody>
        </p:sp>
        <p:sp>
          <p:nvSpPr>
            <p:cNvPr id="56332" name="AutoShape 12"/>
            <p:cNvSpPr>
              <a:spLocks noChangeArrowheads="1"/>
            </p:cNvSpPr>
            <p:nvPr/>
          </p:nvSpPr>
          <p:spPr bwMode="auto">
            <a:xfrm>
              <a:off x="2016" y="3264"/>
              <a:ext cx="3504" cy="624"/>
            </a:xfrm>
            <a:prstGeom prst="roundRect">
              <a:avLst>
                <a:gd name="adj" fmla="val 29486"/>
              </a:avLst>
            </a:prstGeom>
            <a:solidFill>
              <a:srgbClr val="84A2D6"/>
            </a:solidFill>
            <a:ln w="38100">
              <a:solidFill>
                <a:srgbClr val="001C52"/>
              </a:solidFill>
              <a:round/>
              <a:headEnd/>
              <a:tailEnd/>
            </a:ln>
            <a:effectLst>
              <a:outerShdw dist="71842" dir="2700000" algn="ctr" rotWithShape="0">
                <a:srgbClr val="707070"/>
              </a:outerShdw>
            </a:effectLst>
          </p:spPr>
          <p:txBody>
            <a:bodyPr wrap="none" rIns="0" anchor="ctr"/>
            <a:lstStyle/>
            <a:p>
              <a:pPr algn="l" eaLnBrk="0" hangingPunct="0"/>
              <a:r>
                <a:rPr lang="en-US">
                  <a:latin typeface="Arial" charset="0"/>
                </a:rPr>
                <a:t>Campaign has been well received</a:t>
              </a:r>
            </a:p>
          </p:txBody>
        </p:sp>
      </p:grpSp>
      <p:sp>
        <p:nvSpPr>
          <p:cNvPr id="56333" name="AutoShape 13"/>
          <p:cNvSpPr>
            <a:spLocks noChangeArrowheads="1"/>
          </p:cNvSpPr>
          <p:nvPr/>
        </p:nvSpPr>
        <p:spPr bwMode="auto">
          <a:xfrm>
            <a:off x="-254000" y="203200"/>
            <a:ext cx="4978400" cy="685800"/>
          </a:xfrm>
          <a:prstGeom prst="roundRect">
            <a:avLst>
              <a:gd name="adj" fmla="val 30625"/>
            </a:avLst>
          </a:prstGeom>
          <a:solidFill>
            <a:srgbClr val="CEBEA5"/>
          </a:solidFill>
          <a:ln w="38100">
            <a:solidFill>
              <a:srgbClr val="630C21"/>
            </a:solidFill>
            <a:round/>
            <a:headEnd/>
            <a:tailEnd/>
          </a:ln>
          <a:effectLst>
            <a:outerShdw dist="71842" dir="2700000" algn="ctr" rotWithShape="0">
              <a:srgbClr val="7C6744"/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56334" name="Rectangle 14"/>
          <p:cNvSpPr>
            <a:spLocks noGrp="1" noChangeArrowheads="1"/>
          </p:cNvSpPr>
          <p:nvPr>
            <p:ph type="title"/>
          </p:nvPr>
        </p:nvSpPr>
        <p:spPr>
          <a:xfrm>
            <a:off x="228600" y="239713"/>
            <a:ext cx="7772400" cy="635000"/>
          </a:xfrm>
        </p:spPr>
        <p:txBody>
          <a:bodyPr/>
          <a:lstStyle/>
          <a:p>
            <a:r>
              <a:rPr lang="en-US" sz="3200" b="1"/>
              <a:t>IMC In Action:</a:t>
            </a:r>
            <a:r>
              <a:rPr lang="en-US" sz="3200"/>
              <a:t> Saturn</a:t>
            </a:r>
          </a:p>
        </p:txBody>
      </p:sp>
      <p:grpSp>
        <p:nvGrpSpPr>
          <p:cNvPr id="56335" name="Group 15"/>
          <p:cNvGrpSpPr>
            <a:grpSpLocks/>
          </p:cNvGrpSpPr>
          <p:nvPr/>
        </p:nvGrpSpPr>
        <p:grpSpPr bwMode="auto">
          <a:xfrm>
            <a:off x="457200" y="1295400"/>
            <a:ext cx="2133600" cy="5105400"/>
            <a:chOff x="288" y="816"/>
            <a:chExt cx="1344" cy="3216"/>
          </a:xfrm>
        </p:grpSpPr>
        <p:sp>
          <p:nvSpPr>
            <p:cNvPr id="56336" name="AutoShape 16"/>
            <p:cNvSpPr>
              <a:spLocks noChangeArrowheads="1"/>
            </p:cNvSpPr>
            <p:nvPr/>
          </p:nvSpPr>
          <p:spPr bwMode="auto">
            <a:xfrm>
              <a:off x="288" y="816"/>
              <a:ext cx="1344" cy="3216"/>
            </a:xfrm>
            <a:prstGeom prst="roundRect">
              <a:avLst>
                <a:gd name="adj" fmla="val 6417"/>
              </a:avLst>
            </a:prstGeom>
            <a:solidFill>
              <a:srgbClr val="FFEFD6"/>
            </a:solidFill>
            <a:ln w="38100">
              <a:solidFill>
                <a:srgbClr val="FFB610"/>
              </a:solidFill>
              <a:round/>
              <a:headEnd/>
              <a:tailEnd/>
            </a:ln>
            <a:effectLst>
              <a:outerShdw dist="71842" dir="2700000" algn="ctr" rotWithShape="0">
                <a:srgbClr val="707070"/>
              </a:outerShdw>
            </a:effectLst>
          </p:spPr>
          <p:txBody>
            <a:bodyPr anchor="ctr"/>
            <a:lstStyle/>
            <a:p>
              <a:pPr>
                <a:spcBef>
                  <a:spcPct val="20000"/>
                </a:spcBef>
              </a:pPr>
              <a:endParaRPr lang="en-US">
                <a:latin typeface="Arial" charset="0"/>
              </a:endParaRPr>
            </a:p>
          </p:txBody>
        </p:sp>
        <p:sp>
          <p:nvSpPr>
            <p:cNvPr id="56337" name="Text Box 17"/>
            <p:cNvSpPr txBox="1">
              <a:spLocks noChangeArrowheads="1"/>
            </p:cNvSpPr>
            <p:nvPr/>
          </p:nvSpPr>
          <p:spPr bwMode="auto">
            <a:xfrm>
              <a:off x="336" y="848"/>
              <a:ext cx="1263" cy="327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r"/>
              <a:r>
                <a:rPr lang="en-US" sz="2800" b="1">
                  <a:solidFill>
                    <a:srgbClr val="630C2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Arial" charset="0"/>
                </a:rPr>
                <a:t>Challenge:</a:t>
              </a:r>
            </a:p>
          </p:txBody>
        </p:sp>
        <p:sp>
          <p:nvSpPr>
            <p:cNvPr id="56338" name="Text Box 18"/>
            <p:cNvSpPr txBox="1">
              <a:spLocks noChangeArrowheads="1"/>
            </p:cNvSpPr>
            <p:nvPr/>
          </p:nvSpPr>
          <p:spPr bwMode="auto">
            <a:xfrm>
              <a:off x="598" y="1920"/>
              <a:ext cx="1001" cy="327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r"/>
              <a:r>
                <a:rPr lang="en-US" sz="2800" b="1">
                  <a:solidFill>
                    <a:srgbClr val="630C2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Arial" charset="0"/>
                </a:rPr>
                <a:t>Answer:</a:t>
              </a:r>
            </a:p>
          </p:txBody>
        </p:sp>
        <p:sp>
          <p:nvSpPr>
            <p:cNvPr id="56339" name="Text Box 19"/>
            <p:cNvSpPr txBox="1">
              <a:spLocks noChangeArrowheads="1"/>
            </p:cNvSpPr>
            <p:nvPr/>
          </p:nvSpPr>
          <p:spPr bwMode="auto">
            <a:xfrm>
              <a:off x="597" y="3312"/>
              <a:ext cx="1002" cy="327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r"/>
              <a:r>
                <a:rPr lang="en-US" sz="2800" b="1">
                  <a:solidFill>
                    <a:srgbClr val="630C2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Arial" charset="0"/>
                </a:rPr>
                <a:t>Results:</a:t>
              </a:r>
            </a:p>
          </p:txBody>
        </p:sp>
      </p:grpSp>
    </p:spTree>
  </p:cSld>
  <p:clrMapOvr>
    <a:masterClrMapping/>
  </p:clrMapOvr>
  <p:transition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63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63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563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563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329" grpId="0" animBg="1" autoUpdateAnimBg="0"/>
      <p:bldP spid="56328" grpId="0" animBg="1" autoUpdateAnimBg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AutoShape 2"/>
          <p:cNvSpPr>
            <a:spLocks noChangeArrowheads="1"/>
          </p:cNvSpPr>
          <p:nvPr/>
        </p:nvSpPr>
        <p:spPr bwMode="auto">
          <a:xfrm>
            <a:off x="-254000" y="203200"/>
            <a:ext cx="4521200" cy="685800"/>
          </a:xfrm>
          <a:prstGeom prst="roundRect">
            <a:avLst>
              <a:gd name="adj" fmla="val 30625"/>
            </a:avLst>
          </a:prstGeom>
          <a:solidFill>
            <a:srgbClr val="CEBEA5"/>
          </a:solidFill>
          <a:ln w="38100">
            <a:solidFill>
              <a:srgbClr val="630C21"/>
            </a:solidFill>
            <a:round/>
            <a:headEnd/>
            <a:tailEnd/>
          </a:ln>
          <a:effectLst>
            <a:outerShdw dist="71842" dir="2700000" algn="ctr" rotWithShape="0">
              <a:srgbClr val="7C6744"/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58371" name="Rectangle 3"/>
          <p:cNvSpPr>
            <a:spLocks noGrp="1" noChangeArrowheads="1"/>
          </p:cNvSpPr>
          <p:nvPr>
            <p:ph type="title"/>
          </p:nvPr>
        </p:nvSpPr>
        <p:spPr>
          <a:xfrm>
            <a:off x="228600" y="239713"/>
            <a:ext cx="7772400" cy="635000"/>
          </a:xfrm>
        </p:spPr>
        <p:txBody>
          <a:bodyPr/>
          <a:lstStyle/>
          <a:p>
            <a:r>
              <a:rPr lang="en-US" sz="3200"/>
              <a:t>The “Creative Leap”</a:t>
            </a:r>
          </a:p>
        </p:txBody>
      </p:sp>
      <p:grpSp>
        <p:nvGrpSpPr>
          <p:cNvPr id="58400" name="Group 32"/>
          <p:cNvGrpSpPr>
            <a:grpSpLocks/>
          </p:cNvGrpSpPr>
          <p:nvPr/>
        </p:nvGrpSpPr>
        <p:grpSpPr bwMode="auto">
          <a:xfrm>
            <a:off x="762000" y="1219200"/>
            <a:ext cx="7620000" cy="4800600"/>
            <a:chOff x="480" y="768"/>
            <a:chExt cx="4800" cy="3024"/>
          </a:xfrm>
        </p:grpSpPr>
        <p:grpSp>
          <p:nvGrpSpPr>
            <p:cNvPr id="58398" name="Group 30"/>
            <p:cNvGrpSpPr>
              <a:grpSpLocks/>
            </p:cNvGrpSpPr>
            <p:nvPr/>
          </p:nvGrpSpPr>
          <p:grpSpPr bwMode="auto">
            <a:xfrm>
              <a:off x="624" y="768"/>
              <a:ext cx="4368" cy="1248"/>
              <a:chOff x="624" y="768"/>
              <a:chExt cx="4368" cy="1248"/>
            </a:xfrm>
          </p:grpSpPr>
          <p:pic>
            <p:nvPicPr>
              <p:cNvPr id="58382" name="Picture 14" descr="http://rondak.org/notepad.jpg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>
                <a:off x="624" y="912"/>
                <a:ext cx="1392" cy="1007"/>
              </a:xfrm>
              <a:prstGeom prst="rect">
                <a:avLst/>
              </a:prstGeom>
              <a:noFill/>
            </p:spPr>
          </p:pic>
          <p:pic>
            <p:nvPicPr>
              <p:cNvPr id="58386" name="Picture 18" descr="C:\Documents and Settings\John Gayle\My Documents\3Blox\30801 MHHE-Duncan PPT\Work Files\lightbulb.jpg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3886" y="768"/>
                <a:ext cx="1106" cy="1248"/>
              </a:xfrm>
              <a:prstGeom prst="rect">
                <a:avLst/>
              </a:prstGeom>
              <a:noFill/>
            </p:spPr>
          </p:pic>
          <p:sp>
            <p:nvSpPr>
              <p:cNvPr id="58388" name="AutoShape 20"/>
              <p:cNvSpPr>
                <a:spLocks noChangeArrowheads="1"/>
              </p:cNvSpPr>
              <p:nvPr/>
            </p:nvSpPr>
            <p:spPr bwMode="auto">
              <a:xfrm>
                <a:off x="2496" y="1296"/>
                <a:ext cx="744" cy="371"/>
              </a:xfrm>
              <a:prstGeom prst="rightArrow">
                <a:avLst>
                  <a:gd name="adj1" fmla="val 50000"/>
                  <a:gd name="adj2" fmla="val 50135"/>
                </a:avLst>
              </a:prstGeom>
              <a:solidFill>
                <a:srgbClr val="CC3300"/>
              </a:solidFill>
              <a:ln w="38100">
                <a:solidFill>
                  <a:srgbClr val="630C21"/>
                </a:solidFill>
                <a:miter lim="800000"/>
                <a:headEnd/>
                <a:tailEnd/>
              </a:ln>
              <a:effectLst/>
            </p:spPr>
            <p:txBody>
              <a:bodyPr wrap="none" rIns="0" anchor="ctr"/>
              <a:lstStyle/>
              <a:p>
                <a:endParaRPr lang="en-US"/>
              </a:p>
            </p:txBody>
          </p:sp>
        </p:grpSp>
        <p:grpSp>
          <p:nvGrpSpPr>
            <p:cNvPr id="58399" name="Group 31"/>
            <p:cNvGrpSpPr>
              <a:grpSpLocks/>
            </p:cNvGrpSpPr>
            <p:nvPr/>
          </p:nvGrpSpPr>
          <p:grpSpPr bwMode="auto">
            <a:xfrm>
              <a:off x="480" y="2160"/>
              <a:ext cx="4800" cy="1632"/>
              <a:chOff x="480" y="2160"/>
              <a:chExt cx="4800" cy="1632"/>
            </a:xfrm>
          </p:grpSpPr>
          <p:sp>
            <p:nvSpPr>
              <p:cNvPr id="58391" name="AutoShape 23"/>
              <p:cNvSpPr>
                <a:spLocks noChangeArrowheads="1"/>
              </p:cNvSpPr>
              <p:nvPr/>
            </p:nvSpPr>
            <p:spPr bwMode="auto">
              <a:xfrm>
                <a:off x="480" y="2160"/>
                <a:ext cx="1824" cy="1632"/>
              </a:xfrm>
              <a:prstGeom prst="roundRect">
                <a:avLst>
                  <a:gd name="adj" fmla="val 11579"/>
                </a:avLst>
              </a:prstGeom>
              <a:solidFill>
                <a:srgbClr val="FFEFD6"/>
              </a:solidFill>
              <a:ln w="38100">
                <a:solidFill>
                  <a:srgbClr val="FFB610"/>
                </a:solidFill>
                <a:round/>
                <a:headEnd/>
                <a:tailEnd/>
              </a:ln>
              <a:effectLst>
                <a:outerShdw dist="71842" dir="2700000" algn="ctr" rotWithShape="0">
                  <a:srgbClr val="707070"/>
                </a:outerShdw>
              </a:effectLst>
            </p:spPr>
            <p:txBody>
              <a:bodyPr anchor="ctr"/>
              <a:lstStyle/>
              <a:p>
                <a:pPr>
                  <a:spcBef>
                    <a:spcPct val="50000"/>
                  </a:spcBef>
                </a:pPr>
                <a:r>
                  <a:rPr lang="en-US">
                    <a:latin typeface="Arial" charset="0"/>
                  </a:rPr>
                  <a:t>The dull language of the message strategy brief</a:t>
                </a:r>
              </a:p>
            </p:txBody>
          </p:sp>
          <p:sp>
            <p:nvSpPr>
              <p:cNvPr id="58393" name="AutoShape 25"/>
              <p:cNvSpPr>
                <a:spLocks noChangeArrowheads="1"/>
              </p:cNvSpPr>
              <p:nvPr/>
            </p:nvSpPr>
            <p:spPr bwMode="auto">
              <a:xfrm>
                <a:off x="3456" y="2160"/>
                <a:ext cx="1824" cy="1632"/>
              </a:xfrm>
              <a:prstGeom prst="roundRect">
                <a:avLst>
                  <a:gd name="adj" fmla="val 11579"/>
                </a:avLst>
              </a:prstGeom>
              <a:solidFill>
                <a:srgbClr val="FFEFD6"/>
              </a:solidFill>
              <a:ln w="38100">
                <a:solidFill>
                  <a:srgbClr val="FFB610"/>
                </a:solidFill>
                <a:round/>
                <a:headEnd/>
                <a:tailEnd/>
              </a:ln>
              <a:effectLst>
                <a:outerShdw dist="71842" dir="2700000" algn="ctr" rotWithShape="0">
                  <a:srgbClr val="707070"/>
                </a:outerShdw>
              </a:effectLst>
            </p:spPr>
            <p:txBody>
              <a:bodyPr anchor="ctr"/>
              <a:lstStyle/>
              <a:p>
                <a:pPr>
                  <a:spcBef>
                    <a:spcPct val="50000"/>
                  </a:spcBef>
                </a:pPr>
                <a:r>
                  <a:rPr lang="en-US">
                    <a:latin typeface="Arial" charset="0"/>
                  </a:rPr>
                  <a:t>The big idea: an exciting, attention-getting, and memorable message concept</a:t>
                </a:r>
              </a:p>
            </p:txBody>
          </p:sp>
          <p:sp>
            <p:nvSpPr>
              <p:cNvPr id="58394" name="AutoShape 26"/>
              <p:cNvSpPr>
                <a:spLocks noChangeArrowheads="1"/>
              </p:cNvSpPr>
              <p:nvPr/>
            </p:nvSpPr>
            <p:spPr bwMode="auto">
              <a:xfrm>
                <a:off x="2508" y="2784"/>
                <a:ext cx="744" cy="371"/>
              </a:xfrm>
              <a:prstGeom prst="rightArrow">
                <a:avLst>
                  <a:gd name="adj1" fmla="val 50000"/>
                  <a:gd name="adj2" fmla="val 50135"/>
                </a:avLst>
              </a:prstGeom>
              <a:solidFill>
                <a:srgbClr val="CC3300"/>
              </a:solidFill>
              <a:ln w="38100">
                <a:solidFill>
                  <a:srgbClr val="630C21"/>
                </a:solidFill>
                <a:miter lim="800000"/>
                <a:headEnd/>
                <a:tailEnd/>
              </a:ln>
              <a:effectLst/>
            </p:spPr>
            <p:txBody>
              <a:bodyPr wrap="none" rIns="0" anchor="ctr"/>
              <a:lstStyle/>
              <a:p>
                <a:endParaRPr lang="en-US"/>
              </a:p>
            </p:txBody>
          </p:sp>
        </p:grpSp>
      </p:grpSp>
    </p:spTree>
  </p:cSld>
  <p:clrMapOvr>
    <a:masterClrMapping/>
  </p:clrMapOvr>
  <p:transition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84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1026"/>
          <p:cNvSpPr>
            <a:spLocks noChangeArrowheads="1"/>
          </p:cNvSpPr>
          <p:nvPr/>
        </p:nvSpPr>
        <p:spPr bwMode="auto">
          <a:xfrm>
            <a:off x="0" y="0"/>
            <a:ext cx="1527175" cy="6858000"/>
          </a:xfrm>
          <a:prstGeom prst="rect">
            <a:avLst/>
          </a:prstGeom>
          <a:solidFill>
            <a:srgbClr val="001C52"/>
          </a:solidFill>
          <a:ln w="381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9395" name="AutoShape 1027"/>
          <p:cNvSpPr>
            <a:spLocks noChangeArrowheads="1"/>
          </p:cNvSpPr>
          <p:nvPr/>
        </p:nvSpPr>
        <p:spPr bwMode="auto">
          <a:xfrm>
            <a:off x="-254000" y="227013"/>
            <a:ext cx="9067800" cy="685800"/>
          </a:xfrm>
          <a:prstGeom prst="roundRect">
            <a:avLst>
              <a:gd name="adj" fmla="val 30625"/>
            </a:avLst>
          </a:prstGeom>
          <a:solidFill>
            <a:schemeClr val="bg1"/>
          </a:solidFill>
          <a:ln w="38100">
            <a:solidFill>
              <a:srgbClr val="84A2D6"/>
            </a:solidFill>
            <a:round/>
            <a:headEnd/>
            <a:tailEnd/>
          </a:ln>
          <a:effectLst>
            <a:outerShdw dist="71842" dir="2700000" algn="ctr" rotWithShape="0">
              <a:srgbClr val="3E499A"/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59396" name="Rectangle 1028"/>
          <p:cNvSpPr>
            <a:spLocks noGrp="1" noChangeArrowheads="1"/>
          </p:cNvSpPr>
          <p:nvPr>
            <p:ph type="title"/>
          </p:nvPr>
        </p:nvSpPr>
        <p:spPr>
          <a:xfrm>
            <a:off x="227013" y="241300"/>
            <a:ext cx="8383587" cy="635000"/>
          </a:xfrm>
        </p:spPr>
        <p:txBody>
          <a:bodyPr/>
          <a:lstStyle/>
          <a:p>
            <a:r>
              <a:rPr lang="en-US" sz="3200"/>
              <a:t>A Big Idea Resulting From The Creative Leap</a:t>
            </a:r>
          </a:p>
        </p:txBody>
      </p:sp>
      <p:pic>
        <p:nvPicPr>
          <p:cNvPr id="59401" name="Picture 1033" descr="C:\Documents and Settings\John Gayle\My Documents\3Blox\30801 MHHE-Duncan PPT\Work Files\Duncan Compressed\dun37744_p091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24213" y="1219200"/>
            <a:ext cx="4014787" cy="5205413"/>
          </a:xfrm>
          <a:prstGeom prst="rect">
            <a:avLst/>
          </a:prstGeom>
          <a:noFill/>
          <a:effectLst>
            <a:outerShdw dist="107763" dir="2700000" algn="ctr" rotWithShape="0">
              <a:srgbClr val="808080"/>
            </a:outerShdw>
          </a:effectLst>
        </p:spPr>
      </p:pic>
      <p:sp>
        <p:nvSpPr>
          <p:cNvPr id="59402" name="Rectangle 1034">
            <a:hlinkClick r:id="rId3" action="ppaction://program"/>
          </p:cNvPr>
          <p:cNvSpPr>
            <a:spLocks noChangeArrowheads="1"/>
          </p:cNvSpPr>
          <p:nvPr/>
        </p:nvSpPr>
        <p:spPr bwMode="auto">
          <a:xfrm>
            <a:off x="6934200" y="6019800"/>
            <a:ext cx="533400" cy="533400"/>
          </a:xfrm>
          <a:prstGeom prst="rect">
            <a:avLst/>
          </a:prstGeom>
          <a:solidFill>
            <a:srgbClr val="990000"/>
          </a:solidFill>
          <a:ln w="38100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tx1"/>
            </a:outerShdw>
          </a:effectLst>
        </p:spPr>
        <p:txBody>
          <a:bodyPr wrap="none" tIns="27432" anchor="ctr"/>
          <a:lstStyle/>
          <a:p>
            <a:pPr eaLnBrk="0" hangingPunct="0"/>
            <a:r>
              <a:rPr lang="en-US" sz="4400" b="1">
                <a:solidFill>
                  <a:srgbClr val="F8F8F8"/>
                </a:solidFill>
                <a:latin typeface="Arial" charset="0"/>
              </a:rPr>
              <a:t>+</a:t>
            </a: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94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402" grpId="0" animBg="1" autoUpdateAnimBg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2" descr="C:\Documents and Settings\John Gayle\My Documents\3Blox\30801 MHHE-Duncan PPT\Work Files\skyline.jpg"/>
          <p:cNvPicPr>
            <a:picLocks noChangeAspect="1" noChangeArrowheads="1"/>
          </p:cNvPicPr>
          <p:nvPr/>
        </p:nvPicPr>
        <p:blipFill>
          <a:blip r:embed="rId2" cstate="print">
            <a:lum bright="18000" contrast="-18000"/>
          </a:blip>
          <a:srcRect l="14375" t="7500" r="10625" b="17500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9939" name="AutoShape 3"/>
          <p:cNvSpPr>
            <a:spLocks noChangeArrowheads="1"/>
          </p:cNvSpPr>
          <p:nvPr/>
        </p:nvSpPr>
        <p:spPr bwMode="auto">
          <a:xfrm>
            <a:off x="-254000" y="203200"/>
            <a:ext cx="5740400" cy="685800"/>
          </a:xfrm>
          <a:prstGeom prst="roundRect">
            <a:avLst>
              <a:gd name="adj" fmla="val 30625"/>
            </a:avLst>
          </a:prstGeom>
          <a:solidFill>
            <a:srgbClr val="CEBEA5"/>
          </a:solidFill>
          <a:ln w="38100">
            <a:solidFill>
              <a:srgbClr val="630C21"/>
            </a:solidFill>
            <a:round/>
            <a:headEnd/>
            <a:tailEnd/>
          </a:ln>
          <a:effectLst>
            <a:outerShdw dist="71842" dir="2700000" algn="ctr" rotWithShape="0">
              <a:srgbClr val="7C6744"/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39940" name="Rectangle 4"/>
          <p:cNvSpPr>
            <a:spLocks noGrp="1" noChangeArrowheads="1"/>
          </p:cNvSpPr>
          <p:nvPr>
            <p:ph type="title"/>
          </p:nvPr>
        </p:nvSpPr>
        <p:spPr>
          <a:xfrm>
            <a:off x="228600" y="239713"/>
            <a:ext cx="7772400" cy="635000"/>
          </a:xfrm>
        </p:spPr>
        <p:txBody>
          <a:bodyPr/>
          <a:lstStyle/>
          <a:p>
            <a:r>
              <a:rPr lang="en-US" sz="3200"/>
              <a:t>Tales From the Real World</a:t>
            </a:r>
          </a:p>
        </p:txBody>
      </p:sp>
      <p:sp>
        <p:nvSpPr>
          <p:cNvPr id="39941" name="AutoShape 5"/>
          <p:cNvSpPr>
            <a:spLocks noChangeArrowheads="1"/>
          </p:cNvSpPr>
          <p:nvPr/>
        </p:nvSpPr>
        <p:spPr bwMode="auto">
          <a:xfrm>
            <a:off x="685800" y="1685925"/>
            <a:ext cx="7848600" cy="4300538"/>
          </a:xfrm>
          <a:prstGeom prst="roundRect">
            <a:avLst>
              <a:gd name="adj" fmla="val 11458"/>
            </a:avLst>
          </a:prstGeom>
          <a:solidFill>
            <a:srgbClr val="FFF9EF"/>
          </a:solidFill>
          <a:ln w="38100">
            <a:solidFill>
              <a:srgbClr val="FFB610"/>
            </a:solidFill>
            <a:round/>
            <a:headEnd/>
            <a:tailEnd/>
          </a:ln>
          <a:effectLst>
            <a:outerShdw dist="71842" dir="2700000" algn="ctr" rotWithShape="0">
              <a:srgbClr val="707070"/>
            </a:outerShdw>
          </a:effectLst>
        </p:spPr>
        <p:txBody>
          <a:bodyPr anchor="ctr"/>
          <a:lstStyle/>
          <a:p>
            <a:pPr algn="l"/>
            <a:endParaRPr lang="en-US">
              <a:latin typeface="Arial" charset="0"/>
            </a:endParaRPr>
          </a:p>
        </p:txBody>
      </p:sp>
      <p:sp>
        <p:nvSpPr>
          <p:cNvPr id="39942" name="Text Box 6"/>
          <p:cNvSpPr txBox="1">
            <a:spLocks noChangeArrowheads="1"/>
          </p:cNvSpPr>
          <p:nvPr/>
        </p:nvSpPr>
        <p:spPr bwMode="auto">
          <a:xfrm>
            <a:off x="1219200" y="2193925"/>
            <a:ext cx="6629400" cy="3292475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3000">
                <a:latin typeface="Arial" charset="0"/>
              </a:rPr>
              <a:t>A big idea can come at any moment—in any situation. That’s why it’s important to give creative professionals freedom. Some big ideas have emerged at baseball games, at a movie, or on a lunchtime walk in the park. </a:t>
            </a:r>
          </a:p>
        </p:txBody>
      </p:sp>
      <p:pic>
        <p:nvPicPr>
          <p:cNvPr id="39943" name="Picture 7" descr="C:\Documents and Settings\John Gayle\My Documents\3Blox\30801 MHHE-Duncan PPT\Work Files\book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43838" y="1447800"/>
            <a:ext cx="963612" cy="990600"/>
          </a:xfrm>
          <a:prstGeom prst="rect">
            <a:avLst/>
          </a:prstGeom>
          <a:noFill/>
        </p:spPr>
      </p:pic>
    </p:spTree>
  </p:cSld>
  <p:clrMapOvr>
    <a:masterClrMapping/>
  </p:clrMapOvr>
  <p:transition>
    <p:zoom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0440" name="Group 24"/>
          <p:cNvGrpSpPr>
            <a:grpSpLocks/>
          </p:cNvGrpSpPr>
          <p:nvPr/>
        </p:nvGrpSpPr>
        <p:grpSpPr bwMode="auto">
          <a:xfrm>
            <a:off x="914400" y="3657600"/>
            <a:ext cx="3657600" cy="2362200"/>
            <a:chOff x="576" y="2304"/>
            <a:chExt cx="2304" cy="1488"/>
          </a:xfrm>
        </p:grpSpPr>
        <p:sp>
          <p:nvSpPr>
            <p:cNvPr id="60428" name="AutoShape 12"/>
            <p:cNvSpPr>
              <a:spLocks noChangeArrowheads="1"/>
            </p:cNvSpPr>
            <p:nvPr/>
          </p:nvSpPr>
          <p:spPr bwMode="auto">
            <a:xfrm>
              <a:off x="576" y="3024"/>
              <a:ext cx="1404" cy="768"/>
            </a:xfrm>
            <a:prstGeom prst="roundRect">
              <a:avLst>
                <a:gd name="adj" fmla="val 23065"/>
              </a:avLst>
            </a:prstGeom>
            <a:solidFill>
              <a:srgbClr val="FFEFD6"/>
            </a:solidFill>
            <a:ln w="38100">
              <a:solidFill>
                <a:srgbClr val="FFB610"/>
              </a:solidFill>
              <a:round/>
              <a:headEnd/>
              <a:tailEnd/>
            </a:ln>
            <a:effectLst>
              <a:outerShdw dist="71842" dir="2700000" algn="ctr" rotWithShape="0">
                <a:srgbClr val="707070"/>
              </a:outerShdw>
            </a:effectLst>
          </p:spPr>
          <p:txBody>
            <a:bodyPr anchor="ctr"/>
            <a:lstStyle/>
            <a:p>
              <a:pPr>
                <a:spcBef>
                  <a:spcPct val="20000"/>
                </a:spcBef>
              </a:pPr>
              <a:r>
                <a:rPr lang="en-US" sz="2800">
                  <a:latin typeface="Arial" charset="0"/>
                </a:rPr>
                <a:t>Magic</a:t>
              </a:r>
            </a:p>
          </p:txBody>
        </p:sp>
        <p:sp>
          <p:nvSpPr>
            <p:cNvPr id="60429" name="Line 13"/>
            <p:cNvSpPr>
              <a:spLocks noChangeShapeType="1"/>
            </p:cNvSpPr>
            <p:nvPr/>
          </p:nvSpPr>
          <p:spPr bwMode="auto">
            <a:xfrm flipH="1">
              <a:off x="1308" y="2304"/>
              <a:ext cx="1572" cy="672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60441" name="Group 25"/>
          <p:cNvGrpSpPr>
            <a:grpSpLocks/>
          </p:cNvGrpSpPr>
          <p:nvPr/>
        </p:nvGrpSpPr>
        <p:grpSpPr bwMode="auto">
          <a:xfrm>
            <a:off x="3457575" y="3657600"/>
            <a:ext cx="2228850" cy="2362200"/>
            <a:chOff x="2178" y="2304"/>
            <a:chExt cx="1404" cy="1488"/>
          </a:xfrm>
        </p:grpSpPr>
        <p:sp>
          <p:nvSpPr>
            <p:cNvPr id="60431" name="AutoShape 15"/>
            <p:cNvSpPr>
              <a:spLocks noChangeArrowheads="1"/>
            </p:cNvSpPr>
            <p:nvPr/>
          </p:nvSpPr>
          <p:spPr bwMode="auto">
            <a:xfrm>
              <a:off x="2178" y="3024"/>
              <a:ext cx="1404" cy="768"/>
            </a:xfrm>
            <a:prstGeom prst="roundRect">
              <a:avLst>
                <a:gd name="adj" fmla="val 23065"/>
              </a:avLst>
            </a:prstGeom>
            <a:solidFill>
              <a:srgbClr val="FFEFD6"/>
            </a:solidFill>
            <a:ln w="38100">
              <a:solidFill>
                <a:srgbClr val="FFB610"/>
              </a:solidFill>
              <a:round/>
              <a:headEnd/>
              <a:tailEnd/>
            </a:ln>
            <a:effectLst>
              <a:outerShdw dist="71842" dir="2700000" algn="ctr" rotWithShape="0">
                <a:srgbClr val="707070"/>
              </a:outerShdw>
            </a:effectLst>
          </p:spPr>
          <p:txBody>
            <a:bodyPr anchor="ctr"/>
            <a:lstStyle/>
            <a:p>
              <a:pPr>
                <a:spcBef>
                  <a:spcPct val="20000"/>
                </a:spcBef>
              </a:pPr>
              <a:r>
                <a:rPr lang="en-US" sz="2800">
                  <a:latin typeface="Arial" charset="0"/>
                </a:rPr>
                <a:t>Simple</a:t>
              </a:r>
            </a:p>
          </p:txBody>
        </p:sp>
        <p:sp>
          <p:nvSpPr>
            <p:cNvPr id="60432" name="Line 16"/>
            <p:cNvSpPr>
              <a:spLocks noChangeShapeType="1"/>
            </p:cNvSpPr>
            <p:nvPr/>
          </p:nvSpPr>
          <p:spPr bwMode="auto">
            <a:xfrm>
              <a:off x="2880" y="2304"/>
              <a:ext cx="8" cy="672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60442" name="Group 26"/>
          <p:cNvGrpSpPr>
            <a:grpSpLocks/>
          </p:cNvGrpSpPr>
          <p:nvPr/>
        </p:nvGrpSpPr>
        <p:grpSpPr bwMode="auto">
          <a:xfrm>
            <a:off x="4572000" y="3657600"/>
            <a:ext cx="3657600" cy="2362200"/>
            <a:chOff x="2880" y="2304"/>
            <a:chExt cx="2304" cy="1488"/>
          </a:xfrm>
        </p:grpSpPr>
        <p:sp>
          <p:nvSpPr>
            <p:cNvPr id="60434" name="AutoShape 18"/>
            <p:cNvSpPr>
              <a:spLocks noChangeArrowheads="1"/>
            </p:cNvSpPr>
            <p:nvPr/>
          </p:nvSpPr>
          <p:spPr bwMode="auto">
            <a:xfrm>
              <a:off x="3780" y="3024"/>
              <a:ext cx="1404" cy="768"/>
            </a:xfrm>
            <a:prstGeom prst="roundRect">
              <a:avLst>
                <a:gd name="adj" fmla="val 23065"/>
              </a:avLst>
            </a:prstGeom>
            <a:solidFill>
              <a:srgbClr val="FFEFD6"/>
            </a:solidFill>
            <a:ln w="38100">
              <a:solidFill>
                <a:srgbClr val="FFB610"/>
              </a:solidFill>
              <a:round/>
              <a:headEnd/>
              <a:tailEnd/>
            </a:ln>
            <a:effectLst>
              <a:outerShdw dist="71842" dir="2700000" algn="ctr" rotWithShape="0">
                <a:srgbClr val="707070"/>
              </a:outerShdw>
            </a:effectLst>
          </p:spPr>
          <p:txBody>
            <a:bodyPr anchor="ctr"/>
            <a:lstStyle/>
            <a:p>
              <a:pPr>
                <a:spcBef>
                  <a:spcPct val="20000"/>
                </a:spcBef>
              </a:pPr>
              <a:r>
                <a:rPr lang="en-US" sz="2800">
                  <a:latin typeface="Arial" charset="0"/>
                </a:rPr>
                <a:t>Has “Legs”</a:t>
              </a:r>
            </a:p>
          </p:txBody>
        </p:sp>
        <p:sp>
          <p:nvSpPr>
            <p:cNvPr id="60435" name="Line 19"/>
            <p:cNvSpPr>
              <a:spLocks noChangeShapeType="1"/>
            </p:cNvSpPr>
            <p:nvPr/>
          </p:nvSpPr>
          <p:spPr bwMode="auto">
            <a:xfrm>
              <a:off x="2880" y="2304"/>
              <a:ext cx="1632" cy="672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60437" name="AutoShape 21"/>
          <p:cNvSpPr>
            <a:spLocks noChangeArrowheads="1"/>
          </p:cNvSpPr>
          <p:nvPr/>
        </p:nvSpPr>
        <p:spPr bwMode="auto">
          <a:xfrm>
            <a:off x="3457575" y="4800600"/>
            <a:ext cx="2228850" cy="1219200"/>
          </a:xfrm>
          <a:prstGeom prst="roundRect">
            <a:avLst>
              <a:gd name="adj" fmla="val 23065"/>
            </a:avLst>
          </a:prstGeom>
          <a:solidFill>
            <a:srgbClr val="FFEFD6"/>
          </a:solidFill>
          <a:ln w="38100">
            <a:solidFill>
              <a:srgbClr val="FFEFD2"/>
            </a:solidFill>
            <a:round/>
            <a:headEnd/>
            <a:tailEnd/>
          </a:ln>
          <a:effectLst>
            <a:outerShdw dist="71842" dir="2700000" algn="ctr" rotWithShape="0">
              <a:srgbClr val="707070"/>
            </a:outerShdw>
          </a:effectLst>
        </p:spPr>
        <p:txBody>
          <a:bodyPr anchor="ctr"/>
          <a:lstStyle/>
          <a:p>
            <a:pPr>
              <a:spcBef>
                <a:spcPct val="20000"/>
              </a:spcBef>
            </a:pPr>
            <a:r>
              <a:rPr lang="en-US" sz="2800">
                <a:latin typeface="Arial" charset="0"/>
              </a:rPr>
              <a:t>Simple</a:t>
            </a:r>
          </a:p>
        </p:txBody>
      </p:sp>
      <p:sp>
        <p:nvSpPr>
          <p:cNvPr id="60436" name="AutoShape 20"/>
          <p:cNvSpPr>
            <a:spLocks noChangeArrowheads="1"/>
          </p:cNvSpPr>
          <p:nvPr/>
        </p:nvSpPr>
        <p:spPr bwMode="auto">
          <a:xfrm>
            <a:off x="914400" y="4800600"/>
            <a:ext cx="2228850" cy="1219200"/>
          </a:xfrm>
          <a:prstGeom prst="roundRect">
            <a:avLst>
              <a:gd name="adj" fmla="val 23065"/>
            </a:avLst>
          </a:prstGeom>
          <a:solidFill>
            <a:srgbClr val="FFEFD6"/>
          </a:solidFill>
          <a:ln w="38100">
            <a:solidFill>
              <a:srgbClr val="FFEFD2"/>
            </a:solidFill>
            <a:round/>
            <a:headEnd/>
            <a:tailEnd/>
          </a:ln>
          <a:effectLst>
            <a:outerShdw dist="71842" dir="2700000" algn="ctr" rotWithShape="0">
              <a:srgbClr val="707070"/>
            </a:outerShdw>
          </a:effectLst>
        </p:spPr>
        <p:txBody>
          <a:bodyPr anchor="ctr"/>
          <a:lstStyle/>
          <a:p>
            <a:pPr>
              <a:spcBef>
                <a:spcPct val="20000"/>
              </a:spcBef>
            </a:pPr>
            <a:r>
              <a:rPr lang="en-US" sz="2800">
                <a:latin typeface="Arial" charset="0"/>
              </a:rPr>
              <a:t>Magic</a:t>
            </a:r>
          </a:p>
        </p:txBody>
      </p:sp>
      <p:pic>
        <p:nvPicPr>
          <p:cNvPr id="60439" name="Picture 23" descr="C:\Documents and Settings\John Gayle\My Documents\3Blox\30801 MHHE-Duncan PPT\Work Files\lightbulb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29050" y="990600"/>
            <a:ext cx="1484313" cy="1676400"/>
          </a:xfrm>
          <a:prstGeom prst="rect">
            <a:avLst/>
          </a:prstGeom>
          <a:noFill/>
        </p:spPr>
      </p:pic>
      <p:sp>
        <p:nvSpPr>
          <p:cNvPr id="60418" name="AutoShape 2"/>
          <p:cNvSpPr>
            <a:spLocks noChangeArrowheads="1"/>
          </p:cNvSpPr>
          <p:nvPr/>
        </p:nvSpPr>
        <p:spPr bwMode="auto">
          <a:xfrm>
            <a:off x="-254000" y="203200"/>
            <a:ext cx="6045200" cy="685800"/>
          </a:xfrm>
          <a:prstGeom prst="roundRect">
            <a:avLst>
              <a:gd name="adj" fmla="val 30625"/>
            </a:avLst>
          </a:prstGeom>
          <a:solidFill>
            <a:srgbClr val="CEBEA5"/>
          </a:solidFill>
          <a:ln w="38100">
            <a:solidFill>
              <a:srgbClr val="630C21"/>
            </a:solidFill>
            <a:round/>
            <a:headEnd/>
            <a:tailEnd/>
          </a:ln>
          <a:effectLst>
            <a:outerShdw dist="71842" dir="2700000" algn="ctr" rotWithShape="0">
              <a:srgbClr val="7C6744"/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60419" name="Rectangle 3"/>
          <p:cNvSpPr>
            <a:spLocks noGrp="1" noChangeArrowheads="1"/>
          </p:cNvSpPr>
          <p:nvPr>
            <p:ph type="title"/>
          </p:nvPr>
        </p:nvSpPr>
        <p:spPr>
          <a:xfrm>
            <a:off x="228600" y="239713"/>
            <a:ext cx="7772400" cy="635000"/>
          </a:xfrm>
        </p:spPr>
        <p:txBody>
          <a:bodyPr/>
          <a:lstStyle/>
          <a:p>
            <a:r>
              <a:rPr lang="en-US" sz="3200"/>
              <a:t>Characteristics of a Big Idea </a:t>
            </a:r>
          </a:p>
        </p:txBody>
      </p:sp>
      <p:sp>
        <p:nvSpPr>
          <p:cNvPr id="60426" name="AutoShape 10"/>
          <p:cNvSpPr>
            <a:spLocks noChangeArrowheads="1"/>
          </p:cNvSpPr>
          <p:nvPr/>
        </p:nvSpPr>
        <p:spPr bwMode="auto">
          <a:xfrm>
            <a:off x="2743200" y="2667000"/>
            <a:ext cx="3657600" cy="990600"/>
          </a:xfrm>
          <a:prstGeom prst="roundRect">
            <a:avLst>
              <a:gd name="adj" fmla="val 28046"/>
            </a:avLst>
          </a:prstGeom>
          <a:solidFill>
            <a:srgbClr val="84A2D6"/>
          </a:solidFill>
          <a:ln w="38100">
            <a:solidFill>
              <a:srgbClr val="001C52"/>
            </a:solidFill>
            <a:round/>
            <a:headEnd/>
            <a:tailEnd/>
          </a:ln>
          <a:effectLst>
            <a:outerShdw dist="71842" dir="2700000" algn="ctr" rotWithShape="0">
              <a:srgbClr val="707070"/>
            </a:outerShdw>
          </a:effectLst>
        </p:spPr>
        <p:txBody>
          <a:bodyPr anchor="ctr"/>
          <a:lstStyle/>
          <a:p>
            <a:pPr marL="174625" indent="-174625">
              <a:lnSpc>
                <a:spcPct val="85000"/>
              </a:lnSpc>
              <a:spcBef>
                <a:spcPct val="20000"/>
              </a:spcBef>
            </a:pPr>
            <a:r>
              <a:rPr lang="en-US" sz="2800" b="1">
                <a:latin typeface="Arial" charset="0"/>
              </a:rPr>
              <a:t>Characteristics</a:t>
            </a:r>
          </a:p>
        </p:txBody>
      </p:sp>
    </p:spTree>
  </p:cSld>
  <p:clrMapOvr>
    <a:masterClrMapping/>
  </p:clrMapOvr>
  <p:transition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04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0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604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0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604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437" grpId="0" animBg="1" autoUpdateAnimBg="0"/>
      <p:bldP spid="60436" grpId="0" animBg="1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4" name="Rectangle 8"/>
          <p:cNvSpPr>
            <a:spLocks noChangeArrowheads="1"/>
          </p:cNvSpPr>
          <p:nvPr/>
        </p:nvSpPr>
        <p:spPr bwMode="auto">
          <a:xfrm>
            <a:off x="0" y="0"/>
            <a:ext cx="1600200" cy="6858000"/>
          </a:xfrm>
          <a:prstGeom prst="rect">
            <a:avLst/>
          </a:prstGeom>
          <a:solidFill>
            <a:srgbClr val="001C52"/>
          </a:solidFill>
          <a:ln w="381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102" name="Rectangle 6"/>
          <p:cNvSpPr>
            <a:spLocks noChangeArrowheads="1"/>
          </p:cNvSpPr>
          <p:nvPr/>
        </p:nvSpPr>
        <p:spPr bwMode="auto">
          <a:xfrm>
            <a:off x="1981200" y="1295400"/>
            <a:ext cx="6629400" cy="48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 algn="l">
              <a:spcBef>
                <a:spcPct val="40000"/>
              </a:spcBef>
              <a:buClr>
                <a:srgbClr val="630C21"/>
              </a:buClr>
              <a:buSzPct val="125000"/>
              <a:buFont typeface="Wingdings" pitchFamily="2" charset="2"/>
              <a:buChar char="§"/>
            </a:pPr>
            <a:r>
              <a:rPr lang="en-US" sz="3400"/>
              <a:t>What marketing decisions need to be considered in planning IMC messages?</a:t>
            </a:r>
          </a:p>
          <a:p>
            <a:pPr marL="342900" indent="-342900" algn="l">
              <a:spcBef>
                <a:spcPct val="40000"/>
              </a:spcBef>
              <a:buClr>
                <a:srgbClr val="630C21"/>
              </a:buClr>
              <a:buSzPct val="125000"/>
              <a:buFont typeface="Wingdings" pitchFamily="2" charset="2"/>
              <a:buChar char="§"/>
            </a:pPr>
            <a:r>
              <a:rPr lang="en-US" sz="3400"/>
              <a:t>What are the key elements in an IMC message strategy brief?</a:t>
            </a:r>
          </a:p>
          <a:p>
            <a:pPr marL="342900" indent="-342900" algn="l">
              <a:spcBef>
                <a:spcPct val="40000"/>
              </a:spcBef>
              <a:buClr>
                <a:srgbClr val="630C21"/>
              </a:buClr>
              <a:buSzPct val="125000"/>
              <a:buFont typeface="Wingdings" pitchFamily="2" charset="2"/>
              <a:buChar char="§"/>
            </a:pPr>
            <a:r>
              <a:rPr lang="en-US" sz="3400"/>
              <a:t>How does the creative process work to develop big ideas? </a:t>
            </a:r>
          </a:p>
        </p:txBody>
      </p:sp>
      <p:sp>
        <p:nvSpPr>
          <p:cNvPr id="4106" name="AutoShape 10"/>
          <p:cNvSpPr>
            <a:spLocks noChangeArrowheads="1"/>
          </p:cNvSpPr>
          <p:nvPr/>
        </p:nvSpPr>
        <p:spPr bwMode="auto">
          <a:xfrm>
            <a:off x="-304800" y="227013"/>
            <a:ext cx="3810000" cy="685800"/>
          </a:xfrm>
          <a:prstGeom prst="roundRect">
            <a:avLst>
              <a:gd name="adj" fmla="val 30625"/>
            </a:avLst>
          </a:prstGeom>
          <a:solidFill>
            <a:schemeClr val="bg1"/>
          </a:solidFill>
          <a:ln w="38100">
            <a:solidFill>
              <a:srgbClr val="84A2D6"/>
            </a:solidFill>
            <a:round/>
            <a:headEnd/>
            <a:tailEnd/>
          </a:ln>
          <a:effectLst>
            <a:outerShdw dist="71842" dir="2700000" algn="ctr" rotWithShape="0">
              <a:srgbClr val="3E499A"/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4107" name="Rectangle 11"/>
          <p:cNvSpPr>
            <a:spLocks noGrp="1" noChangeArrowheads="1"/>
          </p:cNvSpPr>
          <p:nvPr>
            <p:ph type="title"/>
          </p:nvPr>
        </p:nvSpPr>
        <p:spPr>
          <a:xfrm>
            <a:off x="227013" y="241300"/>
            <a:ext cx="7772400" cy="635000"/>
          </a:xfrm>
          <a:noFill/>
          <a:ln/>
        </p:spPr>
        <p:txBody>
          <a:bodyPr/>
          <a:lstStyle/>
          <a:p>
            <a:r>
              <a:rPr lang="en-US" sz="3000" b="1"/>
              <a:t>Chapter Outline</a:t>
            </a:r>
          </a:p>
        </p:txBody>
      </p:sp>
    </p:spTree>
  </p:cSld>
  <p:clrMapOvr>
    <a:masterClrMapping/>
  </p:clrMapOvr>
  <p:transition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1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10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10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2" grpId="0" build="p" autoUpdateAnimBg="0" advAuto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AutoShape 2"/>
          <p:cNvSpPr>
            <a:spLocks noChangeArrowheads="1"/>
          </p:cNvSpPr>
          <p:nvPr/>
        </p:nvSpPr>
        <p:spPr bwMode="auto">
          <a:xfrm>
            <a:off x="-254000" y="203200"/>
            <a:ext cx="4826000" cy="685800"/>
          </a:xfrm>
          <a:prstGeom prst="roundRect">
            <a:avLst>
              <a:gd name="adj" fmla="val 30625"/>
            </a:avLst>
          </a:prstGeom>
          <a:solidFill>
            <a:srgbClr val="CEBEA5"/>
          </a:solidFill>
          <a:ln w="38100">
            <a:solidFill>
              <a:srgbClr val="630C21"/>
            </a:solidFill>
            <a:round/>
            <a:headEnd/>
            <a:tailEnd/>
          </a:ln>
          <a:effectLst>
            <a:outerShdw dist="71842" dir="2700000" algn="ctr" rotWithShape="0">
              <a:srgbClr val="7C6744"/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70659" name="Rectangle 3"/>
          <p:cNvSpPr>
            <a:spLocks noGrp="1" noChangeArrowheads="1"/>
          </p:cNvSpPr>
          <p:nvPr>
            <p:ph type="title"/>
          </p:nvPr>
        </p:nvSpPr>
        <p:spPr>
          <a:xfrm>
            <a:off x="228600" y="239713"/>
            <a:ext cx="4343400" cy="635000"/>
          </a:xfrm>
        </p:spPr>
        <p:txBody>
          <a:bodyPr/>
          <a:lstStyle/>
          <a:p>
            <a:r>
              <a:rPr lang="en-US" sz="3200"/>
              <a:t>How to Get a Big Idea</a:t>
            </a:r>
          </a:p>
        </p:txBody>
      </p:sp>
      <p:pic>
        <p:nvPicPr>
          <p:cNvPr id="70660" name="Picture 4" descr="C:\Documents and Settings\John Gayle\My Documents\3Blox\30801 MHHE-Duncan PPT\Work Files\dictionary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000" y="1289050"/>
            <a:ext cx="7772400" cy="4578350"/>
          </a:xfrm>
          <a:prstGeom prst="rect">
            <a:avLst/>
          </a:prstGeom>
          <a:noFill/>
        </p:spPr>
      </p:pic>
      <p:pic>
        <p:nvPicPr>
          <p:cNvPr id="70661" name="Picture 5" descr="C:\Documents and Settings\John Gayle\My Documents\3Blox\30801 MHHE-Duncan PPT\Work Files\definition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346950" y="1143000"/>
            <a:ext cx="1187450" cy="1219200"/>
          </a:xfrm>
          <a:prstGeom prst="rect">
            <a:avLst/>
          </a:prstGeom>
          <a:noFill/>
        </p:spPr>
      </p:pic>
      <p:sp>
        <p:nvSpPr>
          <p:cNvPr id="70662" name="Rectangle 6"/>
          <p:cNvSpPr>
            <a:spLocks noChangeArrowheads="1"/>
          </p:cNvSpPr>
          <p:nvPr/>
        </p:nvSpPr>
        <p:spPr bwMode="auto">
          <a:xfrm>
            <a:off x="1447800" y="1962150"/>
            <a:ext cx="5943600" cy="283845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20000"/>
              </a:spcBef>
            </a:pPr>
            <a:r>
              <a:rPr lang="en-US" sz="3600" b="1"/>
              <a:t>Creative process:</a:t>
            </a:r>
            <a:r>
              <a:rPr lang="en-US" sz="3600"/>
              <a:t> </a:t>
            </a:r>
            <a:br>
              <a:rPr lang="en-US" sz="3600"/>
            </a:br>
            <a:r>
              <a:rPr lang="en-US" sz="3600"/>
              <a:t>A formal procedure for increasing productivity and innovative output by an individual or a group</a:t>
            </a:r>
          </a:p>
        </p:txBody>
      </p:sp>
    </p:spTree>
  </p:cSld>
  <p:clrMapOvr>
    <a:masterClrMapping/>
  </p:clrMapOvr>
  <p:transition>
    <p:pull dir="ru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42" name="Picture 2" descr="C:\Documents and Settings\John Gayle\My Documents\3Blox\30801 MHHE-Duncan PPT\Work Files\magnify_bkgrd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28600" y="0"/>
            <a:ext cx="9372600" cy="6858000"/>
          </a:xfrm>
          <a:prstGeom prst="rect">
            <a:avLst/>
          </a:prstGeom>
          <a:noFill/>
        </p:spPr>
      </p:pic>
      <p:sp>
        <p:nvSpPr>
          <p:cNvPr id="61443" name="AutoShape 3"/>
          <p:cNvSpPr>
            <a:spLocks noChangeArrowheads="1"/>
          </p:cNvSpPr>
          <p:nvPr/>
        </p:nvSpPr>
        <p:spPr bwMode="auto">
          <a:xfrm>
            <a:off x="838200" y="1447800"/>
            <a:ext cx="7772400" cy="5105400"/>
          </a:xfrm>
          <a:prstGeom prst="roundRect">
            <a:avLst>
              <a:gd name="adj" fmla="val 11958"/>
            </a:avLst>
          </a:prstGeom>
          <a:solidFill>
            <a:srgbClr val="FFF9EF"/>
          </a:solidFill>
          <a:ln w="28575">
            <a:solidFill>
              <a:srgbClr val="FFB61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61444" name="AutoShape 4"/>
          <p:cNvSpPr>
            <a:spLocks noChangeArrowheads="1"/>
          </p:cNvSpPr>
          <p:nvPr/>
        </p:nvSpPr>
        <p:spPr bwMode="auto">
          <a:xfrm>
            <a:off x="-254000" y="203200"/>
            <a:ext cx="6045200" cy="685800"/>
          </a:xfrm>
          <a:prstGeom prst="roundRect">
            <a:avLst>
              <a:gd name="adj" fmla="val 32639"/>
            </a:avLst>
          </a:prstGeom>
          <a:solidFill>
            <a:srgbClr val="CEBEA5"/>
          </a:solidFill>
          <a:ln w="38100">
            <a:solidFill>
              <a:srgbClr val="630C21"/>
            </a:solidFill>
            <a:round/>
            <a:headEnd/>
            <a:tailEnd/>
          </a:ln>
          <a:effectLst>
            <a:outerShdw dist="71842" dir="2700000" algn="ctr" rotWithShape="0">
              <a:srgbClr val="7C6744"/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61445" name="Rectangle 5"/>
          <p:cNvSpPr>
            <a:spLocks noGrp="1" noChangeArrowheads="1"/>
          </p:cNvSpPr>
          <p:nvPr>
            <p:ph type="title"/>
          </p:nvPr>
        </p:nvSpPr>
        <p:spPr>
          <a:xfrm>
            <a:off x="228600" y="239713"/>
            <a:ext cx="7772400" cy="635000"/>
          </a:xfrm>
        </p:spPr>
        <p:txBody>
          <a:bodyPr/>
          <a:lstStyle/>
          <a:p>
            <a:r>
              <a:rPr lang="en-US" sz="3200" b="1"/>
              <a:t>Insight:</a:t>
            </a:r>
            <a:r>
              <a:rPr lang="en-US" sz="3200"/>
              <a:t> Getting The Big Idea  </a:t>
            </a:r>
          </a:p>
        </p:txBody>
      </p:sp>
      <p:sp>
        <p:nvSpPr>
          <p:cNvPr id="61446" name="AutoShape 6"/>
          <p:cNvSpPr>
            <a:spLocks noChangeArrowheads="1"/>
          </p:cNvSpPr>
          <p:nvPr/>
        </p:nvSpPr>
        <p:spPr bwMode="auto">
          <a:xfrm>
            <a:off x="1524000" y="1981200"/>
            <a:ext cx="6858000" cy="4114800"/>
          </a:xfrm>
          <a:prstGeom prst="roundRect">
            <a:avLst>
              <a:gd name="adj" fmla="val 11458"/>
            </a:avLst>
          </a:prstGeom>
          <a:noFill/>
          <a:ln w="38100">
            <a:noFill/>
            <a:round/>
            <a:headEnd/>
            <a:tailEnd/>
          </a:ln>
          <a:effectLst/>
        </p:spPr>
        <p:txBody>
          <a:bodyPr anchor="ctr"/>
          <a:lstStyle/>
          <a:p>
            <a:pPr algn="l" eaLnBrk="0" hangingPunct="0"/>
            <a:r>
              <a:rPr lang="en-US" sz="2600">
                <a:latin typeface="Arial" charset="0"/>
              </a:rPr>
              <a:t>The process of creating a big idea must be carefully managed, otherwise, a variety of unrelated ideas may be produced. Offering a six-pack of beer to motivate people to try on a Rolex watch is not a good strategic idea because it’s not consistent with the upscale image of a Rolex watch. Offering a chance to win a Montblanc pen or a Hermes scarf, however, would be consistent.</a:t>
            </a:r>
          </a:p>
        </p:txBody>
      </p:sp>
      <p:pic>
        <p:nvPicPr>
          <p:cNvPr id="61447" name="Picture 7" descr="C:\Documents and Settings\John Gayle\My Documents\3Blox\30801 MHHE-Duncan PPT\Work Files\magnify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1000" y="1143000"/>
            <a:ext cx="1112838" cy="1143000"/>
          </a:xfrm>
          <a:prstGeom prst="rect">
            <a:avLst/>
          </a:prstGeom>
          <a:noFill/>
        </p:spPr>
      </p:pic>
    </p:spTree>
  </p:cSld>
  <p:clrMapOvr>
    <a:masterClrMapping/>
  </p:clrMapOvr>
  <p:transition>
    <p:zoom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74" name="AutoShape 10"/>
          <p:cNvSpPr>
            <a:spLocks noChangeArrowheads="1"/>
          </p:cNvSpPr>
          <p:nvPr/>
        </p:nvSpPr>
        <p:spPr bwMode="auto">
          <a:xfrm>
            <a:off x="-254000" y="203200"/>
            <a:ext cx="6350000" cy="685800"/>
          </a:xfrm>
          <a:prstGeom prst="roundRect">
            <a:avLst>
              <a:gd name="adj" fmla="val 30625"/>
            </a:avLst>
          </a:prstGeom>
          <a:solidFill>
            <a:srgbClr val="CEBEA5"/>
          </a:solidFill>
          <a:ln w="38100">
            <a:solidFill>
              <a:srgbClr val="630C21"/>
            </a:solidFill>
            <a:round/>
            <a:headEnd/>
            <a:tailEnd/>
          </a:ln>
          <a:effectLst>
            <a:outerShdw dist="71842" dir="2700000" algn="ctr" rotWithShape="0">
              <a:srgbClr val="7C6744"/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62475" name="Rectangle 11"/>
          <p:cNvSpPr>
            <a:spLocks noGrp="1" noChangeArrowheads="1"/>
          </p:cNvSpPr>
          <p:nvPr>
            <p:ph type="title"/>
          </p:nvPr>
        </p:nvSpPr>
        <p:spPr>
          <a:xfrm>
            <a:off x="228600" y="239713"/>
            <a:ext cx="7772400" cy="635000"/>
          </a:xfrm>
        </p:spPr>
        <p:txBody>
          <a:bodyPr/>
          <a:lstStyle/>
          <a:p>
            <a:r>
              <a:rPr lang="en-US" sz="3200"/>
              <a:t>Steps In The Creative Process</a:t>
            </a:r>
          </a:p>
        </p:txBody>
      </p:sp>
      <p:grpSp>
        <p:nvGrpSpPr>
          <p:cNvPr id="62527" name="Group 63"/>
          <p:cNvGrpSpPr>
            <a:grpSpLocks/>
          </p:cNvGrpSpPr>
          <p:nvPr/>
        </p:nvGrpSpPr>
        <p:grpSpPr bwMode="auto">
          <a:xfrm>
            <a:off x="5638800" y="3352800"/>
            <a:ext cx="3048000" cy="1371600"/>
            <a:chOff x="3552" y="2112"/>
            <a:chExt cx="1920" cy="864"/>
          </a:xfrm>
        </p:grpSpPr>
        <p:sp>
          <p:nvSpPr>
            <p:cNvPr id="62503" name="Line 39"/>
            <p:cNvSpPr>
              <a:spLocks noChangeShapeType="1"/>
            </p:cNvSpPr>
            <p:nvPr/>
          </p:nvSpPr>
          <p:spPr bwMode="auto">
            <a:xfrm>
              <a:off x="3552" y="2448"/>
              <a:ext cx="432" cy="96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2504" name="AutoShape 40"/>
            <p:cNvSpPr>
              <a:spLocks noChangeArrowheads="1"/>
            </p:cNvSpPr>
            <p:nvPr/>
          </p:nvSpPr>
          <p:spPr bwMode="auto">
            <a:xfrm>
              <a:off x="3888" y="2112"/>
              <a:ext cx="1584" cy="864"/>
            </a:xfrm>
            <a:prstGeom prst="roundRect">
              <a:avLst>
                <a:gd name="adj" fmla="val 23065"/>
              </a:avLst>
            </a:prstGeom>
            <a:solidFill>
              <a:srgbClr val="FFEFD6"/>
            </a:solidFill>
            <a:ln w="38100">
              <a:solidFill>
                <a:srgbClr val="FFB610"/>
              </a:solidFill>
              <a:round/>
              <a:headEnd/>
              <a:tailEnd/>
            </a:ln>
            <a:effectLst>
              <a:outerShdw dist="71842" dir="2700000" algn="ctr" rotWithShape="0">
                <a:srgbClr val="707070"/>
              </a:outerShdw>
            </a:effectLst>
          </p:spPr>
          <p:txBody>
            <a:bodyPr anchor="ctr"/>
            <a:lstStyle/>
            <a:p>
              <a:pPr>
                <a:lnSpc>
                  <a:spcPct val="85000"/>
                </a:lnSpc>
              </a:pPr>
              <a:r>
                <a:rPr lang="en-US" sz="2800">
                  <a:latin typeface="Arial" charset="0"/>
                </a:rPr>
                <a:t>Execution</a:t>
              </a:r>
            </a:p>
          </p:txBody>
        </p:sp>
      </p:grpSp>
      <p:grpSp>
        <p:nvGrpSpPr>
          <p:cNvPr id="62528" name="Group 64"/>
          <p:cNvGrpSpPr>
            <a:grpSpLocks/>
          </p:cNvGrpSpPr>
          <p:nvPr/>
        </p:nvGrpSpPr>
        <p:grpSpPr bwMode="auto">
          <a:xfrm>
            <a:off x="3302000" y="4800600"/>
            <a:ext cx="2514600" cy="1600200"/>
            <a:chOff x="2080" y="3024"/>
            <a:chExt cx="1584" cy="1008"/>
          </a:xfrm>
        </p:grpSpPr>
        <p:sp>
          <p:nvSpPr>
            <p:cNvPr id="62506" name="Line 42"/>
            <p:cNvSpPr>
              <a:spLocks noChangeShapeType="1"/>
            </p:cNvSpPr>
            <p:nvPr/>
          </p:nvSpPr>
          <p:spPr bwMode="auto">
            <a:xfrm>
              <a:off x="2880" y="3024"/>
              <a:ext cx="0" cy="144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2507" name="AutoShape 43"/>
            <p:cNvSpPr>
              <a:spLocks noChangeArrowheads="1"/>
            </p:cNvSpPr>
            <p:nvPr/>
          </p:nvSpPr>
          <p:spPr bwMode="auto">
            <a:xfrm>
              <a:off x="2080" y="3168"/>
              <a:ext cx="1584" cy="864"/>
            </a:xfrm>
            <a:prstGeom prst="roundRect">
              <a:avLst>
                <a:gd name="adj" fmla="val 23065"/>
              </a:avLst>
            </a:prstGeom>
            <a:solidFill>
              <a:srgbClr val="FFEFD6"/>
            </a:solidFill>
            <a:ln w="38100">
              <a:solidFill>
                <a:srgbClr val="FFB610"/>
              </a:solidFill>
              <a:round/>
              <a:headEnd/>
              <a:tailEnd/>
            </a:ln>
            <a:effectLst>
              <a:outerShdw dist="71842" dir="2700000" algn="ctr" rotWithShape="0">
                <a:srgbClr val="707070"/>
              </a:outerShdw>
            </a:effectLst>
          </p:spPr>
          <p:txBody>
            <a:bodyPr anchor="ctr"/>
            <a:lstStyle/>
            <a:p>
              <a:pPr>
                <a:lnSpc>
                  <a:spcPct val="85000"/>
                </a:lnSpc>
              </a:pPr>
              <a:r>
                <a:rPr lang="en-US" sz="2800">
                  <a:latin typeface="Arial" charset="0"/>
                </a:rPr>
                <a:t>Evaluation…</a:t>
              </a:r>
            </a:p>
          </p:txBody>
        </p:sp>
      </p:grpSp>
      <p:grpSp>
        <p:nvGrpSpPr>
          <p:cNvPr id="62508" name="Group 44"/>
          <p:cNvGrpSpPr>
            <a:grpSpLocks/>
          </p:cNvGrpSpPr>
          <p:nvPr/>
        </p:nvGrpSpPr>
        <p:grpSpPr bwMode="auto">
          <a:xfrm>
            <a:off x="1600200" y="1295400"/>
            <a:ext cx="2514600" cy="1905000"/>
            <a:chOff x="1008" y="816"/>
            <a:chExt cx="1584" cy="1200"/>
          </a:xfrm>
        </p:grpSpPr>
        <p:sp>
          <p:nvSpPr>
            <p:cNvPr id="62509" name="Line 45"/>
            <p:cNvSpPr>
              <a:spLocks noChangeShapeType="1"/>
            </p:cNvSpPr>
            <p:nvPr/>
          </p:nvSpPr>
          <p:spPr bwMode="auto">
            <a:xfrm flipH="1" flipV="1">
              <a:off x="1776" y="1488"/>
              <a:ext cx="528" cy="52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2510" name="AutoShape 46"/>
            <p:cNvSpPr>
              <a:spLocks noChangeArrowheads="1"/>
            </p:cNvSpPr>
            <p:nvPr/>
          </p:nvSpPr>
          <p:spPr bwMode="auto">
            <a:xfrm>
              <a:off x="1008" y="816"/>
              <a:ext cx="1584" cy="864"/>
            </a:xfrm>
            <a:prstGeom prst="roundRect">
              <a:avLst>
                <a:gd name="adj" fmla="val 23065"/>
              </a:avLst>
            </a:prstGeom>
            <a:solidFill>
              <a:srgbClr val="FFEFD6"/>
            </a:solidFill>
            <a:ln w="38100">
              <a:solidFill>
                <a:srgbClr val="FFB610"/>
              </a:solidFill>
              <a:round/>
              <a:headEnd/>
              <a:tailEnd/>
            </a:ln>
            <a:effectLst>
              <a:outerShdw dist="71842" dir="2700000" algn="ctr" rotWithShape="0">
                <a:srgbClr val="707070"/>
              </a:outerShdw>
            </a:effectLst>
          </p:spPr>
          <p:txBody>
            <a:bodyPr anchor="ctr"/>
            <a:lstStyle/>
            <a:p>
              <a:pPr>
                <a:lnSpc>
                  <a:spcPct val="85000"/>
                </a:lnSpc>
              </a:pPr>
              <a:r>
                <a:rPr lang="en-US" sz="2800">
                  <a:latin typeface="Arial" charset="0"/>
                </a:rPr>
                <a:t>Exploration</a:t>
              </a:r>
            </a:p>
          </p:txBody>
        </p:sp>
      </p:grpSp>
      <p:grpSp>
        <p:nvGrpSpPr>
          <p:cNvPr id="62511" name="Group 47"/>
          <p:cNvGrpSpPr>
            <a:grpSpLocks/>
          </p:cNvGrpSpPr>
          <p:nvPr/>
        </p:nvGrpSpPr>
        <p:grpSpPr bwMode="auto">
          <a:xfrm>
            <a:off x="5029200" y="1295400"/>
            <a:ext cx="2514600" cy="1905000"/>
            <a:chOff x="3168" y="816"/>
            <a:chExt cx="1584" cy="1200"/>
          </a:xfrm>
        </p:grpSpPr>
        <p:sp>
          <p:nvSpPr>
            <p:cNvPr id="62512" name="Line 48"/>
            <p:cNvSpPr>
              <a:spLocks noChangeShapeType="1"/>
            </p:cNvSpPr>
            <p:nvPr/>
          </p:nvSpPr>
          <p:spPr bwMode="auto">
            <a:xfrm flipV="1">
              <a:off x="3408" y="1488"/>
              <a:ext cx="528" cy="52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2513" name="AutoShape 49"/>
            <p:cNvSpPr>
              <a:spLocks noChangeArrowheads="1"/>
            </p:cNvSpPr>
            <p:nvPr/>
          </p:nvSpPr>
          <p:spPr bwMode="auto">
            <a:xfrm>
              <a:off x="3168" y="816"/>
              <a:ext cx="1584" cy="864"/>
            </a:xfrm>
            <a:prstGeom prst="roundRect">
              <a:avLst>
                <a:gd name="adj" fmla="val 23065"/>
              </a:avLst>
            </a:prstGeom>
            <a:solidFill>
              <a:srgbClr val="FFEFD6"/>
            </a:solidFill>
            <a:ln w="38100">
              <a:solidFill>
                <a:srgbClr val="FFB610"/>
              </a:solidFill>
              <a:round/>
              <a:headEnd/>
              <a:tailEnd/>
            </a:ln>
            <a:effectLst>
              <a:outerShdw dist="71842" dir="2700000" algn="ctr" rotWithShape="0">
                <a:srgbClr val="707070"/>
              </a:outerShdw>
            </a:effectLst>
          </p:spPr>
          <p:txBody>
            <a:bodyPr anchor="ctr"/>
            <a:lstStyle/>
            <a:p>
              <a:pPr>
                <a:lnSpc>
                  <a:spcPct val="85000"/>
                </a:lnSpc>
              </a:pPr>
              <a:r>
                <a:rPr lang="en-US" sz="2800">
                  <a:latin typeface="Arial" charset="0"/>
                </a:rPr>
                <a:t>Insight</a:t>
              </a:r>
            </a:p>
          </p:txBody>
        </p:sp>
      </p:grpSp>
      <p:grpSp>
        <p:nvGrpSpPr>
          <p:cNvPr id="62526" name="Group 62"/>
          <p:cNvGrpSpPr>
            <a:grpSpLocks/>
          </p:cNvGrpSpPr>
          <p:nvPr/>
        </p:nvGrpSpPr>
        <p:grpSpPr bwMode="auto">
          <a:xfrm>
            <a:off x="457200" y="3352800"/>
            <a:ext cx="3124200" cy="1371600"/>
            <a:chOff x="288" y="2112"/>
            <a:chExt cx="1968" cy="864"/>
          </a:xfrm>
        </p:grpSpPr>
        <p:sp>
          <p:nvSpPr>
            <p:cNvPr id="62518" name="Line 54"/>
            <p:cNvSpPr>
              <a:spLocks noChangeShapeType="1"/>
            </p:cNvSpPr>
            <p:nvPr/>
          </p:nvSpPr>
          <p:spPr bwMode="auto">
            <a:xfrm flipH="1">
              <a:off x="1824" y="2448"/>
              <a:ext cx="432" cy="96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anchor="ctr"/>
            <a:lstStyle/>
            <a:p>
              <a:endParaRPr lang="en-US"/>
            </a:p>
          </p:txBody>
        </p:sp>
        <p:sp>
          <p:nvSpPr>
            <p:cNvPr id="62519" name="AutoShape 55"/>
            <p:cNvSpPr>
              <a:spLocks noChangeArrowheads="1"/>
            </p:cNvSpPr>
            <p:nvPr/>
          </p:nvSpPr>
          <p:spPr bwMode="auto">
            <a:xfrm>
              <a:off x="288" y="2112"/>
              <a:ext cx="1584" cy="864"/>
            </a:xfrm>
            <a:prstGeom prst="roundRect">
              <a:avLst>
                <a:gd name="adj" fmla="val 23065"/>
              </a:avLst>
            </a:prstGeom>
            <a:solidFill>
              <a:srgbClr val="FFEFD6"/>
            </a:solidFill>
            <a:ln w="38100">
              <a:solidFill>
                <a:srgbClr val="FFB610"/>
              </a:solidFill>
              <a:round/>
              <a:headEnd/>
              <a:tailEnd/>
            </a:ln>
            <a:effectLst>
              <a:outerShdw dist="71842" dir="2700000" algn="ctr" rotWithShape="0">
                <a:srgbClr val="707070"/>
              </a:outerShdw>
            </a:effectLst>
          </p:spPr>
          <p:txBody>
            <a:bodyPr anchor="ctr"/>
            <a:lstStyle/>
            <a:p>
              <a:pPr>
                <a:lnSpc>
                  <a:spcPct val="85000"/>
                </a:lnSpc>
              </a:pPr>
              <a:r>
                <a:rPr lang="en-US" sz="2800">
                  <a:latin typeface="Arial" charset="0"/>
                </a:rPr>
                <a:t>Copy Testing</a:t>
              </a:r>
            </a:p>
          </p:txBody>
        </p:sp>
      </p:grpSp>
      <p:sp>
        <p:nvSpPr>
          <p:cNvPr id="62523" name="Oval 59"/>
          <p:cNvSpPr>
            <a:spLocks noChangeArrowheads="1"/>
          </p:cNvSpPr>
          <p:nvPr/>
        </p:nvSpPr>
        <p:spPr bwMode="auto">
          <a:xfrm>
            <a:off x="3467100" y="2628900"/>
            <a:ext cx="2209800" cy="2209800"/>
          </a:xfrm>
          <a:prstGeom prst="ellipse">
            <a:avLst/>
          </a:prstGeom>
          <a:gradFill rotWithShape="0">
            <a:gsLst>
              <a:gs pos="0">
                <a:srgbClr val="C7D5ED"/>
              </a:gs>
              <a:gs pos="100000">
                <a:srgbClr val="84A2D6"/>
              </a:gs>
            </a:gsLst>
            <a:path path="shape">
              <a:fillToRect l="50000" t="50000" r="50000" b="50000"/>
            </a:path>
          </a:gradFill>
          <a:ln w="38100">
            <a:solidFill>
              <a:srgbClr val="001C52"/>
            </a:solidFill>
            <a:round/>
            <a:headEnd/>
            <a:tailEnd/>
          </a:ln>
          <a:effectLst>
            <a:outerShdw dist="71842" dir="2700000" algn="ctr" rotWithShape="0">
              <a:srgbClr val="707070"/>
            </a:outerShdw>
          </a:effectLst>
        </p:spPr>
        <p:txBody>
          <a:bodyPr wrap="none" lIns="0" rIns="0" anchor="ctr"/>
          <a:lstStyle/>
          <a:p>
            <a:pPr marL="174625" indent="-174625"/>
            <a:r>
              <a:rPr lang="en-US" sz="2800" b="1">
                <a:latin typeface="Arial" charset="0"/>
              </a:rPr>
              <a:t>Creative</a:t>
            </a:r>
            <a:br>
              <a:rPr lang="en-US" sz="2800" b="1">
                <a:latin typeface="Arial" charset="0"/>
              </a:rPr>
            </a:br>
            <a:r>
              <a:rPr lang="en-US" sz="2800" b="1">
                <a:latin typeface="Arial" charset="0"/>
              </a:rPr>
              <a:t>Process</a:t>
            </a:r>
          </a:p>
        </p:txBody>
      </p:sp>
      <p:sp>
        <p:nvSpPr>
          <p:cNvPr id="62531" name="AutoShape 67"/>
          <p:cNvSpPr>
            <a:spLocks noChangeArrowheads="1"/>
          </p:cNvSpPr>
          <p:nvPr/>
        </p:nvSpPr>
        <p:spPr bwMode="auto">
          <a:xfrm>
            <a:off x="6172200" y="3352800"/>
            <a:ext cx="2514600" cy="1371600"/>
          </a:xfrm>
          <a:prstGeom prst="roundRect">
            <a:avLst>
              <a:gd name="adj" fmla="val 23065"/>
            </a:avLst>
          </a:prstGeom>
          <a:solidFill>
            <a:srgbClr val="FFEFD6"/>
          </a:solidFill>
          <a:ln w="38100">
            <a:solidFill>
              <a:srgbClr val="FFEFD2"/>
            </a:solidFill>
            <a:round/>
            <a:headEnd/>
            <a:tailEnd/>
          </a:ln>
          <a:effectLst>
            <a:outerShdw dist="71842" dir="2700000" algn="ctr" rotWithShape="0">
              <a:srgbClr val="707070"/>
            </a:outerShdw>
          </a:effectLst>
        </p:spPr>
        <p:txBody>
          <a:bodyPr anchor="ctr"/>
          <a:lstStyle/>
          <a:p>
            <a:pPr>
              <a:lnSpc>
                <a:spcPct val="85000"/>
              </a:lnSpc>
            </a:pPr>
            <a:r>
              <a:rPr lang="en-US" sz="2800">
                <a:latin typeface="Arial" charset="0"/>
              </a:rPr>
              <a:t>Execution</a:t>
            </a:r>
          </a:p>
        </p:txBody>
      </p:sp>
      <p:sp>
        <p:nvSpPr>
          <p:cNvPr id="62534" name="AutoShape 70"/>
          <p:cNvSpPr>
            <a:spLocks noChangeArrowheads="1"/>
          </p:cNvSpPr>
          <p:nvPr/>
        </p:nvSpPr>
        <p:spPr bwMode="auto">
          <a:xfrm>
            <a:off x="3302000" y="5029200"/>
            <a:ext cx="2514600" cy="1371600"/>
          </a:xfrm>
          <a:prstGeom prst="roundRect">
            <a:avLst>
              <a:gd name="adj" fmla="val 23065"/>
            </a:avLst>
          </a:prstGeom>
          <a:solidFill>
            <a:srgbClr val="FFEFD6"/>
          </a:solidFill>
          <a:ln w="38100">
            <a:solidFill>
              <a:srgbClr val="FFEFD2"/>
            </a:solidFill>
            <a:round/>
            <a:headEnd/>
            <a:tailEnd/>
          </a:ln>
          <a:effectLst>
            <a:outerShdw dist="71842" dir="2700000" algn="ctr" rotWithShape="0">
              <a:srgbClr val="707070"/>
            </a:outerShdw>
          </a:effectLst>
        </p:spPr>
        <p:txBody>
          <a:bodyPr anchor="ctr"/>
          <a:lstStyle/>
          <a:p>
            <a:pPr>
              <a:lnSpc>
                <a:spcPct val="85000"/>
              </a:lnSpc>
            </a:pPr>
            <a:r>
              <a:rPr lang="en-US" sz="2800">
                <a:latin typeface="Arial" charset="0"/>
              </a:rPr>
              <a:t>Evaluation</a:t>
            </a:r>
          </a:p>
        </p:txBody>
      </p:sp>
      <p:sp>
        <p:nvSpPr>
          <p:cNvPr id="62537" name="AutoShape 73"/>
          <p:cNvSpPr>
            <a:spLocks noChangeArrowheads="1"/>
          </p:cNvSpPr>
          <p:nvPr/>
        </p:nvSpPr>
        <p:spPr bwMode="auto">
          <a:xfrm>
            <a:off x="1600200" y="1295400"/>
            <a:ext cx="2514600" cy="1371600"/>
          </a:xfrm>
          <a:prstGeom prst="roundRect">
            <a:avLst>
              <a:gd name="adj" fmla="val 23065"/>
            </a:avLst>
          </a:prstGeom>
          <a:solidFill>
            <a:srgbClr val="FFEFD6"/>
          </a:solidFill>
          <a:ln w="38100">
            <a:solidFill>
              <a:srgbClr val="FFEFD2"/>
            </a:solidFill>
            <a:round/>
            <a:headEnd/>
            <a:tailEnd/>
          </a:ln>
          <a:effectLst>
            <a:outerShdw dist="71842" dir="2700000" algn="ctr" rotWithShape="0">
              <a:srgbClr val="707070"/>
            </a:outerShdw>
          </a:effectLst>
        </p:spPr>
        <p:txBody>
          <a:bodyPr anchor="ctr"/>
          <a:lstStyle/>
          <a:p>
            <a:pPr>
              <a:lnSpc>
                <a:spcPct val="85000"/>
              </a:lnSpc>
            </a:pPr>
            <a:r>
              <a:rPr lang="en-US" sz="2800">
                <a:latin typeface="Arial" charset="0"/>
              </a:rPr>
              <a:t>Exploration</a:t>
            </a:r>
          </a:p>
        </p:txBody>
      </p:sp>
      <p:sp>
        <p:nvSpPr>
          <p:cNvPr id="62540" name="AutoShape 76"/>
          <p:cNvSpPr>
            <a:spLocks noChangeArrowheads="1"/>
          </p:cNvSpPr>
          <p:nvPr/>
        </p:nvSpPr>
        <p:spPr bwMode="auto">
          <a:xfrm>
            <a:off x="5029200" y="1295400"/>
            <a:ext cx="2514600" cy="1371600"/>
          </a:xfrm>
          <a:prstGeom prst="roundRect">
            <a:avLst>
              <a:gd name="adj" fmla="val 23065"/>
            </a:avLst>
          </a:prstGeom>
          <a:solidFill>
            <a:srgbClr val="FFEFD6"/>
          </a:solidFill>
          <a:ln w="38100">
            <a:solidFill>
              <a:srgbClr val="FFEFD2"/>
            </a:solidFill>
            <a:round/>
            <a:headEnd/>
            <a:tailEnd/>
          </a:ln>
          <a:effectLst>
            <a:outerShdw dist="71842" dir="2700000" algn="ctr" rotWithShape="0">
              <a:srgbClr val="707070"/>
            </a:outerShdw>
          </a:effectLst>
        </p:spPr>
        <p:txBody>
          <a:bodyPr anchor="ctr"/>
          <a:lstStyle/>
          <a:p>
            <a:pPr>
              <a:lnSpc>
                <a:spcPct val="85000"/>
              </a:lnSpc>
            </a:pPr>
            <a:r>
              <a:rPr lang="en-US" sz="2800">
                <a:latin typeface="Arial" charset="0"/>
              </a:rPr>
              <a:t>Insight</a:t>
            </a:r>
          </a:p>
        </p:txBody>
      </p:sp>
    </p:spTree>
  </p:cSld>
  <p:clrMapOvr>
    <a:masterClrMapping/>
  </p:clrMapOvr>
  <p:transition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2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625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5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25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5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625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5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9" dur="500"/>
                                        <p:tgtEl>
                                          <p:spTgt spid="625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531" grpId="0" animBg="1" autoUpdateAnimBg="0"/>
      <p:bldP spid="62534" grpId="0" animBg="1" autoUpdateAnimBg="0"/>
      <p:bldP spid="62537" grpId="0" animBg="1" autoUpdateAnimBg="0"/>
      <p:bldP spid="62540" grpId="0" animBg="1" autoUpdateAnimBg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2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FFEFD2"/>
          </a:solidFill>
          <a:ln w="2857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pic>
        <p:nvPicPr>
          <p:cNvPr id="63491" name="Picture 3" descr="C:\Documents and Settings\John Gayle\My Documents\3Blox\30801 MHHE-Duncan PPT\Work Files\brain_bkgrd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" y="50800"/>
            <a:ext cx="8077200" cy="6781800"/>
          </a:xfrm>
          <a:prstGeom prst="rect">
            <a:avLst/>
          </a:prstGeom>
          <a:noFill/>
        </p:spPr>
      </p:pic>
      <p:sp>
        <p:nvSpPr>
          <p:cNvPr id="63492" name="AutoShape 4"/>
          <p:cNvSpPr>
            <a:spLocks noChangeArrowheads="1"/>
          </p:cNvSpPr>
          <p:nvPr/>
        </p:nvSpPr>
        <p:spPr bwMode="auto">
          <a:xfrm>
            <a:off x="-254000" y="203200"/>
            <a:ext cx="3530600" cy="685800"/>
          </a:xfrm>
          <a:prstGeom prst="roundRect">
            <a:avLst>
              <a:gd name="adj" fmla="val 30625"/>
            </a:avLst>
          </a:prstGeom>
          <a:solidFill>
            <a:srgbClr val="CEBEA5"/>
          </a:solidFill>
          <a:ln w="38100">
            <a:solidFill>
              <a:srgbClr val="630C21"/>
            </a:solidFill>
            <a:round/>
            <a:headEnd/>
            <a:tailEnd/>
          </a:ln>
          <a:effectLst>
            <a:outerShdw dist="71842" dir="2700000" algn="ctr" rotWithShape="0">
              <a:srgbClr val="7C6744"/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63493" name="Rectangle 5"/>
          <p:cNvSpPr>
            <a:spLocks noGrp="1" noChangeArrowheads="1"/>
          </p:cNvSpPr>
          <p:nvPr>
            <p:ph type="title"/>
          </p:nvPr>
        </p:nvSpPr>
        <p:spPr>
          <a:xfrm>
            <a:off x="228600" y="239713"/>
            <a:ext cx="7772400" cy="635000"/>
          </a:xfrm>
        </p:spPr>
        <p:txBody>
          <a:bodyPr/>
          <a:lstStyle/>
          <a:p>
            <a:r>
              <a:rPr lang="en-US" sz="3200"/>
              <a:t>Think About It</a:t>
            </a:r>
          </a:p>
        </p:txBody>
      </p:sp>
      <p:grpSp>
        <p:nvGrpSpPr>
          <p:cNvPr id="63494" name="Group 6"/>
          <p:cNvGrpSpPr>
            <a:grpSpLocks/>
          </p:cNvGrpSpPr>
          <p:nvPr/>
        </p:nvGrpSpPr>
        <p:grpSpPr bwMode="auto">
          <a:xfrm>
            <a:off x="566738" y="1828800"/>
            <a:ext cx="7815262" cy="3429000"/>
            <a:chOff x="357" y="1152"/>
            <a:chExt cx="4923" cy="2160"/>
          </a:xfrm>
        </p:grpSpPr>
        <p:sp>
          <p:nvSpPr>
            <p:cNvPr id="63495" name="AutoShape 7"/>
            <p:cNvSpPr>
              <a:spLocks noChangeArrowheads="1"/>
            </p:cNvSpPr>
            <p:nvPr/>
          </p:nvSpPr>
          <p:spPr bwMode="auto">
            <a:xfrm>
              <a:off x="624" y="1450"/>
              <a:ext cx="4656" cy="1862"/>
            </a:xfrm>
            <a:prstGeom prst="roundRect">
              <a:avLst>
                <a:gd name="adj" fmla="val 11458"/>
              </a:avLst>
            </a:prstGeom>
            <a:solidFill>
              <a:schemeClr val="bg1"/>
            </a:solidFill>
            <a:ln w="38100">
              <a:solidFill>
                <a:srgbClr val="FFB610"/>
              </a:solidFill>
              <a:round/>
              <a:headEnd/>
              <a:tailEnd/>
            </a:ln>
            <a:effectLst>
              <a:outerShdw dist="71842" dir="2700000" algn="ctr" rotWithShape="0">
                <a:srgbClr val="707070"/>
              </a:outerShdw>
            </a:effectLst>
          </p:spPr>
          <p:txBody>
            <a:bodyPr anchor="ctr"/>
            <a:lstStyle/>
            <a:p>
              <a:pPr marL="228600" indent="-228600">
                <a:spcBef>
                  <a:spcPct val="20000"/>
                </a:spcBef>
              </a:pPr>
              <a:r>
                <a:rPr lang="en-US" sz="4000" b="1">
                  <a:latin typeface="Arial" charset="0"/>
                </a:rPr>
                <a:t>Brainstorming</a:t>
              </a:r>
            </a:p>
            <a:p>
              <a:pPr marL="228600" indent="-228600" algn="l">
                <a:lnSpc>
                  <a:spcPct val="90000"/>
                </a:lnSpc>
                <a:spcBef>
                  <a:spcPct val="20000"/>
                </a:spcBef>
                <a:buFontTx/>
                <a:buChar char="•"/>
              </a:pPr>
              <a:r>
                <a:rPr lang="en-US" sz="2800">
                  <a:latin typeface="Arial" charset="0"/>
                  <a:cs typeface="Arial" charset="0"/>
                </a:rPr>
                <a:t>Have you ever been in a brainstorming session? </a:t>
              </a:r>
            </a:p>
            <a:p>
              <a:pPr marL="228600" indent="-228600" algn="l">
                <a:lnSpc>
                  <a:spcPct val="90000"/>
                </a:lnSpc>
                <a:spcBef>
                  <a:spcPct val="20000"/>
                </a:spcBef>
                <a:buFontTx/>
                <a:buChar char="•"/>
              </a:pPr>
              <a:r>
                <a:rPr lang="en-US" sz="2800">
                  <a:latin typeface="Arial" charset="0"/>
                  <a:cs typeface="Arial" charset="0"/>
                </a:rPr>
                <a:t>Did you feel silly? </a:t>
              </a:r>
            </a:p>
            <a:p>
              <a:pPr marL="228600" indent="-228600" algn="l">
                <a:lnSpc>
                  <a:spcPct val="90000"/>
                </a:lnSpc>
                <a:spcBef>
                  <a:spcPct val="20000"/>
                </a:spcBef>
                <a:buFontTx/>
                <a:buChar char="•"/>
              </a:pPr>
              <a:r>
                <a:rPr lang="en-US" sz="2800">
                  <a:latin typeface="Arial" charset="0"/>
                  <a:cs typeface="Arial" charset="0"/>
                </a:rPr>
                <a:t>What ideas did the group come up with?</a:t>
              </a:r>
            </a:p>
          </p:txBody>
        </p:sp>
        <p:pic>
          <p:nvPicPr>
            <p:cNvPr id="63496" name="Picture 8" descr="C:\Documents and Settings\John Gayle\My Documents\3Blox\30801 MHHE-Duncan PPT\Work Files\brain.gif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57" y="1152"/>
              <a:ext cx="795" cy="816"/>
            </a:xfrm>
            <a:prstGeom prst="rect">
              <a:avLst/>
            </a:prstGeom>
            <a:noFill/>
          </p:spPr>
        </p:pic>
      </p:grpSp>
    </p:spTree>
  </p:cSld>
  <p:clrMapOvr>
    <a:masterClrMapping/>
  </p:clrMapOvr>
  <p:transition>
    <p:zoom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538" name="Picture 2" descr="dictionary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0" y="1289050"/>
            <a:ext cx="7762875" cy="5340350"/>
          </a:xfrm>
          <a:prstGeom prst="rect">
            <a:avLst/>
          </a:prstGeom>
          <a:noFill/>
        </p:spPr>
      </p:pic>
      <p:pic>
        <p:nvPicPr>
          <p:cNvPr id="65539" name="Picture 3" descr="definition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346950" y="1143000"/>
            <a:ext cx="1187450" cy="1219200"/>
          </a:xfrm>
          <a:prstGeom prst="rect">
            <a:avLst/>
          </a:prstGeom>
          <a:noFill/>
        </p:spPr>
      </p:pic>
      <p:sp>
        <p:nvSpPr>
          <p:cNvPr id="65540" name="AutoShape 4"/>
          <p:cNvSpPr>
            <a:spLocks noChangeArrowheads="1"/>
          </p:cNvSpPr>
          <p:nvPr/>
        </p:nvSpPr>
        <p:spPr bwMode="auto">
          <a:xfrm>
            <a:off x="-254000" y="203200"/>
            <a:ext cx="3073400" cy="685800"/>
          </a:xfrm>
          <a:prstGeom prst="roundRect">
            <a:avLst>
              <a:gd name="adj" fmla="val 30625"/>
            </a:avLst>
          </a:prstGeom>
          <a:solidFill>
            <a:srgbClr val="CEBEA5"/>
          </a:solidFill>
          <a:ln w="38100">
            <a:solidFill>
              <a:srgbClr val="630C21"/>
            </a:solidFill>
            <a:round/>
            <a:headEnd/>
            <a:tailEnd/>
          </a:ln>
          <a:effectLst>
            <a:outerShdw dist="71842" dir="2700000" algn="ctr" rotWithShape="0">
              <a:srgbClr val="7C6744"/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65541" name="Rectangle 5"/>
          <p:cNvSpPr>
            <a:spLocks noGrp="1" noChangeArrowheads="1"/>
          </p:cNvSpPr>
          <p:nvPr>
            <p:ph type="title"/>
          </p:nvPr>
        </p:nvSpPr>
        <p:spPr>
          <a:xfrm>
            <a:off x="228600" y="239713"/>
            <a:ext cx="8915400" cy="635000"/>
          </a:xfrm>
        </p:spPr>
        <p:txBody>
          <a:bodyPr/>
          <a:lstStyle/>
          <a:p>
            <a:r>
              <a:rPr lang="en-US" sz="3000" b="1"/>
              <a:t>Final Note:</a:t>
            </a:r>
            <a:endParaRPr lang="en-US" sz="3000"/>
          </a:p>
        </p:txBody>
      </p:sp>
      <p:sp>
        <p:nvSpPr>
          <p:cNvPr id="65542" name="Rectangle 6"/>
          <p:cNvSpPr>
            <a:spLocks noChangeArrowheads="1"/>
          </p:cNvSpPr>
          <p:nvPr/>
        </p:nvSpPr>
        <p:spPr bwMode="auto">
          <a:xfrm>
            <a:off x="1219200" y="1828800"/>
            <a:ext cx="6705600" cy="4086225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20000"/>
              </a:spcBef>
              <a:buFontTx/>
              <a:buChar char="•"/>
            </a:pPr>
            <a:r>
              <a:rPr lang="en-US" sz="2800" i="1">
                <a:latin typeface="Arial" charset="0"/>
              </a:rPr>
              <a:t>The key challenge in creating IMC messages:</a:t>
            </a:r>
          </a:p>
          <a:p>
            <a:pPr lvl="1" indent="-176213" algn="l">
              <a:spcBef>
                <a:spcPct val="20000"/>
              </a:spcBef>
              <a:buFontTx/>
              <a:buChar char="•"/>
            </a:pPr>
            <a:r>
              <a:rPr lang="en-US" i="1">
                <a:latin typeface="Arial" charset="0"/>
              </a:rPr>
              <a:t>Balancing the message strategy and the big idea so they work together</a:t>
            </a:r>
          </a:p>
          <a:p>
            <a:pPr marL="1033463" lvl="2" indent="-228600" algn="l">
              <a:spcBef>
                <a:spcPct val="20000"/>
              </a:spcBef>
              <a:buFontTx/>
              <a:buChar char="•"/>
            </a:pPr>
            <a:r>
              <a:rPr lang="en-US" i="1">
                <a:latin typeface="Arial" charset="0"/>
              </a:rPr>
              <a:t>If the strategy overpowers the creative idea, then the message will be dull and never get remembered</a:t>
            </a:r>
          </a:p>
          <a:p>
            <a:pPr marL="1033463" lvl="2" indent="-228600" algn="l">
              <a:spcBef>
                <a:spcPct val="20000"/>
              </a:spcBef>
              <a:buFontTx/>
              <a:buChar char="•"/>
            </a:pPr>
            <a:r>
              <a:rPr lang="en-US" i="1">
                <a:latin typeface="Arial" charset="0"/>
              </a:rPr>
              <a:t>If the big idea overpowers the strategy, then it may be remembered, but the intended message may be forgotten</a:t>
            </a:r>
          </a:p>
        </p:txBody>
      </p:sp>
    </p:spTree>
  </p:cSld>
  <p:clrMapOvr>
    <a:masterClrMapping/>
  </p:clrMapOvr>
  <p:transition>
    <p:pull dir="ru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69" name="AutoShape 49"/>
          <p:cNvSpPr>
            <a:spLocks noChangeArrowheads="1"/>
          </p:cNvSpPr>
          <p:nvPr/>
        </p:nvSpPr>
        <p:spPr bwMode="auto">
          <a:xfrm>
            <a:off x="1143000" y="1828800"/>
            <a:ext cx="6858000" cy="990600"/>
          </a:xfrm>
          <a:prstGeom prst="roundRect">
            <a:avLst>
              <a:gd name="adj" fmla="val 25319"/>
            </a:avLst>
          </a:prstGeom>
          <a:solidFill>
            <a:srgbClr val="84A2D6"/>
          </a:solidFill>
          <a:ln w="38100">
            <a:solidFill>
              <a:srgbClr val="001C52"/>
            </a:solidFill>
            <a:round/>
            <a:headEnd/>
            <a:tailEnd/>
          </a:ln>
          <a:effectLst>
            <a:outerShdw dist="71842" dir="2700000" algn="ctr" rotWithShape="0">
              <a:srgbClr val="707070"/>
            </a:outerShdw>
          </a:effectLst>
        </p:spPr>
        <p:txBody>
          <a:bodyPr anchor="ctr"/>
          <a:lstStyle/>
          <a:p>
            <a:pPr marL="174625" indent="-174625">
              <a:lnSpc>
                <a:spcPct val="85000"/>
              </a:lnSpc>
              <a:spcBef>
                <a:spcPct val="20000"/>
              </a:spcBef>
            </a:pPr>
            <a:r>
              <a:rPr lang="en-US" sz="3000" b="1">
                <a:latin typeface="Arial" charset="0"/>
              </a:rPr>
              <a:t>3 Requirements for Successful MC:</a:t>
            </a:r>
            <a:endParaRPr lang="en-US">
              <a:latin typeface="Arial" charset="0"/>
            </a:endParaRPr>
          </a:p>
        </p:txBody>
      </p:sp>
      <p:sp>
        <p:nvSpPr>
          <p:cNvPr id="5123" name="AutoShape 3"/>
          <p:cNvSpPr>
            <a:spLocks noChangeArrowheads="1"/>
          </p:cNvSpPr>
          <p:nvPr/>
        </p:nvSpPr>
        <p:spPr bwMode="auto">
          <a:xfrm>
            <a:off x="-254000" y="203200"/>
            <a:ext cx="4292600" cy="685800"/>
          </a:xfrm>
          <a:prstGeom prst="roundRect">
            <a:avLst>
              <a:gd name="adj" fmla="val 30625"/>
            </a:avLst>
          </a:prstGeom>
          <a:solidFill>
            <a:srgbClr val="CEBEA5"/>
          </a:solidFill>
          <a:ln w="38100">
            <a:solidFill>
              <a:srgbClr val="630C21"/>
            </a:solidFill>
            <a:round/>
            <a:headEnd/>
            <a:tailEnd/>
          </a:ln>
          <a:effectLst>
            <a:outerShdw dist="71842" dir="2700000" algn="ctr" rotWithShape="0">
              <a:srgbClr val="7C6744"/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5124" name="Rectangle 4"/>
          <p:cNvSpPr>
            <a:spLocks noGrp="1" noChangeArrowheads="1"/>
          </p:cNvSpPr>
          <p:nvPr>
            <p:ph type="title"/>
          </p:nvPr>
        </p:nvSpPr>
        <p:spPr>
          <a:xfrm>
            <a:off x="227013" y="239713"/>
            <a:ext cx="7772400" cy="635000"/>
          </a:xfrm>
        </p:spPr>
        <p:txBody>
          <a:bodyPr/>
          <a:lstStyle/>
          <a:p>
            <a:r>
              <a:rPr lang="en-US" sz="3000"/>
              <a:t>Chapter Perspective</a:t>
            </a:r>
          </a:p>
        </p:txBody>
      </p:sp>
      <p:grpSp>
        <p:nvGrpSpPr>
          <p:cNvPr id="5164" name="Group 44"/>
          <p:cNvGrpSpPr>
            <a:grpSpLocks/>
          </p:cNvGrpSpPr>
          <p:nvPr/>
        </p:nvGrpSpPr>
        <p:grpSpPr bwMode="auto">
          <a:xfrm>
            <a:off x="558800" y="3032125"/>
            <a:ext cx="2438400" cy="2149475"/>
            <a:chOff x="352" y="1718"/>
            <a:chExt cx="1536" cy="1354"/>
          </a:xfrm>
        </p:grpSpPr>
        <p:sp>
          <p:nvSpPr>
            <p:cNvPr id="5157" name="AutoShape 37"/>
            <p:cNvSpPr>
              <a:spLocks noChangeArrowheads="1"/>
            </p:cNvSpPr>
            <p:nvPr/>
          </p:nvSpPr>
          <p:spPr bwMode="auto">
            <a:xfrm>
              <a:off x="352" y="2400"/>
              <a:ext cx="1536" cy="672"/>
            </a:xfrm>
            <a:prstGeom prst="roundRect">
              <a:avLst>
                <a:gd name="adj" fmla="val 23065"/>
              </a:avLst>
            </a:prstGeom>
            <a:solidFill>
              <a:srgbClr val="FFEFD6"/>
            </a:solidFill>
            <a:ln w="38100">
              <a:solidFill>
                <a:srgbClr val="FFB610"/>
              </a:solidFill>
              <a:round/>
              <a:headEnd/>
              <a:tailEnd/>
            </a:ln>
            <a:effectLst>
              <a:outerShdw dist="71842" dir="2700000" algn="ctr" rotWithShape="0">
                <a:srgbClr val="707070"/>
              </a:outerShdw>
            </a:effectLst>
          </p:spPr>
          <p:txBody>
            <a:bodyPr anchor="ctr"/>
            <a:lstStyle/>
            <a:p>
              <a:pPr>
                <a:spcBef>
                  <a:spcPct val="20000"/>
                </a:spcBef>
              </a:pPr>
              <a:r>
                <a:rPr lang="en-US" sz="2800">
                  <a:latin typeface="Arial" charset="0"/>
                </a:rPr>
                <a:t>Relevancy</a:t>
              </a:r>
            </a:p>
          </p:txBody>
        </p:sp>
        <p:sp>
          <p:nvSpPr>
            <p:cNvPr id="5161" name="Text Box 41"/>
            <p:cNvSpPr txBox="1">
              <a:spLocks noChangeArrowheads="1"/>
            </p:cNvSpPr>
            <p:nvPr/>
          </p:nvSpPr>
          <p:spPr bwMode="auto">
            <a:xfrm>
              <a:off x="811" y="1718"/>
              <a:ext cx="549" cy="778"/>
            </a:xfrm>
            <a:prstGeom prst="rect">
              <a:avLst/>
            </a:prstGeom>
            <a:noFill/>
            <a:ln w="2857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7500" b="1">
                  <a:latin typeface="Arial" charset="0"/>
                </a:rPr>
                <a:t>R</a:t>
              </a:r>
            </a:p>
          </p:txBody>
        </p:sp>
      </p:grpSp>
      <p:grpSp>
        <p:nvGrpSpPr>
          <p:cNvPr id="5165" name="Group 45"/>
          <p:cNvGrpSpPr>
            <a:grpSpLocks/>
          </p:cNvGrpSpPr>
          <p:nvPr/>
        </p:nvGrpSpPr>
        <p:grpSpPr bwMode="auto">
          <a:xfrm>
            <a:off x="3340100" y="3032125"/>
            <a:ext cx="2438400" cy="2149475"/>
            <a:chOff x="2104" y="1718"/>
            <a:chExt cx="1536" cy="1354"/>
          </a:xfrm>
        </p:grpSpPr>
        <p:sp>
          <p:nvSpPr>
            <p:cNvPr id="5158" name="AutoShape 38"/>
            <p:cNvSpPr>
              <a:spLocks noChangeArrowheads="1"/>
            </p:cNvSpPr>
            <p:nvPr/>
          </p:nvSpPr>
          <p:spPr bwMode="auto">
            <a:xfrm>
              <a:off x="2104" y="2400"/>
              <a:ext cx="1536" cy="672"/>
            </a:xfrm>
            <a:prstGeom prst="roundRect">
              <a:avLst>
                <a:gd name="adj" fmla="val 23065"/>
              </a:avLst>
            </a:prstGeom>
            <a:solidFill>
              <a:srgbClr val="FFEFD6"/>
            </a:solidFill>
            <a:ln w="38100">
              <a:solidFill>
                <a:srgbClr val="FFB610"/>
              </a:solidFill>
              <a:round/>
              <a:headEnd/>
              <a:tailEnd/>
            </a:ln>
            <a:effectLst>
              <a:outerShdw dist="71842" dir="2700000" algn="ctr" rotWithShape="0">
                <a:srgbClr val="707070"/>
              </a:outerShdw>
            </a:effectLst>
          </p:spPr>
          <p:txBody>
            <a:bodyPr anchor="ctr"/>
            <a:lstStyle/>
            <a:p>
              <a:pPr>
                <a:spcBef>
                  <a:spcPct val="20000"/>
                </a:spcBef>
              </a:pPr>
              <a:r>
                <a:rPr lang="en-US" sz="2800">
                  <a:latin typeface="Arial" charset="0"/>
                </a:rPr>
                <a:t>Originality</a:t>
              </a:r>
            </a:p>
          </p:txBody>
        </p:sp>
        <p:sp>
          <p:nvSpPr>
            <p:cNvPr id="5162" name="Text Box 42"/>
            <p:cNvSpPr txBox="1">
              <a:spLocks noChangeArrowheads="1"/>
            </p:cNvSpPr>
            <p:nvPr/>
          </p:nvSpPr>
          <p:spPr bwMode="auto">
            <a:xfrm>
              <a:off x="2584" y="1718"/>
              <a:ext cx="583" cy="778"/>
            </a:xfrm>
            <a:prstGeom prst="rect">
              <a:avLst/>
            </a:prstGeom>
            <a:noFill/>
            <a:ln w="2857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7500" b="1">
                  <a:latin typeface="Arial" charset="0"/>
                </a:rPr>
                <a:t>O</a:t>
              </a:r>
            </a:p>
          </p:txBody>
        </p:sp>
      </p:grpSp>
      <p:grpSp>
        <p:nvGrpSpPr>
          <p:cNvPr id="5166" name="Group 46"/>
          <p:cNvGrpSpPr>
            <a:grpSpLocks/>
          </p:cNvGrpSpPr>
          <p:nvPr/>
        </p:nvGrpSpPr>
        <p:grpSpPr bwMode="auto">
          <a:xfrm>
            <a:off x="6121400" y="3032125"/>
            <a:ext cx="2438400" cy="2149475"/>
            <a:chOff x="3856" y="1718"/>
            <a:chExt cx="1536" cy="1354"/>
          </a:xfrm>
        </p:grpSpPr>
        <p:sp>
          <p:nvSpPr>
            <p:cNvPr id="5159" name="AutoShape 39"/>
            <p:cNvSpPr>
              <a:spLocks noChangeArrowheads="1"/>
            </p:cNvSpPr>
            <p:nvPr/>
          </p:nvSpPr>
          <p:spPr bwMode="auto">
            <a:xfrm>
              <a:off x="3856" y="2400"/>
              <a:ext cx="1536" cy="672"/>
            </a:xfrm>
            <a:prstGeom prst="roundRect">
              <a:avLst>
                <a:gd name="adj" fmla="val 23065"/>
              </a:avLst>
            </a:prstGeom>
            <a:solidFill>
              <a:srgbClr val="FFEFD6"/>
            </a:solidFill>
            <a:ln w="38100">
              <a:solidFill>
                <a:srgbClr val="FFB610"/>
              </a:solidFill>
              <a:round/>
              <a:headEnd/>
              <a:tailEnd/>
            </a:ln>
            <a:effectLst>
              <a:outerShdw dist="71842" dir="2700000" algn="ctr" rotWithShape="0">
                <a:srgbClr val="707070"/>
              </a:outerShdw>
            </a:effectLst>
          </p:spPr>
          <p:txBody>
            <a:bodyPr anchor="ctr"/>
            <a:lstStyle/>
            <a:p>
              <a:pPr>
                <a:spcBef>
                  <a:spcPct val="20000"/>
                </a:spcBef>
              </a:pPr>
              <a:r>
                <a:rPr lang="en-US" sz="2800">
                  <a:latin typeface="Arial" charset="0"/>
                </a:rPr>
                <a:t>Impact</a:t>
              </a:r>
            </a:p>
          </p:txBody>
        </p:sp>
        <p:sp>
          <p:nvSpPr>
            <p:cNvPr id="5163" name="Text Box 43"/>
            <p:cNvSpPr txBox="1">
              <a:spLocks noChangeArrowheads="1"/>
            </p:cNvSpPr>
            <p:nvPr/>
          </p:nvSpPr>
          <p:spPr bwMode="auto">
            <a:xfrm>
              <a:off x="4525" y="1718"/>
              <a:ext cx="283" cy="778"/>
            </a:xfrm>
            <a:prstGeom prst="rect">
              <a:avLst/>
            </a:prstGeom>
            <a:noFill/>
            <a:ln w="2857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7500" b="1">
                  <a:latin typeface="Arial" charset="0"/>
                </a:rPr>
                <a:t>I</a:t>
              </a:r>
            </a:p>
          </p:txBody>
        </p:sp>
      </p:grpSp>
    </p:spTree>
  </p:cSld>
  <p:clrMapOvr>
    <a:masterClrMapping/>
  </p:clrMapOvr>
  <p:transition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8" name="Rectangle 16"/>
          <p:cNvSpPr>
            <a:spLocks noChangeArrowheads="1"/>
          </p:cNvSpPr>
          <p:nvPr/>
        </p:nvSpPr>
        <p:spPr bwMode="auto">
          <a:xfrm>
            <a:off x="0" y="0"/>
            <a:ext cx="1527175" cy="6858000"/>
          </a:xfrm>
          <a:prstGeom prst="rect">
            <a:avLst/>
          </a:prstGeom>
          <a:solidFill>
            <a:srgbClr val="001C52"/>
          </a:solidFill>
          <a:ln w="381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087" name="AutoShape 15"/>
          <p:cNvSpPr>
            <a:spLocks noChangeArrowheads="1"/>
          </p:cNvSpPr>
          <p:nvPr/>
        </p:nvSpPr>
        <p:spPr bwMode="auto">
          <a:xfrm>
            <a:off x="-254000" y="227013"/>
            <a:ext cx="6045200" cy="685800"/>
          </a:xfrm>
          <a:prstGeom prst="roundRect">
            <a:avLst>
              <a:gd name="adj" fmla="val 30625"/>
            </a:avLst>
          </a:prstGeom>
          <a:solidFill>
            <a:schemeClr val="bg1"/>
          </a:solidFill>
          <a:ln w="38100">
            <a:solidFill>
              <a:srgbClr val="84A2D6"/>
            </a:solidFill>
            <a:round/>
            <a:headEnd/>
            <a:tailEnd/>
          </a:ln>
          <a:effectLst>
            <a:outerShdw dist="71842" dir="2700000" algn="ctr" rotWithShape="0">
              <a:srgbClr val="3E499A"/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227013" y="241300"/>
            <a:ext cx="7772400" cy="635000"/>
          </a:xfrm>
        </p:spPr>
        <p:txBody>
          <a:bodyPr/>
          <a:lstStyle/>
          <a:p>
            <a:r>
              <a:rPr lang="en-US" sz="3200" b="1"/>
              <a:t>Opening Case:</a:t>
            </a:r>
            <a:r>
              <a:rPr lang="en-US" sz="3200"/>
              <a:t> MasterCard</a:t>
            </a:r>
          </a:p>
        </p:txBody>
      </p:sp>
      <p:pic>
        <p:nvPicPr>
          <p:cNvPr id="3095" name="Picture 23" descr="C:\Documents and Settings\John Gayle\My Documents\3Blox\30801 MHHE-Duncan PPT\Work Files\Duncan Compressed\dun37744_p090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70263" y="1219200"/>
            <a:ext cx="3944937" cy="5181600"/>
          </a:xfrm>
          <a:prstGeom prst="rect">
            <a:avLst/>
          </a:prstGeom>
          <a:noFill/>
          <a:effectLst>
            <a:outerShdw dist="107763" dir="2700000" algn="ctr" rotWithShape="0">
              <a:srgbClr val="808080"/>
            </a:outerShdw>
          </a:effectLst>
        </p:spPr>
      </p:pic>
      <p:sp>
        <p:nvSpPr>
          <p:cNvPr id="3096" name="Rectangle 24">
            <a:hlinkClick r:id="rId3" action="ppaction://program"/>
          </p:cNvPr>
          <p:cNvSpPr>
            <a:spLocks noChangeArrowheads="1"/>
          </p:cNvSpPr>
          <p:nvPr/>
        </p:nvSpPr>
        <p:spPr bwMode="auto">
          <a:xfrm>
            <a:off x="7086600" y="6019800"/>
            <a:ext cx="533400" cy="533400"/>
          </a:xfrm>
          <a:prstGeom prst="rect">
            <a:avLst/>
          </a:prstGeom>
          <a:solidFill>
            <a:srgbClr val="990000"/>
          </a:solidFill>
          <a:ln w="38100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tx1"/>
            </a:outerShdw>
          </a:effectLst>
        </p:spPr>
        <p:txBody>
          <a:bodyPr wrap="none" tIns="27432" anchor="ctr"/>
          <a:lstStyle/>
          <a:p>
            <a:pPr eaLnBrk="0" hangingPunct="0"/>
            <a:r>
              <a:rPr lang="en-US" sz="4400" b="1">
                <a:solidFill>
                  <a:srgbClr val="F8F8F8"/>
                </a:solidFill>
                <a:latin typeface="Arial" charset="0"/>
              </a:rPr>
              <a:t>+</a:t>
            </a: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0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96" grpId="0" animBg="1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85" name="Group 41"/>
          <p:cNvGrpSpPr>
            <a:grpSpLocks/>
          </p:cNvGrpSpPr>
          <p:nvPr/>
        </p:nvGrpSpPr>
        <p:grpSpPr bwMode="auto">
          <a:xfrm>
            <a:off x="2286000" y="2286000"/>
            <a:ext cx="6477000" cy="2514600"/>
            <a:chOff x="1440" y="1392"/>
            <a:chExt cx="4080" cy="1584"/>
          </a:xfrm>
        </p:grpSpPr>
        <p:sp>
          <p:nvSpPr>
            <p:cNvPr id="6168" name="AutoShape 24"/>
            <p:cNvSpPr>
              <a:spLocks noChangeArrowheads="1"/>
            </p:cNvSpPr>
            <p:nvPr/>
          </p:nvSpPr>
          <p:spPr bwMode="auto">
            <a:xfrm>
              <a:off x="1440" y="1903"/>
              <a:ext cx="528" cy="263"/>
            </a:xfrm>
            <a:prstGeom prst="rightArrow">
              <a:avLst>
                <a:gd name="adj1" fmla="val 50000"/>
                <a:gd name="adj2" fmla="val 50190"/>
              </a:avLst>
            </a:prstGeom>
            <a:solidFill>
              <a:srgbClr val="CC3300"/>
            </a:solidFill>
            <a:ln w="38100">
              <a:solidFill>
                <a:srgbClr val="630C2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169" name="AutoShape 25"/>
            <p:cNvSpPr>
              <a:spLocks noChangeArrowheads="1"/>
            </p:cNvSpPr>
            <p:nvPr/>
          </p:nvSpPr>
          <p:spPr bwMode="auto">
            <a:xfrm>
              <a:off x="2016" y="1392"/>
              <a:ext cx="3504" cy="1584"/>
            </a:xfrm>
            <a:prstGeom prst="roundRect">
              <a:avLst>
                <a:gd name="adj" fmla="val 9199"/>
              </a:avLst>
            </a:prstGeom>
            <a:solidFill>
              <a:srgbClr val="84A2D6"/>
            </a:solidFill>
            <a:ln w="38100">
              <a:solidFill>
                <a:srgbClr val="001C52"/>
              </a:solidFill>
              <a:round/>
              <a:headEnd/>
              <a:tailEnd/>
            </a:ln>
            <a:effectLst>
              <a:outerShdw dist="71842" dir="2700000" algn="ctr" rotWithShape="0">
                <a:srgbClr val="707070"/>
              </a:outerShdw>
            </a:effectLst>
          </p:spPr>
          <p:txBody>
            <a:bodyPr anchor="ctr"/>
            <a:lstStyle/>
            <a:p>
              <a:pPr marL="174625" indent="-174625" algn="l">
                <a:lnSpc>
                  <a:spcPct val="80000"/>
                </a:lnSpc>
                <a:spcBef>
                  <a:spcPct val="20000"/>
                </a:spcBef>
              </a:pPr>
              <a:r>
                <a:rPr lang="en-US">
                  <a:latin typeface="Arial" charset="0"/>
                </a:rPr>
                <a:t>An IMC program featuring:</a:t>
              </a:r>
            </a:p>
            <a:p>
              <a:pPr marL="174625" indent="-174625" algn="l">
                <a:lnSpc>
                  <a:spcPct val="80000"/>
                </a:lnSpc>
                <a:spcBef>
                  <a:spcPct val="20000"/>
                </a:spcBef>
                <a:buFontTx/>
                <a:buChar char="•"/>
              </a:pPr>
              <a:r>
                <a:rPr lang="en-US">
                  <a:latin typeface="Arial" charset="0"/>
                </a:rPr>
                <a:t>“Priceless” advertising campaign</a:t>
              </a:r>
            </a:p>
            <a:p>
              <a:pPr marL="174625" indent="-174625" algn="l">
                <a:lnSpc>
                  <a:spcPct val="80000"/>
                </a:lnSpc>
                <a:spcBef>
                  <a:spcPct val="20000"/>
                </a:spcBef>
                <a:buFontTx/>
                <a:buChar char="•"/>
              </a:pPr>
              <a:r>
                <a:rPr lang="en-US">
                  <a:latin typeface="Arial" charset="0"/>
                </a:rPr>
                <a:t>Cross promotion with World Cup Soccer and Universal movies and theme parks</a:t>
              </a:r>
            </a:p>
            <a:p>
              <a:pPr marL="174625" indent="-174625" algn="l">
                <a:lnSpc>
                  <a:spcPct val="80000"/>
                </a:lnSpc>
                <a:spcBef>
                  <a:spcPct val="20000"/>
                </a:spcBef>
                <a:buFontTx/>
                <a:buChar char="•"/>
              </a:pPr>
              <a:r>
                <a:rPr lang="en-US">
                  <a:latin typeface="Arial" charset="0"/>
                </a:rPr>
                <a:t>Contests and sweepstakes promotions</a:t>
              </a:r>
            </a:p>
          </p:txBody>
        </p:sp>
      </p:grpSp>
      <p:sp>
        <p:nvSpPr>
          <p:cNvPr id="6176" name="AutoShape 32"/>
          <p:cNvSpPr>
            <a:spLocks noChangeArrowheads="1"/>
          </p:cNvSpPr>
          <p:nvPr/>
        </p:nvSpPr>
        <p:spPr bwMode="auto">
          <a:xfrm>
            <a:off x="3200400" y="2286000"/>
            <a:ext cx="5562600" cy="2514600"/>
          </a:xfrm>
          <a:prstGeom prst="roundRect">
            <a:avLst>
              <a:gd name="adj" fmla="val 9199"/>
            </a:avLst>
          </a:prstGeom>
          <a:solidFill>
            <a:srgbClr val="84A2D6"/>
          </a:solidFill>
          <a:ln w="38100">
            <a:solidFill>
              <a:srgbClr val="84A2D6"/>
            </a:solidFill>
            <a:round/>
            <a:headEnd/>
            <a:tailEnd/>
          </a:ln>
          <a:effectLst>
            <a:outerShdw dist="71842" dir="2700000" algn="ctr" rotWithShape="0">
              <a:srgbClr val="707070"/>
            </a:outerShdw>
          </a:effectLst>
        </p:spPr>
        <p:txBody>
          <a:bodyPr anchor="ctr"/>
          <a:lstStyle/>
          <a:p>
            <a:pPr marL="174625" indent="-174625" algn="l">
              <a:lnSpc>
                <a:spcPct val="80000"/>
              </a:lnSpc>
              <a:spcBef>
                <a:spcPct val="20000"/>
              </a:spcBef>
            </a:pPr>
            <a:r>
              <a:rPr lang="en-US">
                <a:latin typeface="Arial" charset="0"/>
              </a:rPr>
              <a:t>An IMC program featuring:</a:t>
            </a:r>
          </a:p>
          <a:p>
            <a:pPr marL="174625" indent="-174625" algn="l">
              <a:lnSpc>
                <a:spcPct val="80000"/>
              </a:lnSpc>
              <a:spcBef>
                <a:spcPct val="20000"/>
              </a:spcBef>
              <a:buFontTx/>
              <a:buChar char="•"/>
            </a:pPr>
            <a:r>
              <a:rPr lang="en-US">
                <a:latin typeface="Arial" charset="0"/>
              </a:rPr>
              <a:t>“Priceless” advertising campaign</a:t>
            </a:r>
          </a:p>
          <a:p>
            <a:pPr marL="174625" indent="-174625" algn="l">
              <a:lnSpc>
                <a:spcPct val="80000"/>
              </a:lnSpc>
              <a:spcBef>
                <a:spcPct val="20000"/>
              </a:spcBef>
              <a:buFontTx/>
              <a:buChar char="•"/>
            </a:pPr>
            <a:r>
              <a:rPr lang="en-US">
                <a:latin typeface="Arial" charset="0"/>
              </a:rPr>
              <a:t>Cross promotion with World Cup Soccer and Universal movies and theme parks</a:t>
            </a:r>
          </a:p>
          <a:p>
            <a:pPr marL="174625" indent="-174625" algn="l">
              <a:lnSpc>
                <a:spcPct val="80000"/>
              </a:lnSpc>
              <a:spcBef>
                <a:spcPct val="20000"/>
              </a:spcBef>
              <a:buFontTx/>
              <a:buChar char="•"/>
            </a:pPr>
            <a:r>
              <a:rPr lang="en-US">
                <a:latin typeface="Arial" charset="0"/>
              </a:rPr>
              <a:t>Contests and sweepstakes promotions</a:t>
            </a:r>
          </a:p>
        </p:txBody>
      </p:sp>
      <p:grpSp>
        <p:nvGrpSpPr>
          <p:cNvPr id="6188" name="Group 44"/>
          <p:cNvGrpSpPr>
            <a:grpSpLocks/>
          </p:cNvGrpSpPr>
          <p:nvPr/>
        </p:nvGrpSpPr>
        <p:grpSpPr bwMode="auto">
          <a:xfrm>
            <a:off x="2286000" y="1219200"/>
            <a:ext cx="6477000" cy="838200"/>
            <a:chOff x="1440" y="768"/>
            <a:chExt cx="4080" cy="528"/>
          </a:xfrm>
        </p:grpSpPr>
        <p:sp>
          <p:nvSpPr>
            <p:cNvPr id="6154" name="AutoShape 10"/>
            <p:cNvSpPr>
              <a:spLocks noChangeArrowheads="1"/>
            </p:cNvSpPr>
            <p:nvPr/>
          </p:nvSpPr>
          <p:spPr bwMode="auto">
            <a:xfrm>
              <a:off x="2016" y="768"/>
              <a:ext cx="3504" cy="528"/>
            </a:xfrm>
            <a:prstGeom prst="roundRect">
              <a:avLst>
                <a:gd name="adj" fmla="val 29375"/>
              </a:avLst>
            </a:prstGeom>
            <a:solidFill>
              <a:srgbClr val="84A2D6"/>
            </a:solidFill>
            <a:ln w="38100">
              <a:solidFill>
                <a:srgbClr val="001C52"/>
              </a:solidFill>
              <a:round/>
              <a:headEnd/>
              <a:tailEnd/>
            </a:ln>
            <a:effectLst>
              <a:outerShdw dist="71842" dir="2700000" algn="ctr" rotWithShape="0">
                <a:srgbClr val="707070"/>
              </a:outerShdw>
            </a:effectLst>
          </p:spPr>
          <p:txBody>
            <a:bodyPr anchor="ctr"/>
            <a:lstStyle/>
            <a:p>
              <a:pPr algn="l">
                <a:lnSpc>
                  <a:spcPct val="85000"/>
                </a:lnSpc>
                <a:spcBef>
                  <a:spcPct val="20000"/>
                </a:spcBef>
              </a:pPr>
              <a:r>
                <a:rPr lang="en-US">
                  <a:latin typeface="Arial" charset="0"/>
                </a:rPr>
                <a:t>Reposition a brand that had become ordinary</a:t>
              </a:r>
            </a:p>
          </p:txBody>
        </p:sp>
        <p:sp>
          <p:nvSpPr>
            <p:cNvPr id="6153" name="AutoShape 9"/>
            <p:cNvSpPr>
              <a:spLocks noChangeArrowheads="1"/>
            </p:cNvSpPr>
            <p:nvPr/>
          </p:nvSpPr>
          <p:spPr bwMode="auto">
            <a:xfrm>
              <a:off x="1440" y="896"/>
              <a:ext cx="528" cy="263"/>
            </a:xfrm>
            <a:prstGeom prst="rightArrow">
              <a:avLst>
                <a:gd name="adj1" fmla="val 50000"/>
                <a:gd name="adj2" fmla="val 50190"/>
              </a:avLst>
            </a:prstGeom>
            <a:solidFill>
              <a:srgbClr val="CC3300"/>
            </a:solidFill>
            <a:ln w="38100">
              <a:solidFill>
                <a:srgbClr val="630C2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6177" name="AutoShape 33"/>
          <p:cNvSpPr>
            <a:spLocks noChangeArrowheads="1"/>
          </p:cNvSpPr>
          <p:nvPr/>
        </p:nvSpPr>
        <p:spPr bwMode="auto">
          <a:xfrm>
            <a:off x="3200400" y="1219200"/>
            <a:ext cx="5562600" cy="838200"/>
          </a:xfrm>
          <a:prstGeom prst="roundRect">
            <a:avLst>
              <a:gd name="adj" fmla="val 29375"/>
            </a:avLst>
          </a:prstGeom>
          <a:solidFill>
            <a:srgbClr val="84A2D6"/>
          </a:solidFill>
          <a:ln w="38100">
            <a:solidFill>
              <a:srgbClr val="84A2D6"/>
            </a:solidFill>
            <a:round/>
            <a:headEnd/>
            <a:tailEnd/>
          </a:ln>
          <a:effectLst>
            <a:outerShdw dist="71842" dir="2700000" algn="ctr" rotWithShape="0">
              <a:srgbClr val="707070"/>
            </a:outerShdw>
          </a:effectLst>
        </p:spPr>
        <p:txBody>
          <a:bodyPr anchor="ctr"/>
          <a:lstStyle/>
          <a:p>
            <a:pPr algn="l">
              <a:lnSpc>
                <a:spcPct val="85000"/>
              </a:lnSpc>
              <a:spcBef>
                <a:spcPct val="20000"/>
              </a:spcBef>
            </a:pPr>
            <a:r>
              <a:rPr lang="en-US">
                <a:latin typeface="Arial" charset="0"/>
              </a:rPr>
              <a:t>Reposition a brand that had become ordinary</a:t>
            </a:r>
          </a:p>
        </p:txBody>
      </p:sp>
      <p:grpSp>
        <p:nvGrpSpPr>
          <p:cNvPr id="6186" name="Group 42"/>
          <p:cNvGrpSpPr>
            <a:grpSpLocks/>
          </p:cNvGrpSpPr>
          <p:nvPr/>
        </p:nvGrpSpPr>
        <p:grpSpPr bwMode="auto">
          <a:xfrm>
            <a:off x="2286000" y="5029200"/>
            <a:ext cx="6477000" cy="1447800"/>
            <a:chOff x="1440" y="3168"/>
            <a:chExt cx="4080" cy="912"/>
          </a:xfrm>
        </p:grpSpPr>
        <p:sp>
          <p:nvSpPr>
            <p:cNvPr id="6172" name="AutoShape 28"/>
            <p:cNvSpPr>
              <a:spLocks noChangeArrowheads="1"/>
            </p:cNvSpPr>
            <p:nvPr/>
          </p:nvSpPr>
          <p:spPr bwMode="auto">
            <a:xfrm>
              <a:off x="1440" y="3391"/>
              <a:ext cx="528" cy="263"/>
            </a:xfrm>
            <a:prstGeom prst="rightArrow">
              <a:avLst>
                <a:gd name="adj1" fmla="val 50000"/>
                <a:gd name="adj2" fmla="val 50190"/>
              </a:avLst>
            </a:prstGeom>
            <a:solidFill>
              <a:srgbClr val="CC3300"/>
            </a:solidFill>
            <a:ln w="38100">
              <a:solidFill>
                <a:srgbClr val="630C2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173" name="AutoShape 29"/>
            <p:cNvSpPr>
              <a:spLocks noChangeArrowheads="1"/>
            </p:cNvSpPr>
            <p:nvPr/>
          </p:nvSpPr>
          <p:spPr bwMode="auto">
            <a:xfrm>
              <a:off x="2016" y="3168"/>
              <a:ext cx="3504" cy="912"/>
            </a:xfrm>
            <a:prstGeom prst="roundRect">
              <a:avLst>
                <a:gd name="adj" fmla="val 18519"/>
              </a:avLst>
            </a:prstGeom>
            <a:solidFill>
              <a:srgbClr val="84A2D6"/>
            </a:solidFill>
            <a:ln w="38100">
              <a:solidFill>
                <a:srgbClr val="001C52"/>
              </a:solidFill>
              <a:round/>
              <a:headEnd/>
              <a:tailEnd/>
            </a:ln>
            <a:effectLst>
              <a:outerShdw dist="71842" dir="2700000" algn="ctr" rotWithShape="0">
                <a:srgbClr val="707070"/>
              </a:outerShdw>
            </a:effectLst>
          </p:spPr>
          <p:txBody>
            <a:bodyPr anchor="ctr"/>
            <a:lstStyle/>
            <a:p>
              <a:pPr marL="174625" indent="-174625" algn="l">
                <a:lnSpc>
                  <a:spcPct val="80000"/>
                </a:lnSpc>
                <a:spcBef>
                  <a:spcPct val="20000"/>
                </a:spcBef>
                <a:buFontTx/>
                <a:buChar char="•"/>
              </a:pPr>
              <a:r>
                <a:rPr lang="en-US">
                  <a:latin typeface="Arial" charset="0"/>
                </a:rPr>
                <a:t>5 years of increasing market share</a:t>
              </a:r>
            </a:p>
            <a:p>
              <a:pPr marL="174625" indent="-174625" algn="l">
                <a:lnSpc>
                  <a:spcPct val="80000"/>
                </a:lnSpc>
                <a:spcBef>
                  <a:spcPct val="20000"/>
                </a:spcBef>
                <a:buFontTx/>
                <a:buChar char="•"/>
              </a:pPr>
              <a:r>
                <a:rPr lang="en-US">
                  <a:latin typeface="Arial" charset="0"/>
                </a:rPr>
                <a:t>Improved brand image and excitement</a:t>
              </a:r>
            </a:p>
          </p:txBody>
        </p:sp>
      </p:grpSp>
      <p:sp>
        <p:nvSpPr>
          <p:cNvPr id="6157" name="AutoShape 13"/>
          <p:cNvSpPr>
            <a:spLocks noChangeArrowheads="1"/>
          </p:cNvSpPr>
          <p:nvPr/>
        </p:nvSpPr>
        <p:spPr bwMode="auto">
          <a:xfrm>
            <a:off x="-254000" y="203200"/>
            <a:ext cx="5969000" cy="685800"/>
          </a:xfrm>
          <a:prstGeom prst="roundRect">
            <a:avLst>
              <a:gd name="adj" fmla="val 30625"/>
            </a:avLst>
          </a:prstGeom>
          <a:solidFill>
            <a:srgbClr val="CEBEA5"/>
          </a:solidFill>
          <a:ln w="38100">
            <a:solidFill>
              <a:srgbClr val="630C21"/>
            </a:solidFill>
            <a:round/>
            <a:headEnd/>
            <a:tailEnd/>
          </a:ln>
          <a:effectLst>
            <a:outerShdw dist="71842" dir="2700000" algn="ctr" rotWithShape="0">
              <a:srgbClr val="7C6744"/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6158" name="Rectangle 14"/>
          <p:cNvSpPr>
            <a:spLocks noGrp="1" noChangeArrowheads="1"/>
          </p:cNvSpPr>
          <p:nvPr>
            <p:ph type="title"/>
          </p:nvPr>
        </p:nvSpPr>
        <p:spPr>
          <a:xfrm>
            <a:off x="228600" y="239713"/>
            <a:ext cx="7772400" cy="635000"/>
          </a:xfrm>
        </p:spPr>
        <p:txBody>
          <a:bodyPr/>
          <a:lstStyle/>
          <a:p>
            <a:r>
              <a:rPr lang="en-US" sz="3200" b="1"/>
              <a:t>Opening Case:</a:t>
            </a:r>
            <a:r>
              <a:rPr lang="en-US" sz="3200"/>
              <a:t> MasterCard</a:t>
            </a:r>
          </a:p>
        </p:txBody>
      </p:sp>
      <p:grpSp>
        <p:nvGrpSpPr>
          <p:cNvPr id="6187" name="Group 43"/>
          <p:cNvGrpSpPr>
            <a:grpSpLocks/>
          </p:cNvGrpSpPr>
          <p:nvPr/>
        </p:nvGrpSpPr>
        <p:grpSpPr bwMode="auto">
          <a:xfrm>
            <a:off x="457200" y="1295400"/>
            <a:ext cx="2133600" cy="5105400"/>
            <a:chOff x="288" y="816"/>
            <a:chExt cx="1344" cy="3216"/>
          </a:xfrm>
        </p:grpSpPr>
        <p:sp>
          <p:nvSpPr>
            <p:cNvPr id="6161" name="AutoShape 17"/>
            <p:cNvSpPr>
              <a:spLocks noChangeArrowheads="1"/>
            </p:cNvSpPr>
            <p:nvPr/>
          </p:nvSpPr>
          <p:spPr bwMode="auto">
            <a:xfrm>
              <a:off x="288" y="816"/>
              <a:ext cx="1344" cy="3216"/>
            </a:xfrm>
            <a:prstGeom prst="roundRect">
              <a:avLst>
                <a:gd name="adj" fmla="val 6417"/>
              </a:avLst>
            </a:prstGeom>
            <a:solidFill>
              <a:srgbClr val="FFEFD6"/>
            </a:solidFill>
            <a:ln w="38100">
              <a:solidFill>
                <a:srgbClr val="FFB610"/>
              </a:solidFill>
              <a:round/>
              <a:headEnd/>
              <a:tailEnd/>
            </a:ln>
            <a:effectLst>
              <a:outerShdw dist="71842" dir="2700000" algn="ctr" rotWithShape="0">
                <a:srgbClr val="707070"/>
              </a:outerShdw>
            </a:effectLst>
          </p:spPr>
          <p:txBody>
            <a:bodyPr anchor="ctr"/>
            <a:lstStyle/>
            <a:p>
              <a:pPr>
                <a:spcBef>
                  <a:spcPct val="20000"/>
                </a:spcBef>
              </a:pPr>
              <a:endParaRPr lang="en-US">
                <a:latin typeface="Arial" charset="0"/>
              </a:endParaRPr>
            </a:p>
          </p:txBody>
        </p:sp>
        <p:sp>
          <p:nvSpPr>
            <p:cNvPr id="6159" name="Text Box 15"/>
            <p:cNvSpPr txBox="1">
              <a:spLocks noChangeArrowheads="1"/>
            </p:cNvSpPr>
            <p:nvPr/>
          </p:nvSpPr>
          <p:spPr bwMode="auto">
            <a:xfrm>
              <a:off x="336" y="848"/>
              <a:ext cx="1263" cy="327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r"/>
              <a:r>
                <a:rPr lang="en-US" sz="2800" b="1">
                  <a:solidFill>
                    <a:srgbClr val="630C2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Arial" charset="0"/>
                </a:rPr>
                <a:t>Challenge:</a:t>
              </a:r>
            </a:p>
          </p:txBody>
        </p:sp>
        <p:sp>
          <p:nvSpPr>
            <p:cNvPr id="6174" name="Text Box 30"/>
            <p:cNvSpPr txBox="1">
              <a:spLocks noChangeArrowheads="1"/>
            </p:cNvSpPr>
            <p:nvPr/>
          </p:nvSpPr>
          <p:spPr bwMode="auto">
            <a:xfrm>
              <a:off x="598" y="1897"/>
              <a:ext cx="1001" cy="327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r"/>
              <a:r>
                <a:rPr lang="en-US" sz="2800" b="1">
                  <a:solidFill>
                    <a:srgbClr val="630C2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Arial" charset="0"/>
                </a:rPr>
                <a:t>Answer:</a:t>
              </a:r>
            </a:p>
          </p:txBody>
        </p:sp>
        <p:sp>
          <p:nvSpPr>
            <p:cNvPr id="6175" name="Text Box 31"/>
            <p:cNvSpPr txBox="1">
              <a:spLocks noChangeArrowheads="1"/>
            </p:cNvSpPr>
            <p:nvPr/>
          </p:nvSpPr>
          <p:spPr bwMode="auto">
            <a:xfrm>
              <a:off x="597" y="3336"/>
              <a:ext cx="1002" cy="327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r"/>
              <a:r>
                <a:rPr lang="en-US" sz="2800" b="1">
                  <a:solidFill>
                    <a:srgbClr val="630C2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Arial" charset="0"/>
                </a:rPr>
                <a:t>Results:</a:t>
              </a:r>
            </a:p>
          </p:txBody>
        </p:sp>
      </p:grpSp>
    </p:spTree>
  </p:cSld>
  <p:clrMapOvr>
    <a:masterClrMapping/>
  </p:clrMapOvr>
  <p:transition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6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6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6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76" grpId="0" animBg="1" autoUpdateAnimBg="0"/>
      <p:bldP spid="6177" grpId="0" animBg="1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AutoShape 2"/>
          <p:cNvSpPr>
            <a:spLocks noChangeArrowheads="1"/>
          </p:cNvSpPr>
          <p:nvPr/>
        </p:nvSpPr>
        <p:spPr bwMode="auto">
          <a:xfrm>
            <a:off x="-254000" y="203200"/>
            <a:ext cx="6959600" cy="685800"/>
          </a:xfrm>
          <a:prstGeom prst="roundRect">
            <a:avLst>
              <a:gd name="adj" fmla="val 30625"/>
            </a:avLst>
          </a:prstGeom>
          <a:solidFill>
            <a:srgbClr val="CEBEA5"/>
          </a:solidFill>
          <a:ln w="38100">
            <a:solidFill>
              <a:srgbClr val="630C21"/>
            </a:solidFill>
            <a:round/>
            <a:headEnd/>
            <a:tailEnd/>
          </a:ln>
          <a:effectLst>
            <a:outerShdw dist="71842" dir="2700000" algn="ctr" rotWithShape="0">
              <a:srgbClr val="7C6744"/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32771" name="Rectangle 3"/>
          <p:cNvSpPr>
            <a:spLocks noGrp="1" noChangeArrowheads="1"/>
          </p:cNvSpPr>
          <p:nvPr>
            <p:ph type="title"/>
          </p:nvPr>
        </p:nvSpPr>
        <p:spPr>
          <a:xfrm>
            <a:off x="228600" y="239713"/>
            <a:ext cx="7772400" cy="635000"/>
          </a:xfrm>
        </p:spPr>
        <p:txBody>
          <a:bodyPr/>
          <a:lstStyle/>
          <a:p>
            <a:r>
              <a:rPr lang="en-US" sz="3200"/>
              <a:t>Key Elements In An IMC Message </a:t>
            </a:r>
          </a:p>
        </p:txBody>
      </p:sp>
      <p:pic>
        <p:nvPicPr>
          <p:cNvPr id="32774" name="Picture 6" descr="dictionary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000" y="1289050"/>
            <a:ext cx="7772400" cy="5340350"/>
          </a:xfrm>
          <a:prstGeom prst="rect">
            <a:avLst/>
          </a:prstGeom>
          <a:noFill/>
        </p:spPr>
      </p:pic>
      <p:pic>
        <p:nvPicPr>
          <p:cNvPr id="32775" name="Picture 7" descr="definition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346950" y="1143000"/>
            <a:ext cx="1187450" cy="1219200"/>
          </a:xfrm>
          <a:prstGeom prst="rect">
            <a:avLst/>
          </a:prstGeom>
          <a:noFill/>
        </p:spPr>
      </p:pic>
      <p:sp>
        <p:nvSpPr>
          <p:cNvPr id="32776" name="Rectangle 8"/>
          <p:cNvSpPr>
            <a:spLocks noChangeArrowheads="1"/>
          </p:cNvSpPr>
          <p:nvPr/>
        </p:nvSpPr>
        <p:spPr bwMode="auto">
          <a:xfrm>
            <a:off x="1295400" y="1847850"/>
            <a:ext cx="5943600" cy="371475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20000"/>
              </a:spcBef>
            </a:pPr>
            <a:r>
              <a:rPr lang="en-US" sz="3400" b="1"/>
              <a:t>Message Strategy Brief:</a:t>
            </a:r>
            <a:r>
              <a:rPr lang="en-US" sz="3400"/>
              <a:t> </a:t>
            </a:r>
            <a:br>
              <a:rPr lang="en-US" sz="3400"/>
            </a:br>
            <a:r>
              <a:rPr lang="en-US" sz="3400"/>
              <a:t>A statement that summarizes the research and the insights for the creative team, and which helps the team identify the direction and focus for their creative (and media) ideas </a:t>
            </a:r>
          </a:p>
        </p:txBody>
      </p:sp>
    </p:spTree>
  </p:cSld>
  <p:clrMapOvr>
    <a:masterClrMapping/>
  </p:clrMapOvr>
  <p:transition>
    <p:pull dir="ru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AutoShape 2"/>
          <p:cNvSpPr>
            <a:spLocks noChangeArrowheads="1"/>
          </p:cNvSpPr>
          <p:nvPr/>
        </p:nvSpPr>
        <p:spPr bwMode="auto">
          <a:xfrm>
            <a:off x="-254000" y="203200"/>
            <a:ext cx="8559800" cy="685800"/>
          </a:xfrm>
          <a:prstGeom prst="roundRect">
            <a:avLst>
              <a:gd name="adj" fmla="val 30625"/>
            </a:avLst>
          </a:prstGeom>
          <a:solidFill>
            <a:srgbClr val="CEBEA5"/>
          </a:solidFill>
          <a:ln w="38100">
            <a:solidFill>
              <a:srgbClr val="630C21"/>
            </a:solidFill>
            <a:round/>
            <a:headEnd/>
            <a:tailEnd/>
          </a:ln>
          <a:effectLst>
            <a:outerShdw dist="71842" dir="2700000" algn="ctr" rotWithShape="0">
              <a:srgbClr val="7C6744"/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title"/>
          </p:nvPr>
        </p:nvSpPr>
        <p:spPr>
          <a:xfrm>
            <a:off x="228600" y="239713"/>
            <a:ext cx="8915400" cy="635000"/>
          </a:xfrm>
        </p:spPr>
        <p:txBody>
          <a:bodyPr/>
          <a:lstStyle/>
          <a:p>
            <a:r>
              <a:rPr lang="en-US" sz="2800" b="1"/>
              <a:t>Figure 9-1:</a:t>
            </a:r>
            <a:r>
              <a:rPr lang="en-US" sz="2800"/>
              <a:t> One Type Of Message Strategy Brief </a:t>
            </a:r>
          </a:p>
        </p:txBody>
      </p:sp>
      <p:pic>
        <p:nvPicPr>
          <p:cNvPr id="22576" name="Picture 48" descr="C:\Documents and Settings\John Gayle\My Documents\3Blox\30801 MHHE-Duncan PPT\Work Files\Duncan Compressed\noboders\Fig9-1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" y="1295400"/>
            <a:ext cx="7924800" cy="5060950"/>
          </a:xfrm>
          <a:prstGeom prst="rect">
            <a:avLst/>
          </a:prstGeom>
          <a:noFill/>
          <a:effectLst>
            <a:outerShdw dist="107763" dir="2700000" algn="ctr" rotWithShape="0">
              <a:srgbClr val="808080"/>
            </a:outerShdw>
          </a:effectLst>
        </p:spPr>
      </p:pic>
    </p:spTree>
  </p:cSld>
  <p:clrMapOvr>
    <a:masterClrMapping/>
  </p:clrMapOvr>
  <p:transition>
    <p:zoom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34" name="AutoShape 10"/>
          <p:cNvSpPr>
            <a:spLocks noChangeArrowheads="1"/>
          </p:cNvSpPr>
          <p:nvPr/>
        </p:nvSpPr>
        <p:spPr bwMode="auto">
          <a:xfrm>
            <a:off x="-228600" y="228600"/>
            <a:ext cx="8229600" cy="685800"/>
          </a:xfrm>
          <a:prstGeom prst="roundRect">
            <a:avLst>
              <a:gd name="adj" fmla="val 30625"/>
            </a:avLst>
          </a:prstGeom>
          <a:solidFill>
            <a:srgbClr val="CEBEA5"/>
          </a:solidFill>
          <a:ln w="38100">
            <a:solidFill>
              <a:srgbClr val="630C21"/>
            </a:solidFill>
            <a:round/>
            <a:headEnd/>
            <a:tailEnd/>
          </a:ln>
          <a:effectLst>
            <a:outerShdw dist="71842" dir="2700000" algn="ctr" rotWithShape="0">
              <a:srgbClr val="7C6744"/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52235" name="Rectangle 11"/>
          <p:cNvSpPr>
            <a:spLocks noGrp="1" noChangeArrowheads="1"/>
          </p:cNvSpPr>
          <p:nvPr>
            <p:ph type="title"/>
          </p:nvPr>
        </p:nvSpPr>
        <p:spPr>
          <a:xfrm>
            <a:off x="228600" y="239713"/>
            <a:ext cx="7772400" cy="635000"/>
          </a:xfrm>
        </p:spPr>
        <p:txBody>
          <a:bodyPr/>
          <a:lstStyle/>
          <a:p>
            <a:r>
              <a:rPr lang="en-US" sz="3200" b="1"/>
              <a:t>Figure 9-2:</a:t>
            </a:r>
            <a:r>
              <a:rPr lang="en-US" sz="3200"/>
              <a:t> Message Strategy Brief Steps</a:t>
            </a:r>
          </a:p>
        </p:txBody>
      </p:sp>
      <p:pic>
        <p:nvPicPr>
          <p:cNvPr id="52240" name="Picture 16" descr="C:\Documents and Settings\John Gayle\My Documents\3Blox\30801 MHHE-Duncan PPT\Work Files\Duncan Compressed\noboders\Fig9-2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90800" y="1149350"/>
            <a:ext cx="3995738" cy="5365750"/>
          </a:xfrm>
          <a:prstGeom prst="rect">
            <a:avLst/>
          </a:prstGeom>
          <a:noFill/>
        </p:spPr>
      </p:pic>
    </p:spTree>
  </p:cSld>
  <p:clrMapOvr>
    <a:masterClrMapping/>
  </p:clrMapOvr>
  <p:transition>
    <p:zoom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AutoShape 2"/>
          <p:cNvSpPr>
            <a:spLocks noChangeArrowheads="1"/>
          </p:cNvSpPr>
          <p:nvPr/>
        </p:nvSpPr>
        <p:spPr bwMode="auto">
          <a:xfrm>
            <a:off x="-228600" y="228600"/>
            <a:ext cx="8839200" cy="685800"/>
          </a:xfrm>
          <a:prstGeom prst="roundRect">
            <a:avLst>
              <a:gd name="adj" fmla="val 30625"/>
            </a:avLst>
          </a:prstGeom>
          <a:solidFill>
            <a:srgbClr val="CEBEA5"/>
          </a:solidFill>
          <a:ln w="38100">
            <a:solidFill>
              <a:srgbClr val="630C21"/>
            </a:solidFill>
            <a:round/>
            <a:headEnd/>
            <a:tailEnd/>
          </a:ln>
          <a:effectLst>
            <a:outerShdw dist="71842" dir="2700000" algn="ctr" rotWithShape="0">
              <a:srgbClr val="7C6744"/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66563" name="Rectangle 3"/>
          <p:cNvSpPr>
            <a:spLocks noGrp="1" noChangeArrowheads="1"/>
          </p:cNvSpPr>
          <p:nvPr>
            <p:ph type="title"/>
          </p:nvPr>
        </p:nvSpPr>
        <p:spPr>
          <a:xfrm>
            <a:off x="228600" y="239713"/>
            <a:ext cx="8915400" cy="635000"/>
          </a:xfrm>
        </p:spPr>
        <p:txBody>
          <a:bodyPr/>
          <a:lstStyle/>
          <a:p>
            <a:r>
              <a:rPr lang="en-US" sz="3000" b="1"/>
              <a:t>Step 1:</a:t>
            </a:r>
            <a:r>
              <a:rPr lang="en-US" sz="3000"/>
              <a:t> Determining Communication Objectives</a:t>
            </a:r>
          </a:p>
        </p:txBody>
      </p:sp>
      <p:sp>
        <p:nvSpPr>
          <p:cNvPr id="66565" name="AutoShape 5"/>
          <p:cNvSpPr>
            <a:spLocks noChangeArrowheads="1"/>
          </p:cNvSpPr>
          <p:nvPr/>
        </p:nvSpPr>
        <p:spPr bwMode="auto">
          <a:xfrm>
            <a:off x="914400" y="1828800"/>
            <a:ext cx="7315200" cy="990600"/>
          </a:xfrm>
          <a:prstGeom prst="roundRect">
            <a:avLst>
              <a:gd name="adj" fmla="val 25319"/>
            </a:avLst>
          </a:prstGeom>
          <a:solidFill>
            <a:srgbClr val="84A2D6"/>
          </a:solidFill>
          <a:ln w="38100">
            <a:solidFill>
              <a:srgbClr val="001C52"/>
            </a:solidFill>
            <a:round/>
            <a:headEnd/>
            <a:tailEnd/>
          </a:ln>
          <a:effectLst>
            <a:outerShdw dist="71842" dir="2700000" algn="ctr" rotWithShape="0">
              <a:srgbClr val="707070"/>
            </a:outerShdw>
          </a:effectLst>
        </p:spPr>
        <p:txBody>
          <a:bodyPr anchor="ctr"/>
          <a:lstStyle/>
          <a:p>
            <a:pPr marL="174625" indent="-174625">
              <a:lnSpc>
                <a:spcPct val="85000"/>
              </a:lnSpc>
              <a:spcBef>
                <a:spcPct val="20000"/>
              </a:spcBef>
            </a:pPr>
            <a:r>
              <a:rPr lang="en-US" sz="2800" b="1">
                <a:latin typeface="Arial" charset="0"/>
              </a:rPr>
              <a:t>Depends on consumer response path:</a:t>
            </a:r>
          </a:p>
        </p:txBody>
      </p:sp>
      <p:grpSp>
        <p:nvGrpSpPr>
          <p:cNvPr id="66579" name="Group 19"/>
          <p:cNvGrpSpPr>
            <a:grpSpLocks/>
          </p:cNvGrpSpPr>
          <p:nvPr/>
        </p:nvGrpSpPr>
        <p:grpSpPr bwMode="auto">
          <a:xfrm>
            <a:off x="558800" y="2819400"/>
            <a:ext cx="2438400" cy="2514600"/>
            <a:chOff x="352" y="1776"/>
            <a:chExt cx="1536" cy="1584"/>
          </a:xfrm>
        </p:grpSpPr>
        <p:sp>
          <p:nvSpPr>
            <p:cNvPr id="66567" name="AutoShape 7"/>
            <p:cNvSpPr>
              <a:spLocks noChangeArrowheads="1"/>
            </p:cNvSpPr>
            <p:nvPr/>
          </p:nvSpPr>
          <p:spPr bwMode="auto">
            <a:xfrm>
              <a:off x="352" y="2352"/>
              <a:ext cx="1536" cy="1008"/>
            </a:xfrm>
            <a:prstGeom prst="roundRect">
              <a:avLst>
                <a:gd name="adj" fmla="val 23065"/>
              </a:avLst>
            </a:prstGeom>
            <a:solidFill>
              <a:srgbClr val="FFEFD6"/>
            </a:solidFill>
            <a:ln w="38100">
              <a:solidFill>
                <a:srgbClr val="FFB610"/>
              </a:solidFill>
              <a:round/>
              <a:headEnd/>
              <a:tailEnd/>
            </a:ln>
            <a:effectLst>
              <a:outerShdw dist="71842" dir="2700000" algn="ctr" rotWithShape="0">
                <a:srgbClr val="707070"/>
              </a:outerShdw>
            </a:effectLst>
          </p:spPr>
          <p:txBody>
            <a:bodyPr anchor="ctr"/>
            <a:lstStyle/>
            <a:p>
              <a:pPr>
                <a:spcBef>
                  <a:spcPct val="20000"/>
                </a:spcBef>
              </a:pPr>
              <a:r>
                <a:rPr lang="en-US" sz="2800">
                  <a:latin typeface="Arial" charset="0"/>
                </a:rPr>
                <a:t>Cognitive Path</a:t>
              </a:r>
            </a:p>
          </p:txBody>
        </p:sp>
        <p:sp>
          <p:nvSpPr>
            <p:cNvPr id="66576" name="Line 16"/>
            <p:cNvSpPr>
              <a:spLocks noChangeShapeType="1"/>
            </p:cNvSpPr>
            <p:nvPr/>
          </p:nvSpPr>
          <p:spPr bwMode="auto">
            <a:xfrm>
              <a:off x="1152" y="1776"/>
              <a:ext cx="0" cy="52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66580" name="Group 20"/>
          <p:cNvGrpSpPr>
            <a:grpSpLocks/>
          </p:cNvGrpSpPr>
          <p:nvPr/>
        </p:nvGrpSpPr>
        <p:grpSpPr bwMode="auto">
          <a:xfrm>
            <a:off x="3340100" y="2819400"/>
            <a:ext cx="2438400" cy="2514600"/>
            <a:chOff x="2104" y="1776"/>
            <a:chExt cx="1536" cy="1584"/>
          </a:xfrm>
        </p:grpSpPr>
        <p:sp>
          <p:nvSpPr>
            <p:cNvPr id="66570" name="AutoShape 10"/>
            <p:cNvSpPr>
              <a:spLocks noChangeArrowheads="1"/>
            </p:cNvSpPr>
            <p:nvPr/>
          </p:nvSpPr>
          <p:spPr bwMode="auto">
            <a:xfrm>
              <a:off x="2104" y="2352"/>
              <a:ext cx="1536" cy="1008"/>
            </a:xfrm>
            <a:prstGeom prst="roundRect">
              <a:avLst>
                <a:gd name="adj" fmla="val 23065"/>
              </a:avLst>
            </a:prstGeom>
            <a:solidFill>
              <a:srgbClr val="FFEFD6"/>
            </a:solidFill>
            <a:ln w="38100">
              <a:solidFill>
                <a:srgbClr val="FFB610"/>
              </a:solidFill>
              <a:round/>
              <a:headEnd/>
              <a:tailEnd/>
            </a:ln>
            <a:effectLst>
              <a:outerShdw dist="71842" dir="2700000" algn="ctr" rotWithShape="0">
                <a:srgbClr val="707070"/>
              </a:outerShdw>
            </a:effectLst>
          </p:spPr>
          <p:txBody>
            <a:bodyPr anchor="ctr"/>
            <a:lstStyle/>
            <a:p>
              <a:pPr>
                <a:spcBef>
                  <a:spcPct val="20000"/>
                </a:spcBef>
              </a:pPr>
              <a:r>
                <a:rPr lang="en-US" sz="2800">
                  <a:latin typeface="Arial" charset="0"/>
                </a:rPr>
                <a:t>Affective Path</a:t>
              </a:r>
            </a:p>
          </p:txBody>
        </p:sp>
        <p:sp>
          <p:nvSpPr>
            <p:cNvPr id="66577" name="Line 17"/>
            <p:cNvSpPr>
              <a:spLocks noChangeShapeType="1"/>
            </p:cNvSpPr>
            <p:nvPr/>
          </p:nvSpPr>
          <p:spPr bwMode="auto">
            <a:xfrm>
              <a:off x="2880" y="1776"/>
              <a:ext cx="0" cy="52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66581" name="Group 21"/>
          <p:cNvGrpSpPr>
            <a:grpSpLocks/>
          </p:cNvGrpSpPr>
          <p:nvPr/>
        </p:nvGrpSpPr>
        <p:grpSpPr bwMode="auto">
          <a:xfrm>
            <a:off x="6121400" y="2819400"/>
            <a:ext cx="2438400" cy="2514600"/>
            <a:chOff x="3856" y="1776"/>
            <a:chExt cx="1536" cy="1584"/>
          </a:xfrm>
        </p:grpSpPr>
        <p:sp>
          <p:nvSpPr>
            <p:cNvPr id="66573" name="AutoShape 13"/>
            <p:cNvSpPr>
              <a:spLocks noChangeArrowheads="1"/>
            </p:cNvSpPr>
            <p:nvPr/>
          </p:nvSpPr>
          <p:spPr bwMode="auto">
            <a:xfrm>
              <a:off x="3856" y="2352"/>
              <a:ext cx="1536" cy="1008"/>
            </a:xfrm>
            <a:prstGeom prst="roundRect">
              <a:avLst>
                <a:gd name="adj" fmla="val 23065"/>
              </a:avLst>
            </a:prstGeom>
            <a:solidFill>
              <a:srgbClr val="FFEFD6"/>
            </a:solidFill>
            <a:ln w="38100">
              <a:solidFill>
                <a:srgbClr val="FFB610"/>
              </a:solidFill>
              <a:round/>
              <a:headEnd/>
              <a:tailEnd/>
            </a:ln>
            <a:effectLst>
              <a:outerShdw dist="71842" dir="2700000" algn="ctr" rotWithShape="0">
                <a:srgbClr val="707070"/>
              </a:outerShdw>
            </a:effectLst>
          </p:spPr>
          <p:txBody>
            <a:bodyPr anchor="ctr"/>
            <a:lstStyle/>
            <a:p>
              <a:pPr>
                <a:spcBef>
                  <a:spcPct val="20000"/>
                </a:spcBef>
              </a:pPr>
              <a:r>
                <a:rPr lang="en-US" sz="2800">
                  <a:latin typeface="Arial" charset="0"/>
                </a:rPr>
                <a:t>Behavioral Path</a:t>
              </a:r>
            </a:p>
          </p:txBody>
        </p:sp>
        <p:sp>
          <p:nvSpPr>
            <p:cNvPr id="66578" name="Line 18"/>
            <p:cNvSpPr>
              <a:spLocks noChangeShapeType="1"/>
            </p:cNvSpPr>
            <p:nvPr/>
          </p:nvSpPr>
          <p:spPr bwMode="auto">
            <a:xfrm>
              <a:off x="4656" y="1776"/>
              <a:ext cx="0" cy="52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66583" name="AutoShape 23"/>
          <p:cNvSpPr>
            <a:spLocks noChangeArrowheads="1"/>
          </p:cNvSpPr>
          <p:nvPr/>
        </p:nvSpPr>
        <p:spPr bwMode="auto">
          <a:xfrm>
            <a:off x="558800" y="3733800"/>
            <a:ext cx="2438400" cy="1600200"/>
          </a:xfrm>
          <a:prstGeom prst="roundRect">
            <a:avLst>
              <a:gd name="adj" fmla="val 23065"/>
            </a:avLst>
          </a:prstGeom>
          <a:solidFill>
            <a:srgbClr val="FFEFD6"/>
          </a:solidFill>
          <a:ln w="38100">
            <a:solidFill>
              <a:srgbClr val="FFEFD2"/>
            </a:solidFill>
            <a:round/>
            <a:headEnd/>
            <a:tailEnd/>
          </a:ln>
          <a:effectLst>
            <a:outerShdw dist="71842" dir="2700000" algn="ctr" rotWithShape="0">
              <a:srgbClr val="707070"/>
            </a:outerShdw>
          </a:effectLst>
        </p:spPr>
        <p:txBody>
          <a:bodyPr anchor="ctr"/>
          <a:lstStyle/>
          <a:p>
            <a:pPr>
              <a:spcBef>
                <a:spcPct val="20000"/>
              </a:spcBef>
            </a:pPr>
            <a:r>
              <a:rPr lang="en-US" sz="2800">
                <a:latin typeface="Arial" charset="0"/>
              </a:rPr>
              <a:t>Cognitive Path</a:t>
            </a:r>
          </a:p>
        </p:txBody>
      </p:sp>
      <p:sp>
        <p:nvSpPr>
          <p:cNvPr id="66586" name="AutoShape 26"/>
          <p:cNvSpPr>
            <a:spLocks noChangeArrowheads="1"/>
          </p:cNvSpPr>
          <p:nvPr/>
        </p:nvSpPr>
        <p:spPr bwMode="auto">
          <a:xfrm>
            <a:off x="3340100" y="3733800"/>
            <a:ext cx="2438400" cy="1600200"/>
          </a:xfrm>
          <a:prstGeom prst="roundRect">
            <a:avLst>
              <a:gd name="adj" fmla="val 23065"/>
            </a:avLst>
          </a:prstGeom>
          <a:solidFill>
            <a:srgbClr val="FFEFD6"/>
          </a:solidFill>
          <a:ln w="38100">
            <a:solidFill>
              <a:srgbClr val="FFEFD2"/>
            </a:solidFill>
            <a:round/>
            <a:headEnd/>
            <a:tailEnd/>
          </a:ln>
          <a:effectLst>
            <a:outerShdw dist="71842" dir="2700000" algn="ctr" rotWithShape="0">
              <a:srgbClr val="707070"/>
            </a:outerShdw>
          </a:effectLst>
        </p:spPr>
        <p:txBody>
          <a:bodyPr anchor="ctr"/>
          <a:lstStyle/>
          <a:p>
            <a:pPr>
              <a:spcBef>
                <a:spcPct val="20000"/>
              </a:spcBef>
            </a:pPr>
            <a:r>
              <a:rPr lang="en-US" sz="2800">
                <a:latin typeface="Arial" charset="0"/>
              </a:rPr>
              <a:t>Affective Path</a:t>
            </a:r>
          </a:p>
        </p:txBody>
      </p:sp>
    </p:spTree>
  </p:cSld>
  <p:clrMapOvr>
    <a:masterClrMapping/>
  </p:clrMapOvr>
  <p:transition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65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6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665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6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665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583" grpId="0" animBg="1" autoUpdateAnimBg="0"/>
      <p:bldP spid="66586" grpId="0" animBg="1" autoUpdateAnimBg="0"/>
    </p:bldLst>
  </p:timing>
</p:sld>
</file>

<file path=ppt/theme/theme1.xml><?xml version="1.0" encoding="utf-8"?>
<a:theme xmlns:a="http://schemas.openxmlformats.org/drawingml/2006/main" name="Default Design">
  <a:themeElements>
    <a:clrScheme name="Default Desig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">
      <a:majorFont>
        <a:latin typeface="Arial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B610"/>
        </a:solidFill>
        <a:ln w="2857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B610"/>
        </a:solidFill>
        <a:ln w="2857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2577</TotalTime>
  <Words>726</Words>
  <Application>Microsoft Office PowerPoint</Application>
  <PresentationFormat>On-screen Show (4:3)</PresentationFormat>
  <Paragraphs>120</Paragraphs>
  <Slides>24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28" baseType="lpstr">
      <vt:lpstr>Times New Roman</vt:lpstr>
      <vt:lpstr>Arial</vt:lpstr>
      <vt:lpstr>Wingdings</vt:lpstr>
      <vt:lpstr>Default Design</vt:lpstr>
      <vt:lpstr>Advertising and IMC Creative Strategies</vt:lpstr>
      <vt:lpstr>Chapter Outline</vt:lpstr>
      <vt:lpstr>Chapter Perspective</vt:lpstr>
      <vt:lpstr>Opening Case: MasterCard</vt:lpstr>
      <vt:lpstr>Opening Case: MasterCard</vt:lpstr>
      <vt:lpstr>Key Elements In An IMC Message </vt:lpstr>
      <vt:lpstr>Figure 9-1: One Type Of Message Strategy Brief </vt:lpstr>
      <vt:lpstr>Figure 9-2: Message Strategy Brief Steps</vt:lpstr>
      <vt:lpstr>Step 1: Determining Communication Objectives</vt:lpstr>
      <vt:lpstr>Step 2: Finding Customer Insight</vt:lpstr>
      <vt:lpstr>IMC In Action: IKEA</vt:lpstr>
      <vt:lpstr>IMC In Action: IKEA</vt:lpstr>
      <vt:lpstr>Step 3: Selecting a Selling Strategy</vt:lpstr>
      <vt:lpstr>IMC In Action: Saturn</vt:lpstr>
      <vt:lpstr>IMC In Action: Saturn</vt:lpstr>
      <vt:lpstr>The “Creative Leap”</vt:lpstr>
      <vt:lpstr>A Big Idea Resulting From The Creative Leap</vt:lpstr>
      <vt:lpstr>Tales From the Real World</vt:lpstr>
      <vt:lpstr>Characteristics of a Big Idea </vt:lpstr>
      <vt:lpstr>How to Get a Big Idea</vt:lpstr>
      <vt:lpstr>Insight: Getting The Big Idea  </vt:lpstr>
      <vt:lpstr>Steps In The Creative Process</vt:lpstr>
      <vt:lpstr>Think About It</vt:lpstr>
      <vt:lpstr>Final Note:</vt:lpstr>
    </vt:vector>
  </TitlesOfParts>
  <Company>3BLOX</Company>
  <LinksUpToDate>false</LinksUpToDate>
  <SharedDoc>false</SharedDoc>
  <HyperlinkBase>assets/</HyperlinkBase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Using Advertising and Promotion to Build Brands</dc:title>
  <dc:creator>John Gayle</dc:creator>
  <cp:lastModifiedBy>Dr. Jamie Pleasant</cp:lastModifiedBy>
  <cp:revision>358</cp:revision>
  <dcterms:created xsi:type="dcterms:W3CDTF">2003-09-17T19:02:54Z</dcterms:created>
  <dcterms:modified xsi:type="dcterms:W3CDTF">2009-08-10T23:12:38Z</dcterms:modified>
</cp:coreProperties>
</file>