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9" r:id="rId4"/>
    <p:sldId id="257" r:id="rId5"/>
    <p:sldId id="260" r:id="rId6"/>
    <p:sldId id="299" r:id="rId7"/>
    <p:sldId id="300" r:id="rId8"/>
    <p:sldId id="301" r:id="rId9"/>
    <p:sldId id="315" r:id="rId10"/>
    <p:sldId id="302" r:id="rId11"/>
    <p:sldId id="304" r:id="rId12"/>
    <p:sldId id="305" r:id="rId13"/>
    <p:sldId id="306" r:id="rId14"/>
    <p:sldId id="307" r:id="rId15"/>
    <p:sldId id="303" r:id="rId16"/>
    <p:sldId id="280" r:id="rId17"/>
    <p:sldId id="309" r:id="rId18"/>
    <p:sldId id="310" r:id="rId19"/>
    <p:sldId id="275" r:id="rId20"/>
    <p:sldId id="311" r:id="rId21"/>
    <p:sldId id="312" r:id="rId22"/>
    <p:sldId id="313" r:id="rId23"/>
    <p:sldId id="314" r:id="rId24"/>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mn-ea"/>
        <a:cs typeface="+mn-cs"/>
      </a:defRPr>
    </a:lvl1pPr>
    <a:lvl2pPr marL="457200" algn="ctr" rtl="0" fontAlgn="base">
      <a:spcBef>
        <a:spcPct val="0"/>
      </a:spcBef>
      <a:spcAft>
        <a:spcPct val="0"/>
      </a:spcAft>
      <a:defRPr sz="2400" kern="1200">
        <a:solidFill>
          <a:schemeClr val="tx1"/>
        </a:solidFill>
        <a:latin typeface="Times New Roman" charset="0"/>
        <a:ea typeface="+mn-ea"/>
        <a:cs typeface="+mn-cs"/>
      </a:defRPr>
    </a:lvl2pPr>
    <a:lvl3pPr marL="914400" algn="ctr" rtl="0" fontAlgn="base">
      <a:spcBef>
        <a:spcPct val="0"/>
      </a:spcBef>
      <a:spcAft>
        <a:spcPct val="0"/>
      </a:spcAft>
      <a:defRPr sz="2400" kern="1200">
        <a:solidFill>
          <a:schemeClr val="tx1"/>
        </a:solidFill>
        <a:latin typeface="Times New Roman" charset="0"/>
        <a:ea typeface="+mn-ea"/>
        <a:cs typeface="+mn-cs"/>
      </a:defRPr>
    </a:lvl3pPr>
    <a:lvl4pPr marL="1371600" algn="ctr" rtl="0" fontAlgn="base">
      <a:spcBef>
        <a:spcPct val="0"/>
      </a:spcBef>
      <a:spcAft>
        <a:spcPct val="0"/>
      </a:spcAft>
      <a:defRPr sz="2400" kern="1200">
        <a:solidFill>
          <a:schemeClr val="tx1"/>
        </a:solidFill>
        <a:latin typeface="Times New Roman" charset="0"/>
        <a:ea typeface="+mn-ea"/>
        <a:cs typeface="+mn-cs"/>
      </a:defRPr>
    </a:lvl4pPr>
    <a:lvl5pPr marL="1828800" algn="ctr"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6868"/>
    <a:srgbClr val="000000"/>
    <a:srgbClr val="8A5F00"/>
    <a:srgbClr val="CC0000"/>
    <a:srgbClr val="FFEFD2"/>
    <a:srgbClr val="FFF9EF"/>
    <a:srgbClr val="FFB610"/>
    <a:srgbClr val="84A2D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1" autoAdjust="0"/>
    <p:restoredTop sz="94660"/>
  </p:normalViewPr>
  <p:slideViewPr>
    <p:cSldViewPr>
      <p:cViewPr>
        <p:scale>
          <a:sx n="50" d="100"/>
          <a:sy n="50" d="100"/>
        </p:scale>
        <p:origin x="-499" y="-110"/>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266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4"/>
          <p:cNvSpPr>
            <a:spLocks noChangeArrowheads="1" noTextEdit="1"/>
          </p:cNvSpPr>
          <p:nvPr>
            <p:ph type="sldImg" idx="2"/>
          </p:nvPr>
        </p:nvSpPr>
        <p:spPr bwMode="auto">
          <a:xfrm>
            <a:off x="685800" y="685800"/>
            <a:ext cx="2286000" cy="171450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609600" y="2590800"/>
            <a:ext cx="55626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B82E32-A168-484F-9A4E-844F915EA7B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charset="0"/>
        <a:ea typeface="+mn-ea"/>
        <a:cs typeface="+mn-cs"/>
      </a:defRPr>
    </a:lvl1pPr>
    <a:lvl2pPr marL="285750" indent="-114300" algn="l" rtl="0" fontAlgn="base">
      <a:spcBef>
        <a:spcPct val="30000"/>
      </a:spcBef>
      <a:spcAft>
        <a:spcPct val="0"/>
      </a:spcAft>
      <a:buChar char="•"/>
      <a:defRPr sz="1400" kern="1200">
        <a:solidFill>
          <a:schemeClr val="tx1"/>
        </a:solidFill>
        <a:latin typeface="Times New Roman" charset="0"/>
        <a:ea typeface="+mn-ea"/>
        <a:cs typeface="+mn-cs"/>
      </a:defRPr>
    </a:lvl2pPr>
    <a:lvl3pPr marL="514350" indent="-114300" algn="l" rtl="0" fontAlgn="base">
      <a:spcBef>
        <a:spcPct val="30000"/>
      </a:spcBef>
      <a:spcAft>
        <a:spcPct val="0"/>
      </a:spcAft>
      <a:buChar char="•"/>
      <a:defRPr sz="1400" kern="1200">
        <a:solidFill>
          <a:schemeClr val="tx1"/>
        </a:solidFill>
        <a:latin typeface="Times New Roman" charset="0"/>
        <a:ea typeface="+mn-ea"/>
        <a:cs typeface="+mn-cs"/>
      </a:defRPr>
    </a:lvl3pPr>
    <a:lvl4pPr marL="742950" indent="-114300" algn="l" rtl="0" fontAlgn="base">
      <a:spcBef>
        <a:spcPct val="30000"/>
      </a:spcBef>
      <a:spcAft>
        <a:spcPct val="0"/>
      </a:spcAft>
      <a:buChar char="•"/>
      <a:defRPr sz="1400" kern="1200">
        <a:solidFill>
          <a:schemeClr val="tx1"/>
        </a:solidFill>
        <a:latin typeface="Times New Roman" charset="0"/>
        <a:ea typeface="+mn-ea"/>
        <a:cs typeface="+mn-cs"/>
      </a:defRPr>
    </a:lvl4pPr>
    <a:lvl5pPr marL="971550" indent="-114300" algn="l" rtl="0" fontAlgn="base">
      <a:spcBef>
        <a:spcPct val="30000"/>
      </a:spcBef>
      <a:spcAft>
        <a:spcPct val="0"/>
      </a:spcAft>
      <a:buChar char="•"/>
      <a:defRPr sz="14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47D43092-70BA-4510-9DF0-DE421D26C4B4}" type="slidenum">
              <a:rPr lang="en-US"/>
              <a:pPr/>
              <a:t>1</a:t>
            </a:fld>
            <a:endParaRPr lang="en-US"/>
          </a:p>
        </p:txBody>
      </p:sp>
      <p:sp>
        <p:nvSpPr>
          <p:cNvPr id="28674" name="Rectangle 2"/>
          <p:cNvSpPr>
            <a:spLocks noChangeArrowheads="1" noTextEdit="1"/>
          </p:cNvSpPr>
          <p:nvPr>
            <p:ph type="sldImg"/>
          </p:nvPr>
        </p:nvSpPr>
        <p:spPr>
          <a:xfrm>
            <a:off x="1143000" y="3581400"/>
            <a:ext cx="4572000" cy="3429000"/>
          </a:xfrm>
          <a:ln/>
        </p:spPr>
      </p:sp>
      <p:sp>
        <p:nvSpPr>
          <p:cNvPr id="28675" name="Rectangle 3"/>
          <p:cNvSpPr>
            <a:spLocks noGrp="1" noChangeArrowheads="1"/>
          </p:cNvSpPr>
          <p:nvPr>
            <p:ph type="body" idx="1"/>
          </p:nvPr>
        </p:nvSpPr>
        <p:spPr>
          <a:xfrm>
            <a:off x="914400" y="1447800"/>
            <a:ext cx="5029200" cy="1981200"/>
          </a:xfrm>
        </p:spPr>
        <p:txBody>
          <a:bodyPr/>
          <a:lstStyle/>
          <a:p>
            <a:pPr algn="ctr">
              <a:spcBef>
                <a:spcPct val="50000"/>
              </a:spcBef>
            </a:pPr>
            <a:r>
              <a:rPr lang="en-US" sz="3600" b="1">
                <a:effectLst>
                  <a:outerShdw blurRad="38100" dist="38100" dir="2700000" algn="tl">
                    <a:srgbClr val="C0C0C0"/>
                  </a:outerShdw>
                </a:effectLst>
                <a:latin typeface="Arial" charset="0"/>
              </a:rPr>
              <a:t>Chapter 1</a:t>
            </a:r>
          </a:p>
          <a:p>
            <a:pPr algn="ctr">
              <a:spcBef>
                <a:spcPct val="50000"/>
              </a:spcBef>
            </a:pPr>
            <a:r>
              <a:rPr lang="en-US" sz="2800">
                <a:effectLst>
                  <a:outerShdw blurRad="38100" dist="38100" dir="2700000" algn="tl">
                    <a:srgbClr val="C0C0C0"/>
                  </a:outerShdw>
                </a:effectLst>
                <a:latin typeface="Arial" charset="0"/>
              </a:rPr>
              <a:t>Using Advertising and Promotion to Build Brands</a:t>
            </a:r>
          </a:p>
          <a:p>
            <a:endParaRPr lang="en-US"/>
          </a:p>
        </p:txBody>
      </p:sp>
      <p:sp>
        <p:nvSpPr>
          <p:cNvPr id="28676" name="Text Box 4"/>
          <p:cNvSpPr txBox="1">
            <a:spLocks noChangeArrowheads="1"/>
          </p:cNvSpPr>
          <p:nvPr/>
        </p:nvSpPr>
        <p:spPr bwMode="auto">
          <a:xfrm>
            <a:off x="685800" y="8458200"/>
            <a:ext cx="5486400" cy="260350"/>
          </a:xfrm>
          <a:prstGeom prst="rect">
            <a:avLst/>
          </a:prstGeom>
          <a:noFill/>
          <a:ln w="38100">
            <a:noFill/>
            <a:miter lim="800000"/>
            <a:headEnd/>
            <a:tailEnd/>
          </a:ln>
          <a:effectLst/>
        </p:spPr>
        <p:txBody>
          <a:bodyPr>
            <a:spAutoFit/>
          </a:bodyPr>
          <a:lstStyle/>
          <a:p>
            <a:pPr>
              <a:spcBef>
                <a:spcPct val="50000"/>
              </a:spcBef>
            </a:pPr>
            <a:r>
              <a:rPr lang="en-US" sz="1100"/>
              <a:t>For use only with Duncan texts. © 2005 McGraw-Hill Companies, Inc. McGraw-Hill/Irwin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5F2F78-65B2-40D2-98A6-3DEFF488598E}" type="slidenum">
              <a:rPr lang="en-US"/>
              <a:pPr/>
              <a:t>2</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049398-96FB-4034-ACA5-C93DF270155E}" type="slidenum">
              <a:rPr lang="en-US"/>
              <a:pPr/>
              <a:t>3</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4317C1D-E4DA-4D72-BA9C-3D8096099EA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1524260-1EF7-4411-AE40-ADB2CBE8B28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215900"/>
            <a:ext cx="20955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215900"/>
            <a:ext cx="61341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02E395C-78F0-49B6-A733-589D498EDF5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EAA41FC-8C1C-4F29-827E-616961AB634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C889B34-93A6-42B0-985C-F4DF9AA26E3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CCAAE17-55A1-4B62-9CD3-4D904F6DFD0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FBD69E4-C651-4568-84E4-38E8F4C3897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E99A1C2-1AB6-4115-AD9E-90FFE2D84EA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7D5037B-F2F6-4E6F-8B90-6D97FE8E62B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873BBBE-A3F8-49BD-8023-5B496F17303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E7DA6A3-9C3A-4E6F-9D95-25112A7E0E8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287A4F8-8749-49CD-BDE8-0EFFBB34EB02}" type="slidenum">
              <a:rPr lang="en-US"/>
              <a:pPr/>
              <a:t>‹#›</a:t>
            </a:fld>
            <a:endParaRPr lang="en-US"/>
          </a:p>
        </p:txBody>
      </p:sp>
      <p:sp>
        <p:nvSpPr>
          <p:cNvPr id="1026" name="Rectangle 2"/>
          <p:cNvSpPr>
            <a:spLocks noGrp="1" noChangeArrowheads="1"/>
          </p:cNvSpPr>
          <p:nvPr>
            <p:ph type="title"/>
          </p:nvPr>
        </p:nvSpPr>
        <p:spPr bwMode="auto">
          <a:xfrm>
            <a:off x="76200" y="215900"/>
            <a:ext cx="7772400" cy="635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8"/>
          <p:cNvSpPr txBox="1">
            <a:spLocks noChangeArrowheads="1"/>
          </p:cNvSpPr>
          <p:nvPr userDrawn="1"/>
        </p:nvSpPr>
        <p:spPr bwMode="auto">
          <a:xfrm>
            <a:off x="0" y="659130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000">
          <a:solidFill>
            <a:schemeClr val="tx1"/>
          </a:solidFill>
          <a:latin typeface="+mj-lt"/>
          <a:ea typeface="+mj-ea"/>
          <a:cs typeface="+mj-cs"/>
        </a:defRPr>
      </a:lvl1pPr>
      <a:lvl2pPr algn="l" rtl="0" fontAlgn="base">
        <a:spcBef>
          <a:spcPct val="0"/>
        </a:spcBef>
        <a:spcAft>
          <a:spcPct val="0"/>
        </a:spcAft>
        <a:defRPr sz="4000">
          <a:solidFill>
            <a:schemeClr val="tx1"/>
          </a:solidFill>
          <a:latin typeface="Arial" charset="0"/>
        </a:defRPr>
      </a:lvl2pPr>
      <a:lvl3pPr algn="l" rtl="0" fontAlgn="base">
        <a:spcBef>
          <a:spcPct val="0"/>
        </a:spcBef>
        <a:spcAft>
          <a:spcPct val="0"/>
        </a:spcAft>
        <a:defRPr sz="4000">
          <a:solidFill>
            <a:schemeClr val="tx1"/>
          </a:solidFill>
          <a:latin typeface="Arial" charset="0"/>
        </a:defRPr>
      </a:lvl3pPr>
      <a:lvl4pPr algn="l" rtl="0" fontAlgn="base">
        <a:spcBef>
          <a:spcPct val="0"/>
        </a:spcBef>
        <a:spcAft>
          <a:spcPct val="0"/>
        </a:spcAft>
        <a:defRPr sz="4000">
          <a:solidFill>
            <a:schemeClr val="tx1"/>
          </a:solidFill>
          <a:latin typeface="Arial" charset="0"/>
        </a:defRPr>
      </a:lvl4pPr>
      <a:lvl5pPr algn="l" rtl="0" fontAlgn="base">
        <a:spcBef>
          <a:spcPct val="0"/>
        </a:spcBef>
        <a:spcAft>
          <a:spcPct val="0"/>
        </a:spcAft>
        <a:defRPr sz="4000">
          <a:solidFill>
            <a:schemeClr val="tx1"/>
          </a:solidFill>
          <a:latin typeface="Arial" charset="0"/>
        </a:defRPr>
      </a:lvl5pPr>
      <a:lvl6pPr marL="457200" algn="l" rtl="0" fontAlgn="base">
        <a:spcBef>
          <a:spcPct val="0"/>
        </a:spcBef>
        <a:spcAft>
          <a:spcPct val="0"/>
        </a:spcAft>
        <a:defRPr sz="4000">
          <a:solidFill>
            <a:schemeClr val="tx1"/>
          </a:solidFill>
          <a:latin typeface="Arial" charset="0"/>
        </a:defRPr>
      </a:lvl6pPr>
      <a:lvl7pPr marL="914400" algn="l" rtl="0" fontAlgn="base">
        <a:spcBef>
          <a:spcPct val="0"/>
        </a:spcBef>
        <a:spcAft>
          <a:spcPct val="0"/>
        </a:spcAft>
        <a:defRPr sz="4000">
          <a:solidFill>
            <a:schemeClr val="tx1"/>
          </a:solidFill>
          <a:latin typeface="Arial" charset="0"/>
        </a:defRPr>
      </a:lvl7pPr>
      <a:lvl8pPr marL="1371600" algn="l" rtl="0" fontAlgn="base">
        <a:spcBef>
          <a:spcPct val="0"/>
        </a:spcBef>
        <a:spcAft>
          <a:spcPct val="0"/>
        </a:spcAft>
        <a:defRPr sz="4000">
          <a:solidFill>
            <a:schemeClr val="tx1"/>
          </a:solidFill>
          <a:latin typeface="Arial" charset="0"/>
        </a:defRPr>
      </a:lvl8pPr>
      <a:lvl9pPr marL="1828800" algn="l" rtl="0" fontAlgn="base">
        <a:spcBef>
          <a:spcPct val="0"/>
        </a:spcBef>
        <a:spcAft>
          <a:spcPct val="0"/>
        </a:spcAft>
        <a:defRPr sz="4000">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Gillette.exe" TargetMode="External"/><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Nevada.exe" TargetMode="External"/><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ChangeArrowheads="1"/>
          </p:cNvSpPr>
          <p:nvPr/>
        </p:nvSpPr>
        <p:spPr bwMode="auto">
          <a:xfrm>
            <a:off x="0" y="0"/>
            <a:ext cx="9144000" cy="6858000"/>
          </a:xfrm>
          <a:prstGeom prst="rect">
            <a:avLst/>
          </a:prstGeom>
          <a:solidFill>
            <a:srgbClr val="001C52"/>
          </a:solidFill>
          <a:ln w="9525">
            <a:solidFill>
              <a:schemeClr val="tx1"/>
            </a:solidFill>
            <a:miter lim="800000"/>
            <a:headEnd/>
            <a:tailEnd/>
          </a:ln>
          <a:effectLst/>
        </p:spPr>
        <p:txBody>
          <a:bodyPr wrap="none" anchor="ctr"/>
          <a:lstStyle/>
          <a:p>
            <a:endParaRPr lang="en-US"/>
          </a:p>
        </p:txBody>
      </p:sp>
      <p:sp>
        <p:nvSpPr>
          <p:cNvPr id="2052" name="Rectangle 4"/>
          <p:cNvSpPr>
            <a:spLocks noChangeArrowheads="1"/>
          </p:cNvSpPr>
          <p:nvPr/>
        </p:nvSpPr>
        <p:spPr bwMode="auto">
          <a:xfrm>
            <a:off x="0" y="5943600"/>
            <a:ext cx="9144000" cy="914400"/>
          </a:xfrm>
          <a:prstGeom prst="rect">
            <a:avLst/>
          </a:prstGeom>
          <a:solidFill>
            <a:srgbClr val="CEBEA5"/>
          </a:solidFill>
          <a:ln w="9525">
            <a:solidFill>
              <a:schemeClr val="tx1"/>
            </a:solidFill>
            <a:miter lim="800000"/>
            <a:headEnd/>
            <a:tailEnd/>
          </a:ln>
          <a:effectLst/>
        </p:spPr>
        <p:txBody>
          <a:bodyPr wrap="none" anchor="ctr"/>
          <a:lstStyle/>
          <a:p>
            <a:endParaRPr lang="en-US"/>
          </a:p>
        </p:txBody>
      </p:sp>
      <p:sp>
        <p:nvSpPr>
          <p:cNvPr id="2053" name="Line 5"/>
          <p:cNvSpPr>
            <a:spLocks noChangeShapeType="1"/>
          </p:cNvSpPr>
          <p:nvPr/>
        </p:nvSpPr>
        <p:spPr bwMode="auto">
          <a:xfrm>
            <a:off x="0" y="5943600"/>
            <a:ext cx="9144000" cy="0"/>
          </a:xfrm>
          <a:prstGeom prst="line">
            <a:avLst/>
          </a:prstGeom>
          <a:noFill/>
          <a:ln w="57150">
            <a:solidFill>
              <a:srgbClr val="84A2D6"/>
            </a:solidFill>
            <a:round/>
            <a:headEnd/>
            <a:tailEnd/>
          </a:ln>
          <a:effectLst/>
        </p:spPr>
        <p:txBody>
          <a:bodyPr/>
          <a:lstStyle/>
          <a:p>
            <a:endParaRPr lang="en-US"/>
          </a:p>
        </p:txBody>
      </p:sp>
      <p:sp>
        <p:nvSpPr>
          <p:cNvPr id="2063" name="Text Box 15"/>
          <p:cNvSpPr txBox="1">
            <a:spLocks noChangeArrowheads="1"/>
          </p:cNvSpPr>
          <p:nvPr/>
        </p:nvSpPr>
        <p:spPr bwMode="auto">
          <a:xfrm>
            <a:off x="0" y="659765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pic>
        <p:nvPicPr>
          <p:cNvPr id="2078" name="Picture 30" descr="OpenerCh10"/>
          <p:cNvPicPr>
            <a:picLocks noChangeAspect="1" noChangeArrowheads="1"/>
          </p:cNvPicPr>
          <p:nvPr/>
        </p:nvPicPr>
        <p:blipFill>
          <a:blip r:embed="rId3" cstate="print"/>
          <a:srcRect/>
          <a:stretch>
            <a:fillRect/>
          </a:stretch>
        </p:blipFill>
        <p:spPr bwMode="auto">
          <a:xfrm>
            <a:off x="3492500" y="387350"/>
            <a:ext cx="5233988" cy="6026150"/>
          </a:xfrm>
          <a:prstGeom prst="rect">
            <a:avLst/>
          </a:prstGeom>
          <a:noFill/>
        </p:spPr>
      </p:pic>
      <p:sp>
        <p:nvSpPr>
          <p:cNvPr id="2062" name="AutoShape 14"/>
          <p:cNvSpPr>
            <a:spLocks noChangeArrowheads="1"/>
          </p:cNvSpPr>
          <p:nvPr/>
        </p:nvSpPr>
        <p:spPr bwMode="auto">
          <a:xfrm>
            <a:off x="3492500" y="381000"/>
            <a:ext cx="5237163" cy="6019800"/>
          </a:xfrm>
          <a:prstGeom prst="roundRect">
            <a:avLst>
              <a:gd name="adj" fmla="val 4407"/>
            </a:avLst>
          </a:prstGeom>
          <a:noFill/>
          <a:ln w="38100">
            <a:solidFill>
              <a:srgbClr val="630C21"/>
            </a:solidFill>
            <a:round/>
            <a:headEnd/>
            <a:tailEnd/>
          </a:ln>
          <a:effectLst/>
        </p:spPr>
        <p:txBody>
          <a:bodyPr wrap="none" anchor="ctr"/>
          <a:lstStyle/>
          <a:p>
            <a:endParaRPr lang="en-US"/>
          </a:p>
        </p:txBody>
      </p:sp>
      <p:sp>
        <p:nvSpPr>
          <p:cNvPr id="2055" name="AutoShape 7"/>
          <p:cNvSpPr>
            <a:spLocks noChangeArrowheads="1"/>
          </p:cNvSpPr>
          <p:nvPr/>
        </p:nvSpPr>
        <p:spPr bwMode="auto">
          <a:xfrm>
            <a:off x="381000" y="990600"/>
            <a:ext cx="9067800" cy="990600"/>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384300" y="914400"/>
            <a:ext cx="4406900" cy="1143000"/>
          </a:xfrm>
        </p:spPr>
        <p:txBody>
          <a:bodyPr/>
          <a:lstStyle/>
          <a:p>
            <a:pPr>
              <a:lnSpc>
                <a:spcPct val="110000"/>
              </a:lnSpc>
            </a:pPr>
            <a:r>
              <a:rPr lang="en-US" sz="3600"/>
              <a:t>Message Execution</a:t>
            </a:r>
          </a:p>
        </p:txBody>
      </p:sp>
      <p:pic>
        <p:nvPicPr>
          <p:cNvPr id="2077" name="Picture 29" descr="10"/>
          <p:cNvPicPr>
            <a:picLocks noChangeAspect="1" noChangeArrowheads="1"/>
          </p:cNvPicPr>
          <p:nvPr/>
        </p:nvPicPr>
        <p:blipFill>
          <a:blip r:embed="rId4" cstate="print"/>
          <a:srcRect/>
          <a:stretch>
            <a:fillRect/>
          </a:stretch>
        </p:blipFill>
        <p:spPr bwMode="auto">
          <a:xfrm>
            <a:off x="520700" y="1149350"/>
            <a:ext cx="776288" cy="692150"/>
          </a:xfrm>
          <a:prstGeom prst="rect">
            <a:avLst/>
          </a:prstGeom>
          <a:noFill/>
        </p:spPr>
      </p:pic>
      <p:pic>
        <p:nvPicPr>
          <p:cNvPr id="2080" name="Picture 32" descr="left_main"/>
          <p:cNvPicPr>
            <a:picLocks noChangeAspect="1" noChangeArrowheads="1"/>
          </p:cNvPicPr>
          <p:nvPr/>
        </p:nvPicPr>
        <p:blipFill>
          <a:blip r:embed="rId5" cstate="print"/>
          <a:srcRect/>
          <a:stretch>
            <a:fillRect/>
          </a:stretch>
        </p:blipFill>
        <p:spPr bwMode="auto">
          <a:xfrm>
            <a:off x="0" y="2590800"/>
            <a:ext cx="2686050" cy="275272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55299" name="Picture 3" descr="C:\Documents and Settings\John Gayle\My Documents\3Blox\30801 MHHE-Duncan PPT\Work Files\brain_bkgrd.gif"/>
          <p:cNvPicPr>
            <a:picLocks noChangeAspect="1" noChangeArrowheads="1"/>
          </p:cNvPicPr>
          <p:nvPr/>
        </p:nvPicPr>
        <p:blipFill>
          <a:blip r:embed="rId2" cstate="print"/>
          <a:srcRect/>
          <a:stretch>
            <a:fillRect/>
          </a:stretch>
        </p:blipFill>
        <p:spPr bwMode="auto">
          <a:xfrm>
            <a:off x="533400" y="50800"/>
            <a:ext cx="8077200" cy="6781800"/>
          </a:xfrm>
          <a:prstGeom prst="rect">
            <a:avLst/>
          </a:prstGeom>
          <a:noFill/>
        </p:spPr>
      </p:pic>
      <p:sp>
        <p:nvSpPr>
          <p:cNvPr id="55300" name="AutoShape 4"/>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5301" name="Rectangle 5"/>
          <p:cNvSpPr>
            <a:spLocks noGrp="1" noChangeArrowheads="1"/>
          </p:cNvSpPr>
          <p:nvPr>
            <p:ph type="title"/>
          </p:nvPr>
        </p:nvSpPr>
        <p:spPr>
          <a:xfrm>
            <a:off x="228600" y="239713"/>
            <a:ext cx="7772400" cy="635000"/>
          </a:xfrm>
        </p:spPr>
        <p:txBody>
          <a:bodyPr/>
          <a:lstStyle/>
          <a:p>
            <a:r>
              <a:rPr lang="en-US" sz="3200"/>
              <a:t>Think About It</a:t>
            </a:r>
          </a:p>
        </p:txBody>
      </p:sp>
      <p:grpSp>
        <p:nvGrpSpPr>
          <p:cNvPr id="55308" name="Group 12"/>
          <p:cNvGrpSpPr>
            <a:grpSpLocks/>
          </p:cNvGrpSpPr>
          <p:nvPr/>
        </p:nvGrpSpPr>
        <p:grpSpPr bwMode="auto">
          <a:xfrm>
            <a:off x="990600" y="1616075"/>
            <a:ext cx="7391400" cy="4784725"/>
            <a:chOff x="624" y="1018"/>
            <a:chExt cx="4656" cy="3014"/>
          </a:xfrm>
        </p:grpSpPr>
        <p:sp>
          <p:nvSpPr>
            <p:cNvPr id="55303" name="AutoShape 7"/>
            <p:cNvSpPr>
              <a:spLocks noChangeArrowheads="1"/>
            </p:cNvSpPr>
            <p:nvPr/>
          </p:nvSpPr>
          <p:spPr bwMode="auto">
            <a:xfrm>
              <a:off x="624" y="1018"/>
              <a:ext cx="4656" cy="3014"/>
            </a:xfrm>
            <a:prstGeom prst="roundRect">
              <a:avLst>
                <a:gd name="adj" fmla="val 5940"/>
              </a:avLst>
            </a:prstGeom>
            <a:solidFill>
              <a:schemeClr val="bg1"/>
            </a:solidFill>
            <a:ln w="38100">
              <a:solidFill>
                <a:srgbClr val="FFB610"/>
              </a:solidFill>
              <a:round/>
              <a:headEnd/>
              <a:tailEnd/>
            </a:ln>
            <a:effectLst>
              <a:outerShdw dist="71842" dir="2700000" algn="ctr" rotWithShape="0">
                <a:srgbClr val="707070"/>
              </a:outerShdw>
            </a:effectLst>
          </p:spPr>
          <p:txBody>
            <a:bodyPr anchor="ctr"/>
            <a:lstStyle/>
            <a:p>
              <a:pPr marL="684213" lvl="1" indent="-227013" algn="l">
                <a:spcBef>
                  <a:spcPct val="20000"/>
                </a:spcBef>
              </a:pPr>
              <a:endParaRPr lang="en-US">
                <a:latin typeface="Arial" charset="0"/>
                <a:cs typeface="Arial" charset="0"/>
              </a:endParaRPr>
            </a:p>
          </p:txBody>
        </p:sp>
        <p:sp>
          <p:nvSpPr>
            <p:cNvPr id="55305" name="Text Box 9"/>
            <p:cNvSpPr txBox="1">
              <a:spLocks noChangeArrowheads="1"/>
            </p:cNvSpPr>
            <p:nvPr/>
          </p:nvSpPr>
          <p:spPr bwMode="auto">
            <a:xfrm>
              <a:off x="720" y="1680"/>
              <a:ext cx="2156" cy="1944"/>
            </a:xfrm>
            <a:prstGeom prst="rect">
              <a:avLst/>
            </a:prstGeom>
            <a:noFill/>
            <a:ln w="28575">
              <a:noFill/>
              <a:miter lim="800000"/>
              <a:headEnd/>
              <a:tailEnd/>
            </a:ln>
            <a:effectLst/>
          </p:spPr>
          <p:txBody>
            <a:bodyPr>
              <a:spAutoFit/>
            </a:bodyPr>
            <a:lstStyle/>
            <a:p>
              <a:pPr marL="690563" lvl="1" indent="-233363" algn="l">
                <a:spcBef>
                  <a:spcPct val="20000"/>
                </a:spcBef>
                <a:buFontTx/>
                <a:buChar char="•"/>
              </a:pPr>
              <a:r>
                <a:rPr lang="en-US">
                  <a:latin typeface="Arial" charset="0"/>
                  <a:cs typeface="Arial" charset="0"/>
                </a:rPr>
                <a:t>Does anyone find the style of this ad too controversial?</a:t>
              </a:r>
            </a:p>
            <a:p>
              <a:pPr marL="690563" lvl="1" indent="-233363" algn="l">
                <a:spcBef>
                  <a:spcPct val="20000"/>
                </a:spcBef>
                <a:buFontTx/>
                <a:buChar char="•"/>
              </a:pPr>
              <a:r>
                <a:rPr lang="en-US">
                  <a:latin typeface="Arial" charset="0"/>
                  <a:cs typeface="Arial" charset="0"/>
                </a:rPr>
                <a:t>If you were in charge of this brand’s account, would you approve it?</a:t>
              </a:r>
              <a:endParaRPr lang="en-US"/>
            </a:p>
          </p:txBody>
        </p:sp>
        <p:pic>
          <p:nvPicPr>
            <p:cNvPr id="55307" name="Picture 11" descr="http://perso.wanadoo.fr/imagesdeparfums/Klein_Calvin/TN_02_obsession.JPG"/>
            <p:cNvPicPr>
              <a:picLocks noChangeAspect="1" noChangeArrowheads="1"/>
            </p:cNvPicPr>
            <p:nvPr/>
          </p:nvPicPr>
          <p:blipFill>
            <a:blip r:embed="rId3" cstate="print"/>
            <a:srcRect/>
            <a:stretch>
              <a:fillRect/>
            </a:stretch>
          </p:blipFill>
          <p:spPr bwMode="auto">
            <a:xfrm>
              <a:off x="3119" y="1200"/>
              <a:ext cx="1873" cy="2592"/>
            </a:xfrm>
            <a:prstGeom prst="rect">
              <a:avLst/>
            </a:prstGeom>
            <a:noFill/>
            <a:effectLst>
              <a:outerShdw dist="107763" dir="2700000" algn="ctr" rotWithShape="0">
                <a:srgbClr val="808080"/>
              </a:outerShdw>
            </a:effectLst>
          </p:spPr>
        </p:pic>
      </p:grpSp>
      <p:pic>
        <p:nvPicPr>
          <p:cNvPr id="55304" name="Picture 8" descr="C:\Documents and Settings\John Gayle\My Documents\3Blox\30801 MHHE-Duncan PPT\Work Files\brain.gif"/>
          <p:cNvPicPr>
            <a:picLocks noChangeAspect="1" noChangeArrowheads="1"/>
          </p:cNvPicPr>
          <p:nvPr/>
        </p:nvPicPr>
        <p:blipFill>
          <a:blip r:embed="rId4" cstate="print"/>
          <a:srcRect/>
          <a:stretch>
            <a:fillRect/>
          </a:stretch>
        </p:blipFill>
        <p:spPr bwMode="auto">
          <a:xfrm>
            <a:off x="566738" y="1143000"/>
            <a:ext cx="1262062" cy="12954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5308"/>
                                        </p:tgtEl>
                                        <p:attrNameLst>
                                          <p:attrName>style.visibility</p:attrName>
                                        </p:attrNameLst>
                                      </p:cBhvr>
                                      <p:to>
                                        <p:strVal val="visible"/>
                                      </p:to>
                                    </p:set>
                                    <p:animEffect transition="in" filter="wipe(left)">
                                      <p:cBhvr>
                                        <p:cTn id="7" dur="500"/>
                                        <p:tgtEl>
                                          <p:spTgt spid="55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1026"/>
          <p:cNvSpPr>
            <a:spLocks noChangeArrowheads="1"/>
          </p:cNvSpPr>
          <p:nvPr/>
        </p:nvSpPr>
        <p:spPr bwMode="auto">
          <a:xfrm>
            <a:off x="-254000" y="203200"/>
            <a:ext cx="8178800" cy="939800"/>
          </a:xfrm>
          <a:prstGeom prst="roundRect">
            <a:avLst>
              <a:gd name="adj" fmla="val 23481"/>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7347" name="Rectangle 1027"/>
          <p:cNvSpPr>
            <a:spLocks noGrp="1" noChangeArrowheads="1"/>
          </p:cNvSpPr>
          <p:nvPr>
            <p:ph type="title"/>
          </p:nvPr>
        </p:nvSpPr>
        <p:spPr>
          <a:xfrm>
            <a:off x="228600" y="355600"/>
            <a:ext cx="7620000" cy="635000"/>
          </a:xfrm>
        </p:spPr>
        <p:txBody>
          <a:bodyPr/>
          <a:lstStyle/>
          <a:p>
            <a:r>
              <a:rPr lang="en-US" sz="2800" b="1"/>
              <a:t>Figure 10-1: </a:t>
            </a:r>
            <a:r>
              <a:rPr lang="en-US" sz="2800"/>
              <a:t>Creative Elements And The Hierarchy of Effect</a:t>
            </a:r>
          </a:p>
        </p:txBody>
      </p:sp>
      <p:pic>
        <p:nvPicPr>
          <p:cNvPr id="57349" name="Picture 1029" descr="C:\Documents and Settings\John Gayle\My Documents\3Blox\30801 MHHE-Duncan PPT\Work Files\Duncan Compressed\noboders\Fig10-1.gif"/>
          <p:cNvPicPr>
            <a:picLocks noChangeAspect="1" noChangeArrowheads="1"/>
          </p:cNvPicPr>
          <p:nvPr/>
        </p:nvPicPr>
        <p:blipFill>
          <a:blip r:embed="rId2" cstate="print"/>
          <a:srcRect/>
          <a:stretch>
            <a:fillRect/>
          </a:stretch>
        </p:blipFill>
        <p:spPr bwMode="auto">
          <a:xfrm>
            <a:off x="1193800" y="1447800"/>
            <a:ext cx="6743700" cy="5057775"/>
          </a:xfrm>
          <a:prstGeom prst="rect">
            <a:avLst/>
          </a:prstGeom>
          <a:noFill/>
        </p:spPr>
      </p:pic>
    </p:spTree>
  </p:cSld>
  <p:clrMapOvr>
    <a:masterClrMapping/>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1026"/>
          <p:cNvSpPr>
            <a:spLocks noChangeArrowheads="1"/>
          </p:cNvSpPr>
          <p:nvPr/>
        </p:nvSpPr>
        <p:spPr bwMode="auto">
          <a:xfrm>
            <a:off x="-254000" y="203200"/>
            <a:ext cx="8178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8371" name="Rectangle 1027"/>
          <p:cNvSpPr>
            <a:spLocks noGrp="1" noChangeArrowheads="1"/>
          </p:cNvSpPr>
          <p:nvPr>
            <p:ph type="title"/>
          </p:nvPr>
        </p:nvSpPr>
        <p:spPr>
          <a:xfrm>
            <a:off x="228600" y="239713"/>
            <a:ext cx="7772400" cy="635000"/>
          </a:xfrm>
        </p:spPr>
        <p:txBody>
          <a:bodyPr/>
          <a:lstStyle/>
          <a:p>
            <a:r>
              <a:rPr lang="en-US" sz="3200"/>
              <a:t>How Is Copy Written For MC Messages?</a:t>
            </a:r>
          </a:p>
        </p:txBody>
      </p:sp>
      <p:pic>
        <p:nvPicPr>
          <p:cNvPr id="58372" name="Picture 1028"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762000" y="1289050"/>
            <a:ext cx="7772400" cy="5340350"/>
          </a:xfrm>
          <a:prstGeom prst="rect">
            <a:avLst/>
          </a:prstGeom>
          <a:noFill/>
        </p:spPr>
      </p:pic>
      <p:pic>
        <p:nvPicPr>
          <p:cNvPr id="58373" name="Picture 1029"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58374" name="Rectangle 1030"/>
          <p:cNvSpPr>
            <a:spLocks noChangeArrowheads="1"/>
          </p:cNvSpPr>
          <p:nvPr/>
        </p:nvSpPr>
        <p:spPr bwMode="auto">
          <a:xfrm>
            <a:off x="1295400" y="1752600"/>
            <a:ext cx="5943600" cy="3933825"/>
          </a:xfrm>
          <a:prstGeom prst="rect">
            <a:avLst/>
          </a:prstGeom>
          <a:noFill/>
          <a:ln w="38100">
            <a:noFill/>
            <a:miter lim="800000"/>
            <a:headEnd/>
            <a:tailEnd/>
          </a:ln>
          <a:effectLst/>
        </p:spPr>
        <p:txBody>
          <a:bodyPr>
            <a:spAutoFit/>
          </a:bodyPr>
          <a:lstStyle/>
          <a:p>
            <a:pPr algn="l">
              <a:spcBef>
                <a:spcPct val="20000"/>
              </a:spcBef>
            </a:pPr>
            <a:r>
              <a:rPr lang="en-US" sz="3000" b="1"/>
              <a:t>Copywriting:</a:t>
            </a:r>
            <a:r>
              <a:rPr lang="en-US" sz="3000"/>
              <a:t> The process of executing the message strategy through the use of words and music</a:t>
            </a:r>
          </a:p>
          <a:p>
            <a:pPr lvl="1" indent="-176213" algn="l">
              <a:spcBef>
                <a:spcPct val="20000"/>
              </a:spcBef>
              <a:buFontTx/>
              <a:buChar char="•"/>
            </a:pPr>
            <a:r>
              <a:rPr lang="en-US" sz="3000"/>
              <a:t>An important tool: slogans</a:t>
            </a:r>
          </a:p>
          <a:p>
            <a:pPr marL="1139825" lvl="2" indent="-225425" algn="l">
              <a:spcBef>
                <a:spcPct val="20000"/>
              </a:spcBef>
              <a:buFontTx/>
              <a:buChar char="•"/>
            </a:pPr>
            <a:r>
              <a:rPr lang="en-US" sz="3000"/>
              <a:t>A clever phrase that serves as a reminder of the brand, company image, or campaign theme</a:t>
            </a:r>
          </a:p>
        </p:txBody>
      </p:sp>
    </p:spTree>
  </p:cSld>
  <p:clrMapOvr>
    <a:masterClrMapping/>
  </p:clrMapOvr>
  <p:transition>
    <p:pull dir="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2" name="AutoShape 10"/>
          <p:cNvSpPr>
            <a:spLocks noChangeArrowheads="1"/>
          </p:cNvSpPr>
          <p:nvPr/>
        </p:nvSpPr>
        <p:spPr bwMode="auto">
          <a:xfrm>
            <a:off x="-254000" y="203200"/>
            <a:ext cx="3073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9403" name="Rectangle 11"/>
          <p:cNvSpPr>
            <a:spLocks noGrp="1" noChangeArrowheads="1"/>
          </p:cNvSpPr>
          <p:nvPr>
            <p:ph type="title"/>
          </p:nvPr>
        </p:nvSpPr>
        <p:spPr>
          <a:xfrm>
            <a:off x="228600" y="239713"/>
            <a:ext cx="7772400" cy="635000"/>
          </a:xfrm>
        </p:spPr>
        <p:txBody>
          <a:bodyPr/>
          <a:lstStyle/>
          <a:p>
            <a:r>
              <a:rPr lang="en-US" sz="3200"/>
              <a:t>Copywriting</a:t>
            </a:r>
          </a:p>
        </p:txBody>
      </p:sp>
      <p:pic>
        <p:nvPicPr>
          <p:cNvPr id="59408" name="Picture 16" descr="dictionary"/>
          <p:cNvPicPr>
            <a:picLocks noChangeAspect="1" noChangeArrowheads="1"/>
          </p:cNvPicPr>
          <p:nvPr/>
        </p:nvPicPr>
        <p:blipFill>
          <a:blip r:embed="rId2" cstate="print"/>
          <a:srcRect/>
          <a:stretch>
            <a:fillRect/>
          </a:stretch>
        </p:blipFill>
        <p:spPr bwMode="auto">
          <a:xfrm>
            <a:off x="762000" y="1289050"/>
            <a:ext cx="7772400" cy="5340350"/>
          </a:xfrm>
          <a:prstGeom prst="rect">
            <a:avLst/>
          </a:prstGeom>
          <a:noFill/>
        </p:spPr>
      </p:pic>
      <p:pic>
        <p:nvPicPr>
          <p:cNvPr id="59409" name="Picture 17" descr="definition"/>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59410" name="Rectangle 18"/>
          <p:cNvSpPr>
            <a:spLocks noChangeArrowheads="1"/>
          </p:cNvSpPr>
          <p:nvPr/>
        </p:nvSpPr>
        <p:spPr bwMode="auto">
          <a:xfrm>
            <a:off x="1295400" y="1752600"/>
            <a:ext cx="6705600" cy="3978275"/>
          </a:xfrm>
          <a:prstGeom prst="rect">
            <a:avLst/>
          </a:prstGeom>
          <a:noFill/>
          <a:ln w="38100">
            <a:noFill/>
            <a:miter lim="800000"/>
            <a:headEnd/>
            <a:tailEnd/>
          </a:ln>
          <a:effectLst/>
        </p:spPr>
        <p:txBody>
          <a:bodyPr>
            <a:spAutoFit/>
          </a:bodyPr>
          <a:lstStyle/>
          <a:p>
            <a:pPr algn="l">
              <a:lnSpc>
                <a:spcPct val="90000"/>
              </a:lnSpc>
              <a:spcBef>
                <a:spcPct val="20000"/>
              </a:spcBef>
            </a:pPr>
            <a:r>
              <a:rPr lang="en-US" sz="2800" b="1">
                <a:sym typeface="Webdings" pitchFamily="18" charset="2"/>
              </a:rPr>
              <a:t>Display copy:</a:t>
            </a:r>
            <a:r>
              <a:rPr lang="en-US" sz="2800">
                <a:sym typeface="Webdings" pitchFamily="18" charset="2"/>
              </a:rPr>
              <a:t> copy in a type size that is larger than the body copy, including: 	</a:t>
            </a:r>
          </a:p>
          <a:p>
            <a:pPr lvl="1" indent="-176213" algn="l">
              <a:lnSpc>
                <a:spcPct val="90000"/>
              </a:lnSpc>
              <a:spcBef>
                <a:spcPct val="20000"/>
              </a:spcBef>
              <a:buFontTx/>
              <a:buChar char="•"/>
            </a:pPr>
            <a:r>
              <a:rPr lang="en-US" sz="2800"/>
              <a:t>Headlines designed to get readers’ attention </a:t>
            </a:r>
          </a:p>
          <a:p>
            <a:pPr lvl="1" indent="-176213" algn="l">
              <a:lnSpc>
                <a:spcPct val="90000"/>
              </a:lnSpc>
              <a:spcBef>
                <a:spcPct val="20000"/>
              </a:spcBef>
              <a:buFontTx/>
              <a:buChar char="•"/>
            </a:pPr>
            <a:r>
              <a:rPr lang="en-US" sz="2800"/>
              <a:t>Underlines and overlines leading in or out of 	headlines</a:t>
            </a:r>
          </a:p>
          <a:p>
            <a:pPr lvl="1" indent="-176213" algn="l">
              <a:lnSpc>
                <a:spcPct val="90000"/>
              </a:lnSpc>
              <a:spcBef>
                <a:spcPct val="20000"/>
              </a:spcBef>
              <a:buFontTx/>
              <a:buChar char="•"/>
            </a:pPr>
            <a:r>
              <a:rPr lang="en-US" sz="2800"/>
              <a:t>Captions, callouts, subheads, and taglines</a:t>
            </a:r>
          </a:p>
          <a:p>
            <a:pPr algn="l">
              <a:lnSpc>
                <a:spcPct val="90000"/>
              </a:lnSpc>
              <a:spcBef>
                <a:spcPct val="20000"/>
              </a:spcBef>
            </a:pPr>
            <a:endParaRPr lang="en-US" sz="2800">
              <a:sym typeface="Webdings" pitchFamily="18" charset="2"/>
            </a:endParaRPr>
          </a:p>
          <a:p>
            <a:pPr algn="l">
              <a:lnSpc>
                <a:spcPct val="90000"/>
              </a:lnSpc>
              <a:spcBef>
                <a:spcPct val="20000"/>
              </a:spcBef>
            </a:pPr>
            <a:r>
              <a:rPr lang="en-US" sz="2800" b="1">
                <a:sym typeface="Webdings" pitchFamily="18" charset="2"/>
              </a:rPr>
              <a:t>Body copy:</a:t>
            </a:r>
            <a:r>
              <a:rPr lang="en-US" sz="2800">
                <a:sym typeface="Webdings" pitchFamily="18" charset="2"/>
              </a:rPr>
              <a:t> the text of the brand message </a:t>
            </a:r>
          </a:p>
        </p:txBody>
      </p:sp>
    </p:spTree>
  </p:cSld>
  <p:clrMapOvr>
    <a:masterClrMapping/>
  </p:clrMapOvr>
  <p:transition>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60419" name="AutoShape 3"/>
          <p:cNvSpPr>
            <a:spLocks noChangeArrowheads="1"/>
          </p:cNvSpPr>
          <p:nvPr/>
        </p:nvSpPr>
        <p:spPr bwMode="auto">
          <a:xfrm>
            <a:off x="-254000" y="227013"/>
            <a:ext cx="8636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60420" name="Rectangle 4"/>
          <p:cNvSpPr>
            <a:spLocks noGrp="1" noChangeArrowheads="1"/>
          </p:cNvSpPr>
          <p:nvPr>
            <p:ph type="title"/>
          </p:nvPr>
        </p:nvSpPr>
        <p:spPr>
          <a:xfrm>
            <a:off x="227013" y="241300"/>
            <a:ext cx="8154987" cy="635000"/>
          </a:xfrm>
        </p:spPr>
        <p:txBody>
          <a:bodyPr/>
          <a:lstStyle/>
          <a:p>
            <a:r>
              <a:rPr lang="en-US" sz="3200"/>
              <a:t>This Gillette Ad Uses Display Copy Devices</a:t>
            </a:r>
          </a:p>
        </p:txBody>
      </p:sp>
      <p:pic>
        <p:nvPicPr>
          <p:cNvPr id="60425" name="Picture 9" descr="C:\Documents and Settings\John Gayle\My Documents\3Blox\30801 MHHE-Duncan PPT\Work Files\Duncan Compressed\dun37744_p1009.jpg"/>
          <p:cNvPicPr>
            <a:picLocks noChangeAspect="1" noChangeArrowheads="1"/>
          </p:cNvPicPr>
          <p:nvPr/>
        </p:nvPicPr>
        <p:blipFill>
          <a:blip r:embed="rId2" cstate="print"/>
          <a:srcRect/>
          <a:stretch>
            <a:fillRect/>
          </a:stretch>
        </p:blipFill>
        <p:spPr bwMode="auto">
          <a:xfrm>
            <a:off x="2933700" y="1295400"/>
            <a:ext cx="3595688" cy="5105400"/>
          </a:xfrm>
          <a:prstGeom prst="rect">
            <a:avLst/>
          </a:prstGeom>
          <a:noFill/>
          <a:effectLst>
            <a:outerShdw dist="107763" dir="2700000" algn="ctr" rotWithShape="0">
              <a:srgbClr val="808080"/>
            </a:outerShdw>
          </a:effectLst>
        </p:spPr>
      </p:pic>
      <p:sp>
        <p:nvSpPr>
          <p:cNvPr id="60426" name="Rectangle 10">
            <a:hlinkClick r:id="rId3" action="ppaction://program"/>
          </p:cNvPr>
          <p:cNvSpPr>
            <a:spLocks noChangeArrowheads="1"/>
          </p:cNvSpPr>
          <p:nvPr/>
        </p:nvSpPr>
        <p:spPr bwMode="auto">
          <a:xfrm>
            <a:off x="6248400" y="60198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0426"/>
                                        </p:tgtEl>
                                        <p:attrNameLst>
                                          <p:attrName>style.visibility</p:attrName>
                                        </p:attrNameLst>
                                      </p:cBhvr>
                                      <p:to>
                                        <p:strVal val="visible"/>
                                      </p:to>
                                    </p:set>
                                    <p:animEffect transition="in" filter="dissolve">
                                      <p:cBhvr>
                                        <p:cTn id="7" dur="500"/>
                                        <p:tgtEl>
                                          <p:spTgt spid="60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6"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56323" name="Picture 3" descr="C:\Documents and Settings\John Gayle\My Documents\3Blox\30801 MHHE-Duncan PPT\Work Files\brain_bkgrd.gif"/>
          <p:cNvPicPr>
            <a:picLocks noChangeAspect="1" noChangeArrowheads="1"/>
          </p:cNvPicPr>
          <p:nvPr/>
        </p:nvPicPr>
        <p:blipFill>
          <a:blip r:embed="rId2" cstate="print"/>
          <a:srcRect/>
          <a:stretch>
            <a:fillRect/>
          </a:stretch>
        </p:blipFill>
        <p:spPr bwMode="auto">
          <a:xfrm>
            <a:off x="533400" y="50800"/>
            <a:ext cx="8077200" cy="6781800"/>
          </a:xfrm>
          <a:prstGeom prst="rect">
            <a:avLst/>
          </a:prstGeom>
          <a:noFill/>
        </p:spPr>
      </p:pic>
      <p:sp>
        <p:nvSpPr>
          <p:cNvPr id="56324" name="AutoShape 4"/>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6325" name="Rectangle 5"/>
          <p:cNvSpPr>
            <a:spLocks noGrp="1" noChangeArrowheads="1"/>
          </p:cNvSpPr>
          <p:nvPr>
            <p:ph type="title"/>
          </p:nvPr>
        </p:nvSpPr>
        <p:spPr>
          <a:xfrm>
            <a:off x="228600" y="239713"/>
            <a:ext cx="7772400" cy="635000"/>
          </a:xfrm>
        </p:spPr>
        <p:txBody>
          <a:bodyPr/>
          <a:lstStyle/>
          <a:p>
            <a:r>
              <a:rPr lang="en-US" sz="3200"/>
              <a:t>Think About It</a:t>
            </a:r>
          </a:p>
        </p:txBody>
      </p:sp>
      <p:sp>
        <p:nvSpPr>
          <p:cNvPr id="56327" name="AutoShape 7"/>
          <p:cNvSpPr>
            <a:spLocks noChangeArrowheads="1"/>
          </p:cNvSpPr>
          <p:nvPr/>
        </p:nvSpPr>
        <p:spPr bwMode="auto">
          <a:xfrm>
            <a:off x="990600" y="1616075"/>
            <a:ext cx="7391400" cy="4860925"/>
          </a:xfrm>
          <a:prstGeom prst="roundRect">
            <a:avLst>
              <a:gd name="adj" fmla="val 5912"/>
            </a:avLst>
          </a:prstGeom>
          <a:solidFill>
            <a:schemeClr val="bg1"/>
          </a:solidFill>
          <a:ln w="38100">
            <a:solidFill>
              <a:srgbClr val="FFB610"/>
            </a:solidFill>
            <a:round/>
            <a:headEnd/>
            <a:tailEnd/>
          </a:ln>
          <a:effectLst>
            <a:outerShdw dist="71842" dir="2700000" algn="ctr" rotWithShape="0">
              <a:srgbClr val="707070"/>
            </a:outerShdw>
          </a:effectLst>
        </p:spPr>
        <p:txBody>
          <a:bodyPr anchor="ctr"/>
          <a:lstStyle/>
          <a:p>
            <a:pPr algn="l">
              <a:lnSpc>
                <a:spcPct val="80000"/>
              </a:lnSpc>
              <a:spcBef>
                <a:spcPct val="20000"/>
              </a:spcBef>
            </a:pPr>
            <a:endParaRPr lang="en-US" sz="2800">
              <a:latin typeface="Arial" charset="0"/>
            </a:endParaRPr>
          </a:p>
        </p:txBody>
      </p:sp>
      <p:pic>
        <p:nvPicPr>
          <p:cNvPr id="56328" name="Picture 8" descr="C:\Documents and Settings\John Gayle\My Documents\3Blox\30801 MHHE-Duncan PPT\Work Files\brain.gif"/>
          <p:cNvPicPr>
            <a:picLocks noChangeAspect="1" noChangeArrowheads="1"/>
          </p:cNvPicPr>
          <p:nvPr/>
        </p:nvPicPr>
        <p:blipFill>
          <a:blip r:embed="rId3" cstate="print"/>
          <a:srcRect/>
          <a:stretch>
            <a:fillRect/>
          </a:stretch>
        </p:blipFill>
        <p:spPr bwMode="auto">
          <a:xfrm>
            <a:off x="566738" y="1143000"/>
            <a:ext cx="1262062" cy="1295400"/>
          </a:xfrm>
          <a:prstGeom prst="rect">
            <a:avLst/>
          </a:prstGeom>
          <a:noFill/>
        </p:spPr>
      </p:pic>
      <p:sp>
        <p:nvSpPr>
          <p:cNvPr id="56329" name="Text Box 9"/>
          <p:cNvSpPr txBox="1">
            <a:spLocks noChangeArrowheads="1"/>
          </p:cNvSpPr>
          <p:nvPr/>
        </p:nvSpPr>
        <p:spPr bwMode="auto">
          <a:xfrm>
            <a:off x="2209800" y="2193925"/>
            <a:ext cx="5486400" cy="1844675"/>
          </a:xfrm>
          <a:prstGeom prst="rect">
            <a:avLst/>
          </a:prstGeom>
          <a:noFill/>
          <a:ln w="28575">
            <a:noFill/>
            <a:miter lim="800000"/>
            <a:headEnd/>
            <a:tailEnd/>
          </a:ln>
          <a:effectLst/>
        </p:spPr>
        <p:txBody>
          <a:bodyPr>
            <a:spAutoFit/>
          </a:bodyPr>
          <a:lstStyle/>
          <a:p>
            <a:pPr marL="228600" indent="-228600" algn="l">
              <a:lnSpc>
                <a:spcPct val="80000"/>
              </a:lnSpc>
              <a:spcBef>
                <a:spcPct val="20000"/>
              </a:spcBef>
            </a:pPr>
            <a:r>
              <a:rPr lang="en-US" b="1">
                <a:latin typeface="Arial" charset="0"/>
              </a:rPr>
              <a:t>Recent uses of familiar music:</a:t>
            </a:r>
          </a:p>
          <a:p>
            <a:pPr marL="228600" indent="-228600" algn="l">
              <a:lnSpc>
                <a:spcPct val="80000"/>
              </a:lnSpc>
              <a:spcBef>
                <a:spcPct val="20000"/>
              </a:spcBef>
              <a:buFontTx/>
              <a:buChar char="•"/>
            </a:pPr>
            <a:r>
              <a:rPr lang="en-US">
                <a:latin typeface="Arial" charset="0"/>
              </a:rPr>
              <a:t>Beatles: Verizon and Nike</a:t>
            </a:r>
          </a:p>
          <a:p>
            <a:pPr marL="228600" indent="-228600" algn="l">
              <a:lnSpc>
                <a:spcPct val="80000"/>
              </a:lnSpc>
              <a:spcBef>
                <a:spcPct val="20000"/>
              </a:spcBef>
              <a:buFontTx/>
              <a:buChar char="•"/>
            </a:pPr>
            <a:r>
              <a:rPr lang="en-US">
                <a:latin typeface="Arial" charset="0"/>
              </a:rPr>
              <a:t>Ramones and Beach Boys: Chevy</a:t>
            </a:r>
          </a:p>
          <a:p>
            <a:pPr marL="228600" indent="-228600" algn="l">
              <a:lnSpc>
                <a:spcPct val="80000"/>
              </a:lnSpc>
              <a:spcBef>
                <a:spcPct val="20000"/>
              </a:spcBef>
              <a:buFontTx/>
              <a:buChar char="•"/>
            </a:pPr>
            <a:r>
              <a:rPr lang="en-US">
                <a:latin typeface="Arial" charset="0"/>
              </a:rPr>
              <a:t>The Who: Toyota</a:t>
            </a:r>
          </a:p>
          <a:p>
            <a:pPr marL="228600" indent="-228600" algn="l">
              <a:lnSpc>
                <a:spcPct val="80000"/>
              </a:lnSpc>
              <a:spcBef>
                <a:spcPct val="20000"/>
              </a:spcBef>
              <a:buFontTx/>
              <a:buChar char="•"/>
            </a:pPr>
            <a:r>
              <a:rPr lang="en-US">
                <a:latin typeface="Arial" charset="0"/>
              </a:rPr>
              <a:t>Steve Miller: U.S. Postal Service</a:t>
            </a:r>
          </a:p>
        </p:txBody>
      </p:sp>
      <p:sp>
        <p:nvSpPr>
          <p:cNvPr id="56330" name="Text Box 10"/>
          <p:cNvSpPr txBox="1">
            <a:spLocks noChangeArrowheads="1"/>
          </p:cNvSpPr>
          <p:nvPr/>
        </p:nvSpPr>
        <p:spPr bwMode="auto">
          <a:xfrm>
            <a:off x="1447800" y="4343400"/>
            <a:ext cx="6400800" cy="1758950"/>
          </a:xfrm>
          <a:prstGeom prst="rect">
            <a:avLst/>
          </a:prstGeom>
          <a:noFill/>
          <a:ln w="28575">
            <a:noFill/>
            <a:miter lim="800000"/>
            <a:headEnd/>
            <a:tailEnd/>
          </a:ln>
          <a:effectLst/>
        </p:spPr>
        <p:txBody>
          <a:bodyPr>
            <a:spAutoFit/>
          </a:bodyPr>
          <a:lstStyle/>
          <a:p>
            <a:pPr marL="174625" indent="-174625" algn="l">
              <a:lnSpc>
                <a:spcPct val="80000"/>
              </a:lnSpc>
              <a:spcBef>
                <a:spcPct val="20000"/>
              </a:spcBef>
              <a:buFontTx/>
              <a:buChar char="•"/>
            </a:pPr>
            <a:r>
              <a:rPr lang="en-US" sz="2600">
                <a:latin typeface="Arial" charset="0"/>
                <a:cs typeface="Arial" charset="0"/>
              </a:rPr>
              <a:t>Do you think this technique works to get you to like the brand?</a:t>
            </a:r>
            <a:endParaRPr lang="en-US" sz="2600">
              <a:latin typeface="Arial" charset="0"/>
            </a:endParaRPr>
          </a:p>
          <a:p>
            <a:pPr marL="174625" indent="-174625" algn="l">
              <a:lnSpc>
                <a:spcPct val="80000"/>
              </a:lnSpc>
              <a:spcBef>
                <a:spcPct val="20000"/>
              </a:spcBef>
              <a:buFontTx/>
              <a:buChar char="•"/>
            </a:pPr>
            <a:r>
              <a:rPr lang="en-US" sz="2600">
                <a:latin typeface="Arial" charset="0"/>
              </a:rPr>
              <a:t>If one of your favorite songs was used to promote a shoe or a beer, would you care? </a:t>
            </a:r>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327"/>
                                        </p:tgtEl>
                                        <p:attrNameLst>
                                          <p:attrName>style.visibility</p:attrName>
                                        </p:attrNameLst>
                                      </p:cBhvr>
                                      <p:to>
                                        <p:strVal val="visible"/>
                                      </p:to>
                                    </p:set>
                                    <p:animEffect transition="in" filter="wipe(left)">
                                      <p:cBhvr>
                                        <p:cTn id="7" dur="500"/>
                                        <p:tgtEl>
                                          <p:spTgt spid="56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a:off x="-381000" y="228600"/>
            <a:ext cx="3505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2771" name="Rectangle 3"/>
          <p:cNvSpPr>
            <a:spLocks noGrp="1" noChangeArrowheads="1"/>
          </p:cNvSpPr>
          <p:nvPr>
            <p:ph type="title"/>
          </p:nvPr>
        </p:nvSpPr>
        <p:spPr>
          <a:xfrm>
            <a:off x="228600" y="239713"/>
            <a:ext cx="7772400" cy="635000"/>
          </a:xfrm>
        </p:spPr>
        <p:txBody>
          <a:bodyPr/>
          <a:lstStyle/>
          <a:p>
            <a:r>
              <a:rPr lang="en-US" sz="3200"/>
              <a:t>Art Direction</a:t>
            </a:r>
          </a:p>
        </p:txBody>
      </p:sp>
      <p:pic>
        <p:nvPicPr>
          <p:cNvPr id="32774" name="Picture 6" descr="dictionary"/>
          <p:cNvPicPr>
            <a:picLocks noChangeAspect="1" noChangeArrowheads="1"/>
          </p:cNvPicPr>
          <p:nvPr/>
        </p:nvPicPr>
        <p:blipFill>
          <a:blip r:embed="rId2" cstate="print"/>
          <a:srcRect/>
          <a:stretch>
            <a:fillRect/>
          </a:stretch>
        </p:blipFill>
        <p:spPr bwMode="auto">
          <a:xfrm>
            <a:off x="762000" y="1289050"/>
            <a:ext cx="7772400" cy="4883150"/>
          </a:xfrm>
          <a:prstGeom prst="rect">
            <a:avLst/>
          </a:prstGeom>
          <a:noFill/>
        </p:spPr>
      </p:pic>
      <p:pic>
        <p:nvPicPr>
          <p:cNvPr id="32775" name="Picture 7" descr="definition"/>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32776" name="Rectangle 8"/>
          <p:cNvSpPr>
            <a:spLocks noChangeArrowheads="1"/>
          </p:cNvSpPr>
          <p:nvPr/>
        </p:nvSpPr>
        <p:spPr bwMode="auto">
          <a:xfrm>
            <a:off x="1295400" y="1828800"/>
            <a:ext cx="5943600" cy="3197225"/>
          </a:xfrm>
          <a:prstGeom prst="rect">
            <a:avLst/>
          </a:prstGeom>
          <a:noFill/>
          <a:ln w="38100">
            <a:noFill/>
            <a:miter lim="800000"/>
            <a:headEnd/>
            <a:tailEnd/>
          </a:ln>
          <a:effectLst/>
        </p:spPr>
        <p:txBody>
          <a:bodyPr>
            <a:spAutoFit/>
          </a:bodyPr>
          <a:lstStyle/>
          <a:p>
            <a:pPr algn="l">
              <a:spcBef>
                <a:spcPct val="20000"/>
              </a:spcBef>
            </a:pPr>
            <a:r>
              <a:rPr lang="en-US" sz="3400" b="1"/>
              <a:t>Art direction:</a:t>
            </a:r>
            <a:r>
              <a:rPr lang="en-US" sz="3400"/>
              <a:t> </a:t>
            </a:r>
            <a:br>
              <a:rPr lang="en-US" sz="3400"/>
            </a:br>
            <a:r>
              <a:rPr lang="en-US" sz="3400"/>
              <a:t>The process of selecting photos, illustrations, filming, logos, and so on—anything that has to do with the look of the brand message</a:t>
            </a:r>
          </a:p>
        </p:txBody>
      </p:sp>
    </p:spTree>
  </p:cSld>
  <p:clrMapOvr>
    <a:masterClrMapping/>
  </p:clrMapOvr>
  <p:transition>
    <p:pull dir="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Group 2"/>
          <p:cNvGrpSpPr>
            <a:grpSpLocks/>
          </p:cNvGrpSpPr>
          <p:nvPr/>
        </p:nvGrpSpPr>
        <p:grpSpPr bwMode="auto">
          <a:xfrm>
            <a:off x="2286000" y="2438400"/>
            <a:ext cx="6477000" cy="2438400"/>
            <a:chOff x="1440" y="1536"/>
            <a:chExt cx="4080" cy="1536"/>
          </a:xfrm>
        </p:grpSpPr>
        <p:sp>
          <p:nvSpPr>
            <p:cNvPr id="62467" name="AutoShape 3"/>
            <p:cNvSpPr>
              <a:spLocks noChangeArrowheads="1"/>
            </p:cNvSpPr>
            <p:nvPr/>
          </p:nvSpPr>
          <p:spPr bwMode="auto">
            <a:xfrm>
              <a:off x="2016" y="1536"/>
              <a:ext cx="3504" cy="1536"/>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a:latin typeface="Arial" charset="0"/>
                </a:rPr>
                <a:t>An IMC program featuring:</a:t>
              </a:r>
            </a:p>
            <a:p>
              <a:pPr marL="174625" indent="-174625" algn="l">
                <a:spcBef>
                  <a:spcPct val="20000"/>
                </a:spcBef>
                <a:buFontTx/>
                <a:buChar char="•"/>
              </a:pPr>
              <a:r>
                <a:rPr lang="en-US">
                  <a:latin typeface="Arial" charset="0"/>
                </a:rPr>
                <a:t>The “shark” visual theme</a:t>
              </a:r>
            </a:p>
            <a:p>
              <a:pPr marL="174625" indent="-174625" algn="l">
                <a:spcBef>
                  <a:spcPct val="20000"/>
                </a:spcBef>
                <a:buFontTx/>
                <a:buChar char="•"/>
              </a:pPr>
              <a:r>
                <a:rPr lang="en-US">
                  <a:latin typeface="Arial" charset="0"/>
                </a:rPr>
                <a:t>Brochures, TV commercials and airport posters</a:t>
              </a:r>
            </a:p>
          </p:txBody>
        </p:sp>
        <p:sp>
          <p:nvSpPr>
            <p:cNvPr id="62468" name="AutoShape 4"/>
            <p:cNvSpPr>
              <a:spLocks noChangeArrowheads="1"/>
            </p:cNvSpPr>
            <p:nvPr/>
          </p:nvSpPr>
          <p:spPr bwMode="auto">
            <a:xfrm>
              <a:off x="1440" y="199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62469" name="Group 5"/>
          <p:cNvGrpSpPr>
            <a:grpSpLocks/>
          </p:cNvGrpSpPr>
          <p:nvPr/>
        </p:nvGrpSpPr>
        <p:grpSpPr bwMode="auto">
          <a:xfrm>
            <a:off x="2286000" y="1295400"/>
            <a:ext cx="6477000" cy="838200"/>
            <a:chOff x="1440" y="816"/>
            <a:chExt cx="4080" cy="528"/>
          </a:xfrm>
        </p:grpSpPr>
        <p:sp>
          <p:nvSpPr>
            <p:cNvPr id="62470" name="AutoShape 6"/>
            <p:cNvSpPr>
              <a:spLocks noChangeArrowheads="1"/>
            </p:cNvSpPr>
            <p:nvPr/>
          </p:nvSpPr>
          <p:spPr bwMode="auto">
            <a:xfrm>
              <a:off x="2016" y="816"/>
              <a:ext cx="3504" cy="528"/>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Develop a brochure that “gets past the secretary”</a:t>
              </a:r>
            </a:p>
          </p:txBody>
        </p:sp>
        <p:sp>
          <p:nvSpPr>
            <p:cNvPr id="62471" name="AutoShape 7"/>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62473" name="AutoShape 9"/>
          <p:cNvSpPr>
            <a:spLocks noChangeArrowheads="1"/>
          </p:cNvSpPr>
          <p:nvPr/>
        </p:nvSpPr>
        <p:spPr bwMode="auto">
          <a:xfrm>
            <a:off x="3200400" y="1295400"/>
            <a:ext cx="5562600" cy="8382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Develop a brochure that “gets past the secretary”</a:t>
            </a:r>
          </a:p>
        </p:txBody>
      </p:sp>
      <p:sp>
        <p:nvSpPr>
          <p:cNvPr id="62472" name="AutoShape 8"/>
          <p:cNvSpPr>
            <a:spLocks noChangeArrowheads="1"/>
          </p:cNvSpPr>
          <p:nvPr/>
        </p:nvSpPr>
        <p:spPr bwMode="auto">
          <a:xfrm>
            <a:off x="3200400" y="2438400"/>
            <a:ext cx="5562600" cy="24384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a:latin typeface="Arial" charset="0"/>
              </a:rPr>
              <a:t>An IMC program featuring:</a:t>
            </a:r>
          </a:p>
          <a:p>
            <a:pPr marL="174625" indent="-174625" algn="l">
              <a:spcBef>
                <a:spcPct val="20000"/>
              </a:spcBef>
              <a:buFontTx/>
              <a:buChar char="•"/>
            </a:pPr>
            <a:r>
              <a:rPr lang="en-US">
                <a:latin typeface="Arial" charset="0"/>
              </a:rPr>
              <a:t>The “shark” visual theme</a:t>
            </a:r>
          </a:p>
          <a:p>
            <a:pPr marL="174625" indent="-174625" algn="l">
              <a:spcBef>
                <a:spcPct val="20000"/>
              </a:spcBef>
              <a:buFontTx/>
              <a:buChar char="•"/>
            </a:pPr>
            <a:r>
              <a:rPr lang="en-US">
                <a:latin typeface="Arial" charset="0"/>
              </a:rPr>
              <a:t>Brochures, TV commercials, and airport posters</a:t>
            </a:r>
          </a:p>
        </p:txBody>
      </p:sp>
      <p:grpSp>
        <p:nvGrpSpPr>
          <p:cNvPr id="62474" name="Group 10"/>
          <p:cNvGrpSpPr>
            <a:grpSpLocks/>
          </p:cNvGrpSpPr>
          <p:nvPr/>
        </p:nvGrpSpPr>
        <p:grpSpPr bwMode="auto">
          <a:xfrm>
            <a:off x="2286000" y="5181600"/>
            <a:ext cx="6477000" cy="990600"/>
            <a:chOff x="1440" y="3264"/>
            <a:chExt cx="4080" cy="624"/>
          </a:xfrm>
        </p:grpSpPr>
        <p:sp>
          <p:nvSpPr>
            <p:cNvPr id="62475" name="AutoShape 11"/>
            <p:cNvSpPr>
              <a:spLocks noChangeArrowheads="1"/>
            </p:cNvSpPr>
            <p:nvPr/>
          </p:nvSpPr>
          <p:spPr bwMode="auto">
            <a:xfrm>
              <a:off x="1440" y="3367"/>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rIns="0" anchor="ctr"/>
            <a:lstStyle/>
            <a:p>
              <a:endParaRPr lang="en-US"/>
            </a:p>
          </p:txBody>
        </p:sp>
        <p:sp>
          <p:nvSpPr>
            <p:cNvPr id="62476" name="AutoShape 12"/>
            <p:cNvSpPr>
              <a:spLocks noChangeArrowheads="1"/>
            </p:cNvSpPr>
            <p:nvPr/>
          </p:nvSpPr>
          <p:spPr bwMode="auto">
            <a:xfrm>
              <a:off x="2016" y="3264"/>
              <a:ext cx="3504" cy="624"/>
            </a:xfrm>
            <a:prstGeom prst="roundRect">
              <a:avLst>
                <a:gd name="adj" fmla="val 29486"/>
              </a:avLst>
            </a:prstGeom>
            <a:solidFill>
              <a:srgbClr val="84A2D6"/>
            </a:solidFill>
            <a:ln w="38100">
              <a:solidFill>
                <a:srgbClr val="001C52"/>
              </a:solidFill>
              <a:round/>
              <a:headEnd/>
              <a:tailEnd/>
            </a:ln>
            <a:effectLst>
              <a:outerShdw dist="71842" dir="2700000" algn="ctr" rotWithShape="0">
                <a:srgbClr val="707070"/>
              </a:outerShdw>
            </a:effectLst>
          </p:spPr>
          <p:txBody>
            <a:bodyPr wrap="none" rIns="0" anchor="ctr"/>
            <a:lstStyle/>
            <a:p>
              <a:pPr marL="174625" indent="-174625" algn="l">
                <a:spcBef>
                  <a:spcPct val="20000"/>
                </a:spcBef>
                <a:buFontTx/>
                <a:buChar char="•"/>
              </a:pPr>
              <a:r>
                <a:rPr lang="en-US" sz="2300">
                  <a:latin typeface="Arial" charset="0"/>
                </a:rPr>
                <a:t>20% response, far above the average</a:t>
              </a:r>
            </a:p>
            <a:p>
              <a:pPr marL="174625" indent="-174625" algn="l">
                <a:spcBef>
                  <a:spcPct val="20000"/>
                </a:spcBef>
                <a:buFontTx/>
                <a:buChar char="•"/>
              </a:pPr>
              <a:r>
                <a:rPr lang="en-US" sz="2300">
                  <a:latin typeface="Arial" charset="0"/>
                </a:rPr>
                <a:t>Helped position Accenture as a leader</a:t>
              </a:r>
            </a:p>
          </p:txBody>
        </p:sp>
      </p:grpSp>
      <p:sp>
        <p:nvSpPr>
          <p:cNvPr id="62477" name="AutoShape 1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2478" name="Rectangle 14"/>
          <p:cNvSpPr>
            <a:spLocks noGrp="1" noChangeArrowheads="1"/>
          </p:cNvSpPr>
          <p:nvPr>
            <p:ph type="title"/>
          </p:nvPr>
        </p:nvSpPr>
        <p:spPr>
          <a:xfrm>
            <a:off x="228600" y="239713"/>
            <a:ext cx="7772400" cy="635000"/>
          </a:xfrm>
        </p:spPr>
        <p:txBody>
          <a:bodyPr/>
          <a:lstStyle/>
          <a:p>
            <a:r>
              <a:rPr lang="en-US" sz="3200" b="1"/>
              <a:t>IMC In Action:</a:t>
            </a:r>
            <a:r>
              <a:rPr lang="en-US" sz="3200"/>
              <a:t> Accenture</a:t>
            </a:r>
          </a:p>
        </p:txBody>
      </p:sp>
      <p:grpSp>
        <p:nvGrpSpPr>
          <p:cNvPr id="62479" name="Group 15"/>
          <p:cNvGrpSpPr>
            <a:grpSpLocks/>
          </p:cNvGrpSpPr>
          <p:nvPr/>
        </p:nvGrpSpPr>
        <p:grpSpPr bwMode="auto">
          <a:xfrm>
            <a:off x="457200" y="1295400"/>
            <a:ext cx="2133600" cy="5105400"/>
            <a:chOff x="288" y="816"/>
            <a:chExt cx="1344" cy="3216"/>
          </a:xfrm>
        </p:grpSpPr>
        <p:sp>
          <p:nvSpPr>
            <p:cNvPr id="62480" name="AutoShape 16"/>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2481" name="Text Box 17"/>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2482" name="Text Box 18"/>
            <p:cNvSpPr txBox="1">
              <a:spLocks noChangeArrowheads="1"/>
            </p:cNvSpPr>
            <p:nvPr/>
          </p:nvSpPr>
          <p:spPr bwMode="auto">
            <a:xfrm>
              <a:off x="598" y="1920"/>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2483" name="Text Box 19"/>
            <p:cNvSpPr txBox="1">
              <a:spLocks noChangeArrowheads="1"/>
            </p:cNvSpPr>
            <p:nvPr/>
          </p:nvSpPr>
          <p:spPr bwMode="auto">
            <a:xfrm>
              <a:off x="597" y="3312"/>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2479"/>
                                        </p:tgtEl>
                                        <p:attrNameLst>
                                          <p:attrName>style.visibility</p:attrName>
                                        </p:attrNameLst>
                                      </p:cBhvr>
                                      <p:to>
                                        <p:strVal val="visible"/>
                                      </p:to>
                                    </p:set>
                                    <p:animEffect transition="in" filter="wipe(up)">
                                      <p:cBhvr>
                                        <p:cTn id="7" dur="500"/>
                                        <p:tgtEl>
                                          <p:spTgt spid="6247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2469"/>
                                        </p:tgtEl>
                                        <p:attrNameLst>
                                          <p:attrName>style.visibility</p:attrName>
                                        </p:attrNameLst>
                                      </p:cBhvr>
                                      <p:to>
                                        <p:strVal val="visible"/>
                                      </p:to>
                                    </p:set>
                                    <p:animEffect transition="in" filter="wipe(left)">
                                      <p:cBhvr>
                                        <p:cTn id="11" dur="500"/>
                                        <p:tgtEl>
                                          <p:spTgt spid="6246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2473"/>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2466"/>
                                        </p:tgtEl>
                                        <p:attrNameLst>
                                          <p:attrName>style.visibility</p:attrName>
                                        </p:attrNameLst>
                                      </p:cBhvr>
                                      <p:to>
                                        <p:strVal val="visible"/>
                                      </p:to>
                                    </p:set>
                                    <p:animEffect transition="in" filter="wipe(left)">
                                      <p:cBhvr>
                                        <p:cTn id="19" dur="500"/>
                                        <p:tgtEl>
                                          <p:spTgt spid="6246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2472"/>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2474"/>
                                        </p:tgtEl>
                                        <p:attrNameLst>
                                          <p:attrName>style.visibility</p:attrName>
                                        </p:attrNameLst>
                                      </p:cBhvr>
                                      <p:to>
                                        <p:strVal val="visible"/>
                                      </p:to>
                                    </p:set>
                                    <p:animEffect transition="in" filter="wipe(left)">
                                      <p:cBhvr>
                                        <p:cTn id="27" dur="500"/>
                                        <p:tgtEl>
                                          <p:spTgt spid="62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3" grpId="0" animBg="1" autoUpdateAnimBg="0"/>
      <p:bldP spid="62472"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kyline"/>
          <p:cNvPicPr>
            <a:picLocks noChangeAspect="1" noChangeArrowheads="1"/>
          </p:cNvPicPr>
          <p:nvPr/>
        </p:nvPicPr>
        <p:blipFill>
          <a:blip r:embed="rId2" cstate="print">
            <a:lum bright="18000" contrast="-18000"/>
          </a:blip>
          <a:srcRect l="14375" t="7500" r="10625" b="17500"/>
          <a:stretch>
            <a:fillRect/>
          </a:stretch>
        </p:blipFill>
        <p:spPr bwMode="auto">
          <a:xfrm>
            <a:off x="0" y="0"/>
            <a:ext cx="9144000" cy="6858000"/>
          </a:xfrm>
          <a:prstGeom prst="rect">
            <a:avLst/>
          </a:prstGeom>
          <a:noFill/>
        </p:spPr>
      </p:pic>
      <p:sp>
        <p:nvSpPr>
          <p:cNvPr id="63491" name="AutoShape 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3492" name="Rectangle 4"/>
          <p:cNvSpPr>
            <a:spLocks noGrp="1" noChangeArrowheads="1"/>
          </p:cNvSpPr>
          <p:nvPr>
            <p:ph type="title"/>
          </p:nvPr>
        </p:nvSpPr>
        <p:spPr>
          <a:xfrm>
            <a:off x="228600" y="239713"/>
            <a:ext cx="7772400" cy="635000"/>
          </a:xfrm>
        </p:spPr>
        <p:txBody>
          <a:bodyPr/>
          <a:lstStyle/>
          <a:p>
            <a:r>
              <a:rPr lang="en-US" sz="3200"/>
              <a:t>Tales From the Real World</a:t>
            </a:r>
          </a:p>
        </p:txBody>
      </p:sp>
      <p:sp>
        <p:nvSpPr>
          <p:cNvPr id="63493" name="AutoShape 5"/>
          <p:cNvSpPr>
            <a:spLocks noChangeArrowheads="1"/>
          </p:cNvSpPr>
          <p:nvPr/>
        </p:nvSpPr>
        <p:spPr bwMode="auto">
          <a:xfrm>
            <a:off x="685800" y="1914525"/>
            <a:ext cx="7848600" cy="3767138"/>
          </a:xfrm>
          <a:prstGeom prst="roundRect">
            <a:avLst>
              <a:gd name="adj" fmla="val 11458"/>
            </a:avLst>
          </a:prstGeom>
          <a:solidFill>
            <a:srgbClr val="FFF9EF"/>
          </a:solidFill>
          <a:ln w="38100">
            <a:solidFill>
              <a:srgbClr val="FFB610"/>
            </a:solidFill>
            <a:round/>
            <a:headEnd/>
            <a:tailEnd/>
          </a:ln>
          <a:effectLst>
            <a:outerShdw dist="71842" dir="2700000" algn="ctr" rotWithShape="0">
              <a:srgbClr val="707070"/>
            </a:outerShdw>
          </a:effectLst>
        </p:spPr>
        <p:txBody>
          <a:bodyPr anchor="ctr"/>
          <a:lstStyle/>
          <a:p>
            <a:pPr algn="l"/>
            <a:endParaRPr lang="en-US">
              <a:latin typeface="Arial" charset="0"/>
            </a:endParaRPr>
          </a:p>
        </p:txBody>
      </p:sp>
      <p:sp>
        <p:nvSpPr>
          <p:cNvPr id="63494" name="Text Box 6"/>
          <p:cNvSpPr txBox="1">
            <a:spLocks noChangeArrowheads="1"/>
          </p:cNvSpPr>
          <p:nvPr/>
        </p:nvSpPr>
        <p:spPr bwMode="auto">
          <a:xfrm>
            <a:off x="1066800" y="2427288"/>
            <a:ext cx="7315200" cy="2654300"/>
          </a:xfrm>
          <a:prstGeom prst="rect">
            <a:avLst/>
          </a:prstGeom>
          <a:noFill/>
          <a:ln w="38100">
            <a:noFill/>
            <a:miter lim="800000"/>
            <a:headEnd/>
            <a:tailEnd/>
          </a:ln>
          <a:effectLst/>
        </p:spPr>
        <p:txBody>
          <a:bodyPr>
            <a:spAutoFit/>
          </a:bodyPr>
          <a:lstStyle/>
          <a:p>
            <a:pPr algn="l" eaLnBrk="0" hangingPunct="0"/>
            <a:r>
              <a:rPr lang="en-US" sz="2800">
                <a:latin typeface="Arial" charset="0"/>
              </a:rPr>
              <a:t>It may appear that copywriters and art directors live in separate worlds, but in the real world, they actually collaborate closely on almost all of their projects; for example, copywriters can suggest visuals and art directors can recommend taglines</a:t>
            </a:r>
          </a:p>
        </p:txBody>
      </p:sp>
      <p:pic>
        <p:nvPicPr>
          <p:cNvPr id="63495" name="Picture 7" descr="book"/>
          <p:cNvPicPr>
            <a:picLocks noChangeAspect="1" noChangeArrowheads="1"/>
          </p:cNvPicPr>
          <p:nvPr/>
        </p:nvPicPr>
        <p:blipFill>
          <a:blip r:embed="rId3" cstate="print"/>
          <a:srcRect/>
          <a:stretch>
            <a:fillRect/>
          </a:stretch>
        </p:blipFill>
        <p:spPr bwMode="auto">
          <a:xfrm>
            <a:off x="7843838" y="1676400"/>
            <a:ext cx="963612" cy="990600"/>
          </a:xfrm>
          <a:prstGeom prst="rect">
            <a:avLst/>
          </a:prstGeom>
          <a:noFill/>
        </p:spPr>
      </p:pic>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254000" y="203200"/>
            <a:ext cx="5664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2531" name="Rectangle 3"/>
          <p:cNvSpPr>
            <a:spLocks noGrp="1" noChangeArrowheads="1"/>
          </p:cNvSpPr>
          <p:nvPr>
            <p:ph type="title"/>
          </p:nvPr>
        </p:nvSpPr>
        <p:spPr>
          <a:xfrm>
            <a:off x="228600" y="239713"/>
            <a:ext cx="7772400" cy="635000"/>
          </a:xfrm>
        </p:spPr>
        <p:txBody>
          <a:bodyPr/>
          <a:lstStyle/>
          <a:p>
            <a:r>
              <a:rPr lang="en-US" sz="3200"/>
              <a:t>Two Types of Consistency</a:t>
            </a:r>
          </a:p>
        </p:txBody>
      </p:sp>
      <p:grpSp>
        <p:nvGrpSpPr>
          <p:cNvPr id="22592" name="Group 64"/>
          <p:cNvGrpSpPr>
            <a:grpSpLocks/>
          </p:cNvGrpSpPr>
          <p:nvPr/>
        </p:nvGrpSpPr>
        <p:grpSpPr bwMode="auto">
          <a:xfrm>
            <a:off x="457200" y="1676400"/>
            <a:ext cx="3657600" cy="4267200"/>
            <a:chOff x="288" y="1056"/>
            <a:chExt cx="2304" cy="2688"/>
          </a:xfrm>
        </p:grpSpPr>
        <p:sp>
          <p:nvSpPr>
            <p:cNvPr id="22578" name="AutoShape 50"/>
            <p:cNvSpPr>
              <a:spLocks noChangeArrowheads="1"/>
            </p:cNvSpPr>
            <p:nvPr/>
          </p:nvSpPr>
          <p:spPr bwMode="auto">
            <a:xfrm rot="5400000">
              <a:off x="1188" y="1506"/>
              <a:ext cx="528" cy="395"/>
            </a:xfrm>
            <a:prstGeom prst="rightArrow">
              <a:avLst>
                <a:gd name="adj1" fmla="val 50000"/>
                <a:gd name="adj2" fmla="val 33418"/>
              </a:avLst>
            </a:prstGeom>
            <a:solidFill>
              <a:srgbClr val="CC3300"/>
            </a:solidFill>
            <a:ln w="38100">
              <a:solidFill>
                <a:srgbClr val="630C21"/>
              </a:solidFill>
              <a:miter lim="800000"/>
              <a:headEnd/>
              <a:tailEnd/>
            </a:ln>
            <a:effectLst/>
          </p:spPr>
          <p:txBody>
            <a:bodyPr wrap="none" anchor="ctr"/>
            <a:lstStyle/>
            <a:p>
              <a:endParaRPr lang="en-US"/>
            </a:p>
          </p:txBody>
        </p:sp>
        <p:sp>
          <p:nvSpPr>
            <p:cNvPr id="22579" name="AutoShape 51"/>
            <p:cNvSpPr>
              <a:spLocks noChangeArrowheads="1"/>
            </p:cNvSpPr>
            <p:nvPr/>
          </p:nvSpPr>
          <p:spPr bwMode="auto">
            <a:xfrm>
              <a:off x="556" y="1056"/>
              <a:ext cx="1844" cy="576"/>
            </a:xfrm>
            <a:prstGeom prst="roundRect">
              <a:avLst>
                <a:gd name="adj" fmla="val 25870"/>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Execution Level</a:t>
              </a:r>
            </a:p>
          </p:txBody>
        </p:sp>
        <p:sp>
          <p:nvSpPr>
            <p:cNvPr id="22580" name="AutoShape 52"/>
            <p:cNvSpPr>
              <a:spLocks noChangeArrowheads="1"/>
            </p:cNvSpPr>
            <p:nvPr/>
          </p:nvSpPr>
          <p:spPr bwMode="auto">
            <a:xfrm>
              <a:off x="288" y="2048"/>
              <a:ext cx="2304" cy="1696"/>
            </a:xfrm>
            <a:prstGeom prst="roundRect">
              <a:avLst>
                <a:gd name="adj" fmla="val 11986"/>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marL="120650" indent="-120650" algn="l">
                <a:spcBef>
                  <a:spcPct val="20000"/>
                </a:spcBef>
              </a:pPr>
              <a:r>
                <a:rPr lang="en-US">
                  <a:latin typeface="Arial" charset="0"/>
                </a:rPr>
                <a:t>“One-voice, one‑look” </a:t>
              </a:r>
            </a:p>
            <a:p>
              <a:pPr marL="120650" indent="-120650" algn="l">
                <a:spcBef>
                  <a:spcPct val="20000"/>
                </a:spcBef>
                <a:buFontTx/>
                <a:buChar char="•"/>
              </a:pPr>
              <a:r>
                <a:rPr lang="en-US" i="1">
                  <a:latin typeface="Arial" charset="0"/>
                </a:rPr>
                <a:t>MC messages have the same look, sound, and feel</a:t>
              </a:r>
            </a:p>
          </p:txBody>
        </p:sp>
      </p:grpSp>
      <p:grpSp>
        <p:nvGrpSpPr>
          <p:cNvPr id="22593" name="Group 65"/>
          <p:cNvGrpSpPr>
            <a:grpSpLocks/>
          </p:cNvGrpSpPr>
          <p:nvPr/>
        </p:nvGrpSpPr>
        <p:grpSpPr bwMode="auto">
          <a:xfrm>
            <a:off x="5060950" y="1676400"/>
            <a:ext cx="3657600" cy="4267200"/>
            <a:chOff x="3188" y="1056"/>
            <a:chExt cx="2304" cy="2688"/>
          </a:xfrm>
        </p:grpSpPr>
        <p:sp>
          <p:nvSpPr>
            <p:cNvPr id="22589" name="AutoShape 61"/>
            <p:cNvSpPr>
              <a:spLocks noChangeArrowheads="1"/>
            </p:cNvSpPr>
            <p:nvPr/>
          </p:nvSpPr>
          <p:spPr bwMode="auto">
            <a:xfrm rot="5400000">
              <a:off x="4088" y="1506"/>
              <a:ext cx="528" cy="395"/>
            </a:xfrm>
            <a:prstGeom prst="rightArrow">
              <a:avLst>
                <a:gd name="adj1" fmla="val 50000"/>
                <a:gd name="adj2" fmla="val 33418"/>
              </a:avLst>
            </a:prstGeom>
            <a:solidFill>
              <a:srgbClr val="CC3300"/>
            </a:solidFill>
            <a:ln w="38100">
              <a:solidFill>
                <a:srgbClr val="630C21"/>
              </a:solidFill>
              <a:miter lim="800000"/>
              <a:headEnd/>
              <a:tailEnd/>
            </a:ln>
            <a:effectLst/>
          </p:spPr>
          <p:txBody>
            <a:bodyPr wrap="none" anchor="ctr"/>
            <a:lstStyle/>
            <a:p>
              <a:endParaRPr lang="en-US"/>
            </a:p>
          </p:txBody>
        </p:sp>
        <p:sp>
          <p:nvSpPr>
            <p:cNvPr id="22590" name="AutoShape 62"/>
            <p:cNvSpPr>
              <a:spLocks noChangeArrowheads="1"/>
            </p:cNvSpPr>
            <p:nvPr/>
          </p:nvSpPr>
          <p:spPr bwMode="auto">
            <a:xfrm>
              <a:off x="3456" y="1056"/>
              <a:ext cx="1844" cy="576"/>
            </a:xfrm>
            <a:prstGeom prst="roundRect">
              <a:avLst>
                <a:gd name="adj" fmla="val 25870"/>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Strategic Level</a:t>
              </a:r>
            </a:p>
          </p:txBody>
        </p:sp>
        <p:sp>
          <p:nvSpPr>
            <p:cNvPr id="22591" name="AutoShape 63"/>
            <p:cNvSpPr>
              <a:spLocks noChangeArrowheads="1"/>
            </p:cNvSpPr>
            <p:nvPr/>
          </p:nvSpPr>
          <p:spPr bwMode="auto">
            <a:xfrm>
              <a:off x="3188" y="2048"/>
              <a:ext cx="2304" cy="1696"/>
            </a:xfrm>
            <a:prstGeom prst="roundRect">
              <a:avLst>
                <a:gd name="adj" fmla="val 11986"/>
              </a:avLst>
            </a:prstGeom>
            <a:solidFill>
              <a:srgbClr val="FFEFD6"/>
            </a:solidFill>
            <a:ln w="38100">
              <a:solidFill>
                <a:srgbClr val="FFB610"/>
              </a:solidFill>
              <a:round/>
              <a:headEnd/>
              <a:tailEnd/>
            </a:ln>
            <a:effectLst>
              <a:outerShdw dist="71842" dir="2700000" algn="ctr" rotWithShape="0">
                <a:srgbClr val="707070"/>
              </a:outerShdw>
            </a:effectLst>
          </p:spPr>
          <p:txBody>
            <a:bodyPr lIns="182880" tIns="137160"/>
            <a:lstStyle/>
            <a:p>
              <a:pPr algn="l" eaLnBrk="0" hangingPunct="0"/>
              <a:r>
                <a:rPr lang="en-US">
                  <a:latin typeface="Arial" charset="0"/>
                </a:rPr>
                <a:t>A brand’s personality, positioning, and identification are consistent, but individual messages may differ</a:t>
              </a:r>
            </a:p>
          </p:txBody>
        </p:sp>
      </p:grpSp>
      <p:grpSp>
        <p:nvGrpSpPr>
          <p:cNvPr id="22598" name="Group 70"/>
          <p:cNvGrpSpPr>
            <a:grpSpLocks/>
          </p:cNvGrpSpPr>
          <p:nvPr/>
        </p:nvGrpSpPr>
        <p:grpSpPr bwMode="auto">
          <a:xfrm>
            <a:off x="457200" y="1676400"/>
            <a:ext cx="3657600" cy="4267200"/>
            <a:chOff x="288" y="1056"/>
            <a:chExt cx="2304" cy="2688"/>
          </a:xfrm>
        </p:grpSpPr>
        <p:sp>
          <p:nvSpPr>
            <p:cNvPr id="22596" name="AutoShape 68"/>
            <p:cNvSpPr>
              <a:spLocks noChangeArrowheads="1"/>
            </p:cNvSpPr>
            <p:nvPr/>
          </p:nvSpPr>
          <p:spPr bwMode="auto">
            <a:xfrm>
              <a:off x="556" y="1056"/>
              <a:ext cx="1844" cy="576"/>
            </a:xfrm>
            <a:prstGeom prst="roundRect">
              <a:avLst>
                <a:gd name="adj" fmla="val 25870"/>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Execution Level</a:t>
              </a:r>
            </a:p>
          </p:txBody>
        </p:sp>
        <p:sp>
          <p:nvSpPr>
            <p:cNvPr id="22597" name="AutoShape 69"/>
            <p:cNvSpPr>
              <a:spLocks noChangeArrowheads="1"/>
            </p:cNvSpPr>
            <p:nvPr/>
          </p:nvSpPr>
          <p:spPr bwMode="auto">
            <a:xfrm>
              <a:off x="288" y="2048"/>
              <a:ext cx="2304" cy="1696"/>
            </a:xfrm>
            <a:prstGeom prst="roundRect">
              <a:avLst>
                <a:gd name="adj" fmla="val 11986"/>
              </a:avLst>
            </a:prstGeom>
            <a:solidFill>
              <a:srgbClr val="FFEFD6"/>
            </a:solidFill>
            <a:ln w="38100">
              <a:solidFill>
                <a:srgbClr val="FFEFD2"/>
              </a:solidFill>
              <a:round/>
              <a:headEnd/>
              <a:tailEnd/>
            </a:ln>
            <a:effectLst>
              <a:outerShdw dist="71842" dir="2700000" algn="ctr" rotWithShape="0">
                <a:srgbClr val="707070"/>
              </a:outerShdw>
            </a:effectLst>
          </p:spPr>
          <p:txBody>
            <a:bodyPr lIns="182880" tIns="137160"/>
            <a:lstStyle/>
            <a:p>
              <a:pPr marL="120650" indent="-120650" algn="l">
                <a:spcBef>
                  <a:spcPct val="20000"/>
                </a:spcBef>
              </a:pPr>
              <a:r>
                <a:rPr lang="en-US">
                  <a:latin typeface="Arial" charset="0"/>
                </a:rPr>
                <a:t>“One-voice, one‑look” </a:t>
              </a:r>
            </a:p>
            <a:p>
              <a:pPr marL="120650" indent="-120650" algn="l">
                <a:spcBef>
                  <a:spcPct val="20000"/>
                </a:spcBef>
                <a:buFontTx/>
                <a:buChar char="•"/>
              </a:pPr>
              <a:r>
                <a:rPr lang="en-US" i="1">
                  <a:latin typeface="Arial" charset="0"/>
                </a:rPr>
                <a:t>MC messages have the same look, sound, and feel</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592"/>
                                        </p:tgtEl>
                                        <p:attrNameLst>
                                          <p:attrName>style.visibility</p:attrName>
                                        </p:attrNameLst>
                                      </p:cBhvr>
                                      <p:to>
                                        <p:strVal val="visible"/>
                                      </p:to>
                                    </p:set>
                                    <p:animEffect transition="in" filter="wipe(up)">
                                      <p:cBhvr>
                                        <p:cTn id="7" dur="500"/>
                                        <p:tgtEl>
                                          <p:spTgt spid="2259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22598"/>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22593"/>
                                        </p:tgtEl>
                                        <p:attrNameLst>
                                          <p:attrName>style.visibility</p:attrName>
                                        </p:attrNameLst>
                                      </p:cBhvr>
                                      <p:to>
                                        <p:strVal val="visible"/>
                                      </p:to>
                                    </p:set>
                                    <p:animEffect transition="in" filter="wipe(up)">
                                      <p:cBhvr>
                                        <p:cTn id="15" dur="500"/>
                                        <p:tgtEl>
                                          <p:spTgt spid="22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0" y="0"/>
            <a:ext cx="1600200" cy="6858000"/>
          </a:xfrm>
          <a:prstGeom prst="rect">
            <a:avLst/>
          </a:prstGeom>
          <a:solidFill>
            <a:srgbClr val="001C52"/>
          </a:solidFill>
          <a:ln w="38100">
            <a:noFill/>
            <a:miter lim="800000"/>
            <a:headEnd/>
            <a:tailEnd/>
          </a:ln>
          <a:effectLst/>
        </p:spPr>
        <p:txBody>
          <a:bodyPr wrap="none" anchor="ctr"/>
          <a:lstStyle/>
          <a:p>
            <a:endParaRPr lang="en-US"/>
          </a:p>
        </p:txBody>
      </p:sp>
      <p:sp>
        <p:nvSpPr>
          <p:cNvPr id="4102" name="Rectangle 6"/>
          <p:cNvSpPr>
            <a:spLocks noChangeArrowheads="1"/>
          </p:cNvSpPr>
          <p:nvPr/>
        </p:nvSpPr>
        <p:spPr bwMode="auto">
          <a:xfrm>
            <a:off x="1981200" y="1295400"/>
            <a:ext cx="6629400" cy="4800600"/>
          </a:xfrm>
          <a:prstGeom prst="rect">
            <a:avLst/>
          </a:prstGeom>
          <a:noFill/>
          <a:ln w="9525">
            <a:noFill/>
            <a:miter lim="800000"/>
            <a:headEnd/>
            <a:tailEnd/>
          </a:ln>
          <a:effectLst/>
        </p:spPr>
        <p:txBody>
          <a:bodyPr/>
          <a:lstStyle/>
          <a:p>
            <a:pPr marL="342900" indent="-342900" algn="l">
              <a:spcBef>
                <a:spcPct val="40000"/>
              </a:spcBef>
              <a:buClr>
                <a:srgbClr val="630C21"/>
              </a:buClr>
              <a:buSzPct val="125000"/>
              <a:buFont typeface="Wingdings" pitchFamily="2" charset="2"/>
              <a:buChar char="§"/>
            </a:pPr>
            <a:r>
              <a:rPr lang="en-US" sz="3400"/>
              <a:t>How are brand message executions planned? </a:t>
            </a:r>
          </a:p>
          <a:p>
            <a:pPr marL="342900" indent="-342900" algn="l">
              <a:spcBef>
                <a:spcPct val="40000"/>
              </a:spcBef>
              <a:buClr>
                <a:srgbClr val="630C21"/>
              </a:buClr>
              <a:buSzPct val="125000"/>
              <a:buFont typeface="Wingdings" pitchFamily="2" charset="2"/>
              <a:buChar char="§"/>
            </a:pPr>
            <a:r>
              <a:rPr lang="en-US" sz="3400"/>
              <a:t>How is copy written for MC messages?</a:t>
            </a:r>
          </a:p>
          <a:p>
            <a:pPr marL="342900" indent="-342900" algn="l">
              <a:spcBef>
                <a:spcPct val="40000"/>
              </a:spcBef>
              <a:buClr>
                <a:srgbClr val="630C21"/>
              </a:buClr>
              <a:buSzPct val="125000"/>
              <a:buFont typeface="Wingdings" pitchFamily="2" charset="2"/>
              <a:buChar char="§"/>
            </a:pPr>
            <a:r>
              <a:rPr lang="en-US" sz="3400"/>
              <a:t>What is art direction and what is its role in MC messages?</a:t>
            </a:r>
          </a:p>
          <a:p>
            <a:pPr marL="342900" indent="-342900" algn="l">
              <a:spcBef>
                <a:spcPct val="40000"/>
              </a:spcBef>
              <a:buClr>
                <a:srgbClr val="630C21"/>
              </a:buClr>
              <a:buSzPct val="125000"/>
              <a:buFont typeface="Wingdings" pitchFamily="2" charset="2"/>
              <a:buChar char="§"/>
            </a:pPr>
            <a:r>
              <a:rPr lang="en-US" sz="3400"/>
              <a:t>Why is message consistency important?</a:t>
            </a:r>
          </a:p>
        </p:txBody>
      </p:sp>
      <p:sp>
        <p:nvSpPr>
          <p:cNvPr id="4106" name="AutoShape 10"/>
          <p:cNvSpPr>
            <a:spLocks noChangeArrowheads="1"/>
          </p:cNvSpPr>
          <p:nvPr/>
        </p:nvSpPr>
        <p:spPr bwMode="auto">
          <a:xfrm>
            <a:off x="-304800" y="227013"/>
            <a:ext cx="3810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107" name="Rectangle 11"/>
          <p:cNvSpPr>
            <a:spLocks noGrp="1" noChangeArrowheads="1"/>
          </p:cNvSpPr>
          <p:nvPr>
            <p:ph type="title"/>
          </p:nvPr>
        </p:nvSpPr>
        <p:spPr>
          <a:xfrm>
            <a:off x="227013" y="241300"/>
            <a:ext cx="7772400" cy="635000"/>
          </a:xfrm>
          <a:noFill/>
          <a:ln/>
        </p:spPr>
        <p:txBody>
          <a:bodyPr/>
          <a:lstStyle/>
          <a:p>
            <a:r>
              <a:rPr lang="en-US" sz="3000" b="1"/>
              <a:t>Chapter Outline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xEl>
                                              <p:pRg st="0" end="0"/>
                                            </p:txEl>
                                          </p:spTgt>
                                        </p:tgtEl>
                                        <p:attrNameLst>
                                          <p:attrName>style.visibility</p:attrName>
                                        </p:attrNameLst>
                                      </p:cBhvr>
                                      <p:to>
                                        <p:strVal val="visible"/>
                                      </p:to>
                                    </p:set>
                                    <p:animEffect transition="in" filter="wipe(left)">
                                      <p:cBhvr>
                                        <p:cTn id="7" dur="500"/>
                                        <p:tgtEl>
                                          <p:spTgt spid="410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
                                            <p:txEl>
                                              <p:pRg st="1" end="1"/>
                                            </p:txEl>
                                          </p:spTgt>
                                        </p:tgtEl>
                                        <p:attrNameLst>
                                          <p:attrName>style.visibility</p:attrName>
                                        </p:attrNameLst>
                                      </p:cBhvr>
                                      <p:to>
                                        <p:strVal val="visible"/>
                                      </p:to>
                                    </p:set>
                                    <p:animEffect transition="in" filter="wipe(left)">
                                      <p:cBhvr>
                                        <p:cTn id="11" dur="500"/>
                                        <p:tgtEl>
                                          <p:spTgt spid="4102">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02">
                                            <p:txEl>
                                              <p:pRg st="2" end="2"/>
                                            </p:txEl>
                                          </p:spTgt>
                                        </p:tgtEl>
                                        <p:attrNameLst>
                                          <p:attrName>style.visibility</p:attrName>
                                        </p:attrNameLst>
                                      </p:cBhvr>
                                      <p:to>
                                        <p:strVal val="visible"/>
                                      </p:to>
                                    </p:set>
                                    <p:animEffect transition="in" filter="wipe(left)">
                                      <p:cBhvr>
                                        <p:cTn id="15" dur="500"/>
                                        <p:tgtEl>
                                          <p:spTgt spid="4102">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02">
                                            <p:txEl>
                                              <p:pRg st="3" end="3"/>
                                            </p:txEl>
                                          </p:spTgt>
                                        </p:tgtEl>
                                        <p:attrNameLst>
                                          <p:attrName>style.visibility</p:attrName>
                                        </p:attrNameLst>
                                      </p:cBhvr>
                                      <p:to>
                                        <p:strVal val="visible"/>
                                      </p:to>
                                    </p:set>
                                    <p:animEffect transition="in" filter="wipe(left)">
                                      <p:cBhvr>
                                        <p:cTn id="19" dur="500"/>
                                        <p:tgtEl>
                                          <p:spTgt spid="41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p:cNvSpPr>
            <a:spLocks noChangeArrowheads="1"/>
          </p:cNvSpPr>
          <p:nvPr/>
        </p:nvSpPr>
        <p:spPr bwMode="auto">
          <a:xfrm>
            <a:off x="-254000" y="203200"/>
            <a:ext cx="6350000" cy="863600"/>
          </a:xfrm>
          <a:prstGeom prst="roundRect">
            <a:avLst>
              <a:gd name="adj" fmla="val 26102"/>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4515" name="Rectangle 3"/>
          <p:cNvSpPr>
            <a:spLocks noGrp="1" noChangeArrowheads="1"/>
          </p:cNvSpPr>
          <p:nvPr>
            <p:ph type="title"/>
          </p:nvPr>
        </p:nvSpPr>
        <p:spPr>
          <a:xfrm>
            <a:off x="228600" y="317500"/>
            <a:ext cx="6172200" cy="635000"/>
          </a:xfrm>
        </p:spPr>
        <p:txBody>
          <a:bodyPr/>
          <a:lstStyle/>
          <a:p>
            <a:pPr>
              <a:lnSpc>
                <a:spcPct val="85000"/>
              </a:lnSpc>
            </a:pPr>
            <a:r>
              <a:rPr lang="en-US" sz="2800" b="1"/>
              <a:t>Figure 10.2: </a:t>
            </a:r>
            <a:r>
              <a:rPr lang="en-US" sz="2800"/>
              <a:t>MC Consistency Only The Tip of The Iceberg</a:t>
            </a:r>
          </a:p>
        </p:txBody>
      </p:sp>
      <p:pic>
        <p:nvPicPr>
          <p:cNvPr id="64517" name="Picture 5" descr="C:\Documents and Settings\John Gayle\My Documents\3Blox\30801 MHHE-Duncan PPT\Work Files\Duncan Compressed\noboders\Fig10-2.gif"/>
          <p:cNvPicPr>
            <a:picLocks noChangeAspect="1" noChangeArrowheads="1"/>
          </p:cNvPicPr>
          <p:nvPr/>
        </p:nvPicPr>
        <p:blipFill>
          <a:blip r:embed="rId2" cstate="print"/>
          <a:srcRect/>
          <a:stretch>
            <a:fillRect/>
          </a:stretch>
        </p:blipFill>
        <p:spPr bwMode="auto">
          <a:xfrm>
            <a:off x="304800" y="2735263"/>
            <a:ext cx="8610600" cy="1608137"/>
          </a:xfrm>
          <a:prstGeom prst="rect">
            <a:avLst/>
          </a:prstGeom>
          <a:noFill/>
        </p:spPr>
      </p:pic>
    </p:spTree>
  </p:cSld>
  <p:clrMapOvr>
    <a:masterClrMapping/>
  </p:clrMapOvr>
  <p:transition>
    <p:pull dir="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228600" y="0"/>
            <a:ext cx="9372600" cy="6858000"/>
          </a:xfrm>
          <a:prstGeom prst="rect">
            <a:avLst/>
          </a:prstGeom>
          <a:noFill/>
        </p:spPr>
      </p:pic>
      <p:sp>
        <p:nvSpPr>
          <p:cNvPr id="65539" name="AutoShape 3"/>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65540" name="AutoShape 4"/>
          <p:cNvSpPr>
            <a:spLocks noChangeArrowheads="1"/>
          </p:cNvSpPr>
          <p:nvPr/>
        </p:nvSpPr>
        <p:spPr bwMode="auto">
          <a:xfrm>
            <a:off x="-254000" y="203200"/>
            <a:ext cx="73406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5541" name="Rectangle 5"/>
          <p:cNvSpPr>
            <a:spLocks noGrp="1" noChangeArrowheads="1"/>
          </p:cNvSpPr>
          <p:nvPr>
            <p:ph type="title"/>
          </p:nvPr>
        </p:nvSpPr>
        <p:spPr>
          <a:xfrm>
            <a:off x="228600" y="239713"/>
            <a:ext cx="7772400" cy="635000"/>
          </a:xfrm>
        </p:spPr>
        <p:txBody>
          <a:bodyPr/>
          <a:lstStyle/>
          <a:p>
            <a:r>
              <a:rPr lang="en-US" sz="3200" b="1"/>
              <a:t>Insight:</a:t>
            </a:r>
            <a:r>
              <a:rPr lang="en-US" sz="3200"/>
              <a:t> IMC And Corporate Culture </a:t>
            </a:r>
          </a:p>
        </p:txBody>
      </p:sp>
      <p:sp>
        <p:nvSpPr>
          <p:cNvPr id="65542" name="AutoShape 6"/>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a:spcBef>
                <a:spcPct val="50000"/>
              </a:spcBef>
            </a:pPr>
            <a:r>
              <a:rPr lang="en-US" sz="3000">
                <a:latin typeface="Arial" charset="0"/>
              </a:rPr>
              <a:t>An IMC program can influence the way employees express themselves. The more informed employees are, and the better they feel about the company they work for and its mission, the more likely they are to send positive brand messages. </a:t>
            </a:r>
          </a:p>
        </p:txBody>
      </p:sp>
      <p:pic>
        <p:nvPicPr>
          <p:cNvPr id="65543" name="Picture 7"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wipe(left)">
                                      <p:cBhvr>
                                        <p:cTn id="7" dur="500"/>
                                        <p:tgtEl>
                                          <p:spTgt spid="65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70" name="AutoShape 10"/>
          <p:cNvSpPr>
            <a:spLocks noChangeArrowheads="1"/>
          </p:cNvSpPr>
          <p:nvPr/>
        </p:nvSpPr>
        <p:spPr bwMode="auto">
          <a:xfrm>
            <a:off x="-254000" y="203200"/>
            <a:ext cx="7569200" cy="863600"/>
          </a:xfrm>
          <a:prstGeom prst="roundRect">
            <a:avLst>
              <a:gd name="adj" fmla="val 26102"/>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6571" name="Rectangle 11"/>
          <p:cNvSpPr>
            <a:spLocks noGrp="1" noChangeArrowheads="1"/>
          </p:cNvSpPr>
          <p:nvPr>
            <p:ph type="title"/>
          </p:nvPr>
        </p:nvSpPr>
        <p:spPr>
          <a:xfrm>
            <a:off x="228600" y="342900"/>
            <a:ext cx="7772400" cy="635000"/>
          </a:xfrm>
        </p:spPr>
        <p:txBody>
          <a:bodyPr/>
          <a:lstStyle/>
          <a:p>
            <a:pPr>
              <a:lnSpc>
                <a:spcPct val="85000"/>
              </a:lnSpc>
            </a:pPr>
            <a:r>
              <a:rPr lang="en-US" sz="2800" b="1"/>
              <a:t>Figure 10-4:</a:t>
            </a:r>
            <a:r>
              <a:rPr lang="en-US" sz="2800"/>
              <a:t> Each side of the Consistency Triangle must support the others</a:t>
            </a:r>
          </a:p>
        </p:txBody>
      </p:sp>
      <p:pic>
        <p:nvPicPr>
          <p:cNvPr id="66577" name="Picture 17" descr="C:\Documents and Settings\John Gayle\My Documents\3Blox\30801 MHHE-Duncan PPT\Work Files\Fig10-4.gif"/>
          <p:cNvPicPr>
            <a:picLocks noChangeAspect="1" noChangeArrowheads="1"/>
          </p:cNvPicPr>
          <p:nvPr/>
        </p:nvPicPr>
        <p:blipFill>
          <a:blip r:embed="rId2" cstate="print"/>
          <a:srcRect t="7353"/>
          <a:stretch>
            <a:fillRect/>
          </a:stretch>
        </p:blipFill>
        <p:spPr bwMode="auto">
          <a:xfrm>
            <a:off x="1984375" y="1295400"/>
            <a:ext cx="5178425" cy="5181600"/>
          </a:xfrm>
          <a:prstGeom prst="rect">
            <a:avLst/>
          </a:prstGeom>
          <a:noFill/>
        </p:spPr>
      </p:pic>
    </p:spTree>
  </p:cSld>
  <p:clrMapOvr>
    <a:masterClrMapping/>
  </p:clrMapOvr>
  <p:transition>
    <p:pull dir="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4654550"/>
          </a:xfrm>
          <a:prstGeom prst="rect">
            <a:avLst/>
          </a:prstGeom>
          <a:noFill/>
        </p:spPr>
      </p:pic>
      <p:pic>
        <p:nvPicPr>
          <p:cNvPr id="67587" name="Picture 3"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67588" name="AutoShape 4"/>
          <p:cNvSpPr>
            <a:spLocks noChangeArrowheads="1"/>
          </p:cNvSpPr>
          <p:nvPr/>
        </p:nvSpPr>
        <p:spPr bwMode="auto">
          <a:xfrm>
            <a:off x="-254000" y="203200"/>
            <a:ext cx="3225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7589" name="Rectangle 5"/>
          <p:cNvSpPr>
            <a:spLocks noGrp="1" noChangeArrowheads="1"/>
          </p:cNvSpPr>
          <p:nvPr>
            <p:ph type="title"/>
          </p:nvPr>
        </p:nvSpPr>
        <p:spPr>
          <a:xfrm>
            <a:off x="228600" y="239713"/>
            <a:ext cx="8915400" cy="635000"/>
          </a:xfrm>
        </p:spPr>
        <p:txBody>
          <a:bodyPr/>
          <a:lstStyle/>
          <a:p>
            <a:r>
              <a:rPr lang="en-US" sz="3000" b="1"/>
              <a:t>Final Note: </a:t>
            </a:r>
            <a:endParaRPr lang="en-US" sz="3000"/>
          </a:p>
        </p:txBody>
      </p:sp>
      <p:sp>
        <p:nvSpPr>
          <p:cNvPr id="67590" name="Rectangle 6"/>
          <p:cNvSpPr>
            <a:spLocks noChangeArrowheads="1"/>
          </p:cNvSpPr>
          <p:nvPr/>
        </p:nvSpPr>
        <p:spPr bwMode="auto">
          <a:xfrm>
            <a:off x="1295400" y="1905000"/>
            <a:ext cx="6705600" cy="2825750"/>
          </a:xfrm>
          <a:prstGeom prst="rect">
            <a:avLst/>
          </a:prstGeom>
          <a:noFill/>
          <a:ln w="38100">
            <a:noFill/>
            <a:miter lim="800000"/>
            <a:headEnd/>
            <a:tailEnd/>
          </a:ln>
          <a:effectLst/>
        </p:spPr>
        <p:txBody>
          <a:bodyPr>
            <a:spAutoFit/>
          </a:bodyPr>
          <a:lstStyle/>
          <a:p>
            <a:pPr algn="l">
              <a:spcBef>
                <a:spcPct val="20000"/>
              </a:spcBef>
            </a:pPr>
            <a:r>
              <a:rPr lang="en-US" sz="2800" b="1" i="1">
                <a:latin typeface="Arial" charset="0"/>
              </a:rPr>
              <a:t>Consistency is a means to an end</a:t>
            </a:r>
          </a:p>
          <a:p>
            <a:pPr lvl="1" indent="-176213" algn="l">
              <a:spcBef>
                <a:spcPct val="20000"/>
              </a:spcBef>
              <a:buFontTx/>
              <a:buChar char="•"/>
            </a:pPr>
            <a:r>
              <a:rPr lang="en-US" sz="2800" i="1">
                <a:latin typeface="Arial" charset="0"/>
              </a:rPr>
              <a:t>The end is a positive brand relationship</a:t>
            </a:r>
          </a:p>
          <a:p>
            <a:pPr lvl="1" indent="-176213" algn="l">
              <a:spcBef>
                <a:spcPct val="20000"/>
              </a:spcBef>
              <a:buFontTx/>
              <a:buChar char="•"/>
            </a:pPr>
            <a:r>
              <a:rPr lang="en-US" sz="2800" i="1">
                <a:latin typeface="Arial" charset="0"/>
              </a:rPr>
              <a:t>A unified outward image is also a reflection of an organization’s internal consistency</a:t>
            </a:r>
            <a:r>
              <a:rPr lang="en-US" sz="2800">
                <a:latin typeface="Arial" charset="0"/>
              </a:rPr>
              <a:t> </a:t>
            </a:r>
          </a:p>
        </p:txBody>
      </p:sp>
    </p:spTree>
  </p:cSld>
  <p:clrMapOvr>
    <a:masterClrMapping/>
  </p:clrMapOvr>
  <p:transition spd="med">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AutoShape 3"/>
          <p:cNvSpPr>
            <a:spLocks noChangeArrowheads="1"/>
          </p:cNvSpPr>
          <p:nvPr/>
        </p:nvSpPr>
        <p:spPr bwMode="auto">
          <a:xfrm>
            <a:off x="-254000" y="203200"/>
            <a:ext cx="4521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4" name="Rectangle 4"/>
          <p:cNvSpPr>
            <a:spLocks noGrp="1" noChangeArrowheads="1"/>
          </p:cNvSpPr>
          <p:nvPr>
            <p:ph type="title"/>
          </p:nvPr>
        </p:nvSpPr>
        <p:spPr>
          <a:xfrm>
            <a:off x="227013" y="239713"/>
            <a:ext cx="7772400" cy="635000"/>
          </a:xfrm>
        </p:spPr>
        <p:txBody>
          <a:bodyPr/>
          <a:lstStyle/>
          <a:p>
            <a:r>
              <a:rPr lang="en-US" sz="3200"/>
              <a:t>Chapter Perspective</a:t>
            </a:r>
          </a:p>
        </p:txBody>
      </p:sp>
      <p:grpSp>
        <p:nvGrpSpPr>
          <p:cNvPr id="5162" name="Group 42"/>
          <p:cNvGrpSpPr>
            <a:grpSpLocks/>
          </p:cNvGrpSpPr>
          <p:nvPr/>
        </p:nvGrpSpPr>
        <p:grpSpPr bwMode="auto">
          <a:xfrm>
            <a:off x="457200" y="1447800"/>
            <a:ext cx="7797800" cy="5078413"/>
            <a:chOff x="288" y="912"/>
            <a:chExt cx="4912" cy="3199"/>
          </a:xfrm>
        </p:grpSpPr>
        <p:sp>
          <p:nvSpPr>
            <p:cNvPr id="5156" name="AutoShape 36"/>
            <p:cNvSpPr>
              <a:spLocks noChangeArrowheads="1"/>
            </p:cNvSpPr>
            <p:nvPr/>
          </p:nvSpPr>
          <p:spPr bwMode="auto">
            <a:xfrm>
              <a:off x="544" y="912"/>
              <a:ext cx="4656" cy="1862"/>
            </a:xfrm>
            <a:prstGeom prst="roundRect">
              <a:avLst>
                <a:gd name="adj" fmla="val 11458"/>
              </a:avLst>
            </a:prstGeom>
            <a:solidFill>
              <a:srgbClr val="FFEFD2"/>
            </a:solidFill>
            <a:ln w="38100">
              <a:solidFill>
                <a:srgbClr val="FFB610"/>
              </a:solidFill>
              <a:round/>
              <a:headEnd/>
              <a:tailEnd/>
            </a:ln>
            <a:effectLst>
              <a:outerShdw dist="71842" dir="2700000" algn="ctr" rotWithShape="0">
                <a:srgbClr val="707070"/>
              </a:outerShdw>
            </a:effectLst>
          </p:spPr>
          <p:txBody>
            <a:bodyPr anchor="ctr"/>
            <a:lstStyle/>
            <a:p>
              <a:pPr algn="l">
                <a:spcBef>
                  <a:spcPct val="20000"/>
                </a:spcBef>
              </a:pPr>
              <a:r>
                <a:rPr lang="en-US" sz="2800" b="1">
                  <a:latin typeface="Arial" charset="0"/>
                </a:rPr>
                <a:t>Strong brands have good stories</a:t>
              </a:r>
            </a:p>
            <a:p>
              <a:pPr marL="684213" lvl="1" indent="-227013" algn="l">
                <a:spcBef>
                  <a:spcPct val="20000"/>
                </a:spcBef>
                <a:buFontTx/>
                <a:buChar char="•"/>
              </a:pPr>
              <a:r>
                <a:rPr lang="en-US">
                  <a:latin typeface="Arial" charset="0"/>
                </a:rPr>
                <a:t>This chapter takes the leap from the direction provided by the message strategy…</a:t>
              </a:r>
            </a:p>
            <a:p>
              <a:pPr marL="684213" lvl="1" indent="-227013" algn="l">
                <a:spcBef>
                  <a:spcPct val="20000"/>
                </a:spcBef>
                <a:buFontTx/>
                <a:buChar char="•"/>
              </a:pPr>
              <a:r>
                <a:rPr lang="en-US">
                  <a:latin typeface="Arial" charset="0"/>
                </a:rPr>
                <a:t>…and tells how to execute a good story</a:t>
              </a:r>
            </a:p>
            <a:p>
              <a:pPr marL="1139825" lvl="2" indent="-225425" algn="l">
                <a:spcBef>
                  <a:spcPct val="20000"/>
                </a:spcBef>
                <a:buFontTx/>
                <a:buChar char="•"/>
              </a:pPr>
              <a:r>
                <a:rPr lang="en-US" sz="2000">
                  <a:latin typeface="Arial" charset="0"/>
                </a:rPr>
                <a:t>The elements to use (words, sound, music, etc.)</a:t>
              </a:r>
            </a:p>
            <a:p>
              <a:pPr marL="1139825" lvl="2" indent="-225425" algn="l">
                <a:spcBef>
                  <a:spcPct val="20000"/>
                </a:spcBef>
                <a:buFontTx/>
                <a:buChar char="•"/>
              </a:pPr>
              <a:r>
                <a:rPr lang="en-US" sz="2000">
                  <a:latin typeface="Arial" charset="0"/>
                </a:rPr>
                <a:t>How to structure the elements</a:t>
              </a:r>
            </a:p>
          </p:txBody>
        </p:sp>
        <p:pic>
          <p:nvPicPr>
            <p:cNvPr id="5159" name="Picture 39" descr="http://www.emerchandise.com/images/p/FFK/pdSTFFK0001.jpg"/>
            <p:cNvPicPr>
              <a:picLocks noChangeAspect="1" noChangeArrowheads="1"/>
            </p:cNvPicPr>
            <p:nvPr/>
          </p:nvPicPr>
          <p:blipFill>
            <a:blip r:embed="rId3" cstate="print"/>
            <a:srcRect/>
            <a:stretch>
              <a:fillRect/>
            </a:stretch>
          </p:blipFill>
          <p:spPr bwMode="auto">
            <a:xfrm>
              <a:off x="4032" y="2880"/>
              <a:ext cx="1128" cy="1231"/>
            </a:xfrm>
            <a:prstGeom prst="rect">
              <a:avLst/>
            </a:prstGeom>
            <a:noFill/>
          </p:spPr>
        </p:pic>
        <p:pic>
          <p:nvPicPr>
            <p:cNvPr id="5160" name="Picture 40" descr="C:\Documents and Settings\John Gayle\My Documents\3Blox\30801 MHHE-Duncan PPT\Work Files\aol.gif"/>
            <p:cNvPicPr>
              <a:picLocks noChangeAspect="1" noChangeArrowheads="1"/>
            </p:cNvPicPr>
            <p:nvPr/>
          </p:nvPicPr>
          <p:blipFill>
            <a:blip r:embed="rId4" cstate="print"/>
            <a:srcRect/>
            <a:stretch>
              <a:fillRect/>
            </a:stretch>
          </p:blipFill>
          <p:spPr bwMode="auto">
            <a:xfrm>
              <a:off x="1749" y="3120"/>
              <a:ext cx="2261" cy="706"/>
            </a:xfrm>
            <a:prstGeom prst="rect">
              <a:avLst/>
            </a:prstGeom>
            <a:noFill/>
          </p:spPr>
        </p:pic>
        <p:pic>
          <p:nvPicPr>
            <p:cNvPr id="5161" name="Picture 41" descr="C:\Documents and Settings\John Gayle\My Documents\3Blox\30801 MHHE-Duncan PPT\Chapter01\Work Files\nike.gif"/>
            <p:cNvPicPr>
              <a:picLocks noChangeAspect="1" noChangeArrowheads="1"/>
            </p:cNvPicPr>
            <p:nvPr/>
          </p:nvPicPr>
          <p:blipFill>
            <a:blip r:embed="rId5" cstate="print"/>
            <a:srcRect/>
            <a:stretch>
              <a:fillRect/>
            </a:stretch>
          </p:blipFill>
          <p:spPr bwMode="auto">
            <a:xfrm>
              <a:off x="288" y="2884"/>
              <a:ext cx="1536" cy="1153"/>
            </a:xfrm>
            <a:prstGeom prst="rect">
              <a:avLst/>
            </a:prstGeom>
            <a:noFill/>
          </p:spPr>
        </p:pic>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62"/>
                                        </p:tgtEl>
                                        <p:attrNameLst>
                                          <p:attrName>style.visibility</p:attrName>
                                        </p:attrNameLst>
                                      </p:cBhvr>
                                      <p:to>
                                        <p:strVal val="visible"/>
                                      </p:to>
                                    </p:set>
                                    <p:animEffect transition="in" filter="wipe(left)">
                                      <p:cBhvr>
                                        <p:cTn id="7" dur="500"/>
                                        <p:tgtEl>
                                          <p:spTgt spid="5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Rectangle 1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087" name="AutoShape 15"/>
          <p:cNvSpPr>
            <a:spLocks noChangeArrowheads="1"/>
          </p:cNvSpPr>
          <p:nvPr/>
        </p:nvSpPr>
        <p:spPr bwMode="auto">
          <a:xfrm>
            <a:off x="-254000" y="227013"/>
            <a:ext cx="5359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074" name="Rectangle 2"/>
          <p:cNvSpPr>
            <a:spLocks noGrp="1" noChangeArrowheads="1"/>
          </p:cNvSpPr>
          <p:nvPr>
            <p:ph type="title"/>
          </p:nvPr>
        </p:nvSpPr>
        <p:spPr>
          <a:xfrm>
            <a:off x="227013" y="241300"/>
            <a:ext cx="7772400" cy="635000"/>
          </a:xfrm>
        </p:spPr>
        <p:txBody>
          <a:bodyPr/>
          <a:lstStyle/>
          <a:p>
            <a:r>
              <a:rPr lang="en-US" sz="3200" b="1"/>
              <a:t>Opening Case:</a:t>
            </a:r>
            <a:r>
              <a:rPr lang="en-US" sz="3200"/>
              <a:t> Arnott’s</a:t>
            </a:r>
          </a:p>
        </p:txBody>
      </p:sp>
      <p:pic>
        <p:nvPicPr>
          <p:cNvPr id="3095" name="Picture 23" descr="C:\Documents and Settings\John Gayle\My Documents\3Blox\30801 MHHE-Duncan PPT\Work Files\Duncan Compressed\dun37744_p1002.jpg"/>
          <p:cNvPicPr>
            <a:picLocks noChangeAspect="1" noChangeArrowheads="1"/>
          </p:cNvPicPr>
          <p:nvPr/>
        </p:nvPicPr>
        <p:blipFill>
          <a:blip r:embed="rId2" cstate="print"/>
          <a:srcRect/>
          <a:stretch>
            <a:fillRect/>
          </a:stretch>
        </p:blipFill>
        <p:spPr bwMode="auto">
          <a:xfrm>
            <a:off x="762000" y="1323975"/>
            <a:ext cx="7620000" cy="507682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9" name="Group 45"/>
          <p:cNvGrpSpPr>
            <a:grpSpLocks/>
          </p:cNvGrpSpPr>
          <p:nvPr/>
        </p:nvGrpSpPr>
        <p:grpSpPr bwMode="auto">
          <a:xfrm>
            <a:off x="2286000" y="2057400"/>
            <a:ext cx="6477000" cy="2133600"/>
            <a:chOff x="1440" y="1296"/>
            <a:chExt cx="4080" cy="1344"/>
          </a:xfrm>
        </p:grpSpPr>
        <p:sp>
          <p:nvSpPr>
            <p:cNvPr id="6169" name="AutoShape 25"/>
            <p:cNvSpPr>
              <a:spLocks noChangeArrowheads="1"/>
            </p:cNvSpPr>
            <p:nvPr/>
          </p:nvSpPr>
          <p:spPr bwMode="auto">
            <a:xfrm>
              <a:off x="2016" y="1296"/>
              <a:ext cx="3504" cy="1344"/>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0000"/>
                </a:lnSpc>
                <a:spcBef>
                  <a:spcPct val="20000"/>
                </a:spcBef>
              </a:pPr>
              <a:r>
                <a:rPr lang="en-US" sz="2200">
                  <a:latin typeface="Arial" charset="0"/>
                </a:rPr>
                <a:t>An IMC program featuring:</a:t>
              </a:r>
            </a:p>
            <a:p>
              <a:pPr marL="174625" indent="-174625" algn="l">
                <a:lnSpc>
                  <a:spcPct val="80000"/>
                </a:lnSpc>
                <a:spcBef>
                  <a:spcPct val="20000"/>
                </a:spcBef>
                <a:buFontTx/>
                <a:buChar char="•"/>
              </a:pPr>
              <a:r>
                <a:rPr lang="en-US" sz="2200">
                  <a:latin typeface="Arial" charset="0"/>
                </a:rPr>
                <a:t>A “soap opera” theme</a:t>
              </a:r>
            </a:p>
            <a:p>
              <a:pPr marL="174625" indent="-174625" algn="l">
                <a:lnSpc>
                  <a:spcPct val="80000"/>
                </a:lnSpc>
                <a:spcBef>
                  <a:spcPct val="20000"/>
                </a:spcBef>
                <a:buFontTx/>
                <a:buChar char="•"/>
              </a:pPr>
              <a:r>
                <a:rPr lang="en-US" sz="2200">
                  <a:latin typeface="Arial" charset="0"/>
                </a:rPr>
                <a:t>Innovative serial TV ad campaign</a:t>
              </a:r>
            </a:p>
            <a:p>
              <a:pPr marL="174625" indent="-174625" algn="l">
                <a:lnSpc>
                  <a:spcPct val="80000"/>
                </a:lnSpc>
                <a:spcBef>
                  <a:spcPct val="20000"/>
                </a:spcBef>
                <a:buFontTx/>
                <a:buChar char="•"/>
              </a:pPr>
              <a:r>
                <a:rPr lang="en-US" sz="2200">
                  <a:latin typeface="Arial" charset="0"/>
                </a:rPr>
                <a:t>Supported by point-of-sale posters and public relations, including an “advertorial” in a women’s</a:t>
              </a:r>
              <a:r>
                <a:rPr lang="en-US" sz="2200" i="1">
                  <a:latin typeface="Arial" charset="0"/>
                </a:rPr>
                <a:t> </a:t>
              </a:r>
              <a:r>
                <a:rPr lang="en-US" sz="2200">
                  <a:latin typeface="Arial" charset="0"/>
                </a:rPr>
                <a:t>magazine</a:t>
              </a:r>
            </a:p>
          </p:txBody>
        </p:sp>
        <p:sp>
          <p:nvSpPr>
            <p:cNvPr id="6168" name="AutoShape 24"/>
            <p:cNvSpPr>
              <a:spLocks noChangeArrowheads="1"/>
            </p:cNvSpPr>
            <p:nvPr/>
          </p:nvSpPr>
          <p:spPr bwMode="auto">
            <a:xfrm>
              <a:off x="1440" y="175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6188" name="Group 44"/>
          <p:cNvGrpSpPr>
            <a:grpSpLocks/>
          </p:cNvGrpSpPr>
          <p:nvPr/>
        </p:nvGrpSpPr>
        <p:grpSpPr bwMode="auto">
          <a:xfrm>
            <a:off x="2286000" y="1409700"/>
            <a:ext cx="6477000" cy="457200"/>
            <a:chOff x="1440" y="888"/>
            <a:chExt cx="4080" cy="288"/>
          </a:xfrm>
        </p:grpSpPr>
        <p:sp>
          <p:nvSpPr>
            <p:cNvPr id="6154" name="AutoShape 10"/>
            <p:cNvSpPr>
              <a:spLocks noChangeArrowheads="1"/>
            </p:cNvSpPr>
            <p:nvPr/>
          </p:nvSpPr>
          <p:spPr bwMode="auto">
            <a:xfrm>
              <a:off x="2016" y="888"/>
              <a:ext cx="3504" cy="288"/>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Overcome a “cold” brand image</a:t>
              </a:r>
            </a:p>
          </p:txBody>
        </p:sp>
        <p:sp>
          <p:nvSpPr>
            <p:cNvPr id="6153" name="AutoShape 9"/>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6190" name="Group 46"/>
          <p:cNvGrpSpPr>
            <a:grpSpLocks/>
          </p:cNvGrpSpPr>
          <p:nvPr/>
        </p:nvGrpSpPr>
        <p:grpSpPr bwMode="auto">
          <a:xfrm>
            <a:off x="2286000" y="4419600"/>
            <a:ext cx="6477000" cy="2057400"/>
            <a:chOff x="1440" y="2784"/>
            <a:chExt cx="4080" cy="1296"/>
          </a:xfrm>
        </p:grpSpPr>
        <p:sp>
          <p:nvSpPr>
            <p:cNvPr id="6172" name="AutoShape 28"/>
            <p:cNvSpPr>
              <a:spLocks noChangeArrowheads="1"/>
            </p:cNvSpPr>
            <p:nvPr/>
          </p:nvSpPr>
          <p:spPr bwMode="auto">
            <a:xfrm>
              <a:off x="1440" y="3271"/>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73" name="AutoShape 29"/>
            <p:cNvSpPr>
              <a:spLocks noChangeArrowheads="1"/>
            </p:cNvSpPr>
            <p:nvPr/>
          </p:nvSpPr>
          <p:spPr bwMode="auto">
            <a:xfrm>
              <a:off x="2016" y="2784"/>
              <a:ext cx="3504" cy="1296"/>
            </a:xfrm>
            <a:prstGeom prst="roundRect">
              <a:avLst>
                <a:gd name="adj" fmla="val 12421"/>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0000"/>
                </a:lnSpc>
                <a:spcBef>
                  <a:spcPct val="20000"/>
                </a:spcBef>
                <a:buFontTx/>
                <a:buChar char="•"/>
              </a:pPr>
              <a:r>
                <a:rPr lang="en-US" sz="2200">
                  <a:latin typeface="Arial" charset="0"/>
                </a:rPr>
                <a:t>Now a favorite brand of New Zealand </a:t>
              </a:r>
            </a:p>
            <a:p>
              <a:pPr marL="174625" indent="-174625" algn="l">
                <a:lnSpc>
                  <a:spcPct val="80000"/>
                </a:lnSpc>
                <a:spcBef>
                  <a:spcPct val="20000"/>
                </a:spcBef>
                <a:buFontTx/>
                <a:buChar char="•"/>
              </a:pPr>
              <a:r>
                <a:rPr lang="en-US" sz="2200">
                  <a:latin typeface="Arial" charset="0"/>
                </a:rPr>
                <a:t>Maintained market share while increasing its average price to 10 percent above the category average</a:t>
              </a:r>
            </a:p>
            <a:p>
              <a:pPr marL="174625" indent="-174625" algn="l">
                <a:lnSpc>
                  <a:spcPct val="80000"/>
                </a:lnSpc>
                <a:spcBef>
                  <a:spcPct val="20000"/>
                </a:spcBef>
                <a:buFontTx/>
                <a:buChar char="•"/>
              </a:pPr>
              <a:r>
                <a:rPr lang="en-US" sz="2200">
                  <a:latin typeface="Arial" charset="0"/>
                </a:rPr>
                <a:t>15,500 participants “voted” in the soap opera finale</a:t>
              </a:r>
            </a:p>
          </p:txBody>
        </p:sp>
      </p:grpSp>
      <p:sp>
        <p:nvSpPr>
          <p:cNvPr id="6176" name="AutoShape 32"/>
          <p:cNvSpPr>
            <a:spLocks noChangeArrowheads="1"/>
          </p:cNvSpPr>
          <p:nvPr/>
        </p:nvSpPr>
        <p:spPr bwMode="auto">
          <a:xfrm>
            <a:off x="3200400" y="2057400"/>
            <a:ext cx="5562600" cy="21336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lnSpc>
                <a:spcPct val="80000"/>
              </a:lnSpc>
              <a:spcBef>
                <a:spcPct val="20000"/>
              </a:spcBef>
            </a:pPr>
            <a:r>
              <a:rPr lang="en-US" sz="2200">
                <a:latin typeface="Arial" charset="0"/>
              </a:rPr>
              <a:t>An IMC program featuring:</a:t>
            </a:r>
          </a:p>
          <a:p>
            <a:pPr marL="174625" indent="-174625" algn="l">
              <a:lnSpc>
                <a:spcPct val="80000"/>
              </a:lnSpc>
              <a:spcBef>
                <a:spcPct val="20000"/>
              </a:spcBef>
              <a:buFontTx/>
              <a:buChar char="•"/>
            </a:pPr>
            <a:r>
              <a:rPr lang="en-US" sz="2200">
                <a:latin typeface="Arial" charset="0"/>
              </a:rPr>
              <a:t>A “soap opera” theme</a:t>
            </a:r>
          </a:p>
          <a:p>
            <a:pPr marL="174625" indent="-174625" algn="l">
              <a:lnSpc>
                <a:spcPct val="80000"/>
              </a:lnSpc>
              <a:spcBef>
                <a:spcPct val="20000"/>
              </a:spcBef>
              <a:buFontTx/>
              <a:buChar char="•"/>
            </a:pPr>
            <a:r>
              <a:rPr lang="en-US" sz="2200">
                <a:latin typeface="Arial" charset="0"/>
              </a:rPr>
              <a:t>Innovative serial TV ad campaign</a:t>
            </a:r>
          </a:p>
          <a:p>
            <a:pPr marL="174625" indent="-174625" algn="l">
              <a:lnSpc>
                <a:spcPct val="80000"/>
              </a:lnSpc>
              <a:spcBef>
                <a:spcPct val="20000"/>
              </a:spcBef>
              <a:buFontTx/>
              <a:buChar char="•"/>
            </a:pPr>
            <a:r>
              <a:rPr lang="en-US" sz="2200">
                <a:latin typeface="Arial" charset="0"/>
              </a:rPr>
              <a:t>Supported by point-of-sale posters and public relations, including an “advertorial” in a women’s</a:t>
            </a:r>
            <a:r>
              <a:rPr lang="en-US" sz="2200" i="1">
                <a:latin typeface="Arial" charset="0"/>
              </a:rPr>
              <a:t> </a:t>
            </a:r>
            <a:r>
              <a:rPr lang="en-US" sz="2200">
                <a:latin typeface="Arial" charset="0"/>
              </a:rPr>
              <a:t>magazine</a:t>
            </a:r>
          </a:p>
        </p:txBody>
      </p:sp>
      <p:sp>
        <p:nvSpPr>
          <p:cNvPr id="6177" name="AutoShape 33"/>
          <p:cNvSpPr>
            <a:spLocks noChangeArrowheads="1"/>
          </p:cNvSpPr>
          <p:nvPr/>
        </p:nvSpPr>
        <p:spPr bwMode="auto">
          <a:xfrm>
            <a:off x="3200400" y="1409700"/>
            <a:ext cx="5562600" cy="4572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Overcome a “cold” brand image</a:t>
            </a:r>
          </a:p>
        </p:txBody>
      </p:sp>
      <p:sp>
        <p:nvSpPr>
          <p:cNvPr id="6157" name="AutoShape 13"/>
          <p:cNvSpPr>
            <a:spLocks noChangeArrowheads="1"/>
          </p:cNvSpPr>
          <p:nvPr/>
        </p:nvSpPr>
        <p:spPr bwMode="auto">
          <a:xfrm>
            <a:off x="-254000" y="203200"/>
            <a:ext cx="5435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58" name="Rectangle 14"/>
          <p:cNvSpPr>
            <a:spLocks noGrp="1" noChangeArrowheads="1"/>
          </p:cNvSpPr>
          <p:nvPr>
            <p:ph type="title"/>
          </p:nvPr>
        </p:nvSpPr>
        <p:spPr>
          <a:xfrm>
            <a:off x="228600" y="239713"/>
            <a:ext cx="7772400" cy="635000"/>
          </a:xfrm>
        </p:spPr>
        <p:txBody>
          <a:bodyPr/>
          <a:lstStyle/>
          <a:p>
            <a:r>
              <a:rPr lang="en-US" sz="3200" b="1"/>
              <a:t>Opening Case:</a:t>
            </a:r>
            <a:r>
              <a:rPr lang="en-US" sz="3200"/>
              <a:t> Arnott’s</a:t>
            </a:r>
          </a:p>
        </p:txBody>
      </p:sp>
      <p:grpSp>
        <p:nvGrpSpPr>
          <p:cNvPr id="6187" name="Group 43"/>
          <p:cNvGrpSpPr>
            <a:grpSpLocks/>
          </p:cNvGrpSpPr>
          <p:nvPr/>
        </p:nvGrpSpPr>
        <p:grpSpPr bwMode="auto">
          <a:xfrm>
            <a:off x="457200" y="1295400"/>
            <a:ext cx="2133600" cy="5105400"/>
            <a:chOff x="288" y="816"/>
            <a:chExt cx="1344" cy="3216"/>
          </a:xfrm>
        </p:grpSpPr>
        <p:sp>
          <p:nvSpPr>
            <p:cNvPr id="6161" name="AutoShape 17"/>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159" name="Text Box 15"/>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174" name="Text Box 30"/>
            <p:cNvSpPr txBox="1">
              <a:spLocks noChangeArrowheads="1"/>
            </p:cNvSpPr>
            <p:nvPr/>
          </p:nvSpPr>
          <p:spPr bwMode="auto">
            <a:xfrm>
              <a:off x="598" y="1680"/>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175" name="Text Box 31"/>
            <p:cNvSpPr txBox="1">
              <a:spLocks noChangeArrowheads="1"/>
            </p:cNvSpPr>
            <p:nvPr/>
          </p:nvSpPr>
          <p:spPr bwMode="auto">
            <a:xfrm>
              <a:off x="597" y="3216"/>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87"/>
                                        </p:tgtEl>
                                        <p:attrNameLst>
                                          <p:attrName>style.visibility</p:attrName>
                                        </p:attrNameLst>
                                      </p:cBhvr>
                                      <p:to>
                                        <p:strVal val="visible"/>
                                      </p:to>
                                    </p:set>
                                    <p:animEffect transition="in" filter="wipe(up)">
                                      <p:cBhvr>
                                        <p:cTn id="7" dur="500"/>
                                        <p:tgtEl>
                                          <p:spTgt spid="61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88"/>
                                        </p:tgtEl>
                                        <p:attrNameLst>
                                          <p:attrName>style.visibility</p:attrName>
                                        </p:attrNameLst>
                                      </p:cBhvr>
                                      <p:to>
                                        <p:strVal val="visible"/>
                                      </p:to>
                                    </p:set>
                                    <p:animEffect transition="in" filter="wipe(left)">
                                      <p:cBhvr>
                                        <p:cTn id="11" dur="500"/>
                                        <p:tgtEl>
                                          <p:spTgt spid="618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7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189"/>
                                        </p:tgtEl>
                                        <p:attrNameLst>
                                          <p:attrName>style.visibility</p:attrName>
                                        </p:attrNameLst>
                                      </p:cBhvr>
                                      <p:to>
                                        <p:strVal val="visible"/>
                                      </p:to>
                                    </p:set>
                                    <p:animEffect transition="in" filter="wipe(left)">
                                      <p:cBhvr>
                                        <p:cTn id="19" dur="500"/>
                                        <p:tgtEl>
                                          <p:spTgt spid="618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17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190"/>
                                        </p:tgtEl>
                                        <p:attrNameLst>
                                          <p:attrName>style.visibility</p:attrName>
                                        </p:attrNameLst>
                                      </p:cBhvr>
                                      <p:to>
                                        <p:strVal val="visible"/>
                                      </p:to>
                                    </p:set>
                                    <p:animEffect transition="in" filter="wipe(left)">
                                      <p:cBhvr>
                                        <p:cTn id="27" dur="500"/>
                                        <p:tgtEl>
                                          <p:spTgt spid="6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 grpId="0" animBg="1" autoUpdateAnimBg="0"/>
      <p:bldP spid="617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52227" name="AutoShape 3"/>
          <p:cNvSpPr>
            <a:spLocks noChangeArrowheads="1"/>
          </p:cNvSpPr>
          <p:nvPr/>
        </p:nvSpPr>
        <p:spPr bwMode="auto">
          <a:xfrm>
            <a:off x="-254000" y="227013"/>
            <a:ext cx="6045200" cy="992187"/>
          </a:xfrm>
          <a:prstGeom prst="roundRect">
            <a:avLst>
              <a:gd name="adj" fmla="val 22560"/>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52228" name="Rectangle 4"/>
          <p:cNvSpPr>
            <a:spLocks noGrp="1" noChangeArrowheads="1"/>
          </p:cNvSpPr>
          <p:nvPr>
            <p:ph type="title"/>
          </p:nvPr>
        </p:nvSpPr>
        <p:spPr>
          <a:xfrm>
            <a:off x="227013" y="419100"/>
            <a:ext cx="5564187" cy="635000"/>
          </a:xfrm>
        </p:spPr>
        <p:txBody>
          <a:bodyPr/>
          <a:lstStyle/>
          <a:p>
            <a:pPr>
              <a:lnSpc>
                <a:spcPct val="85000"/>
              </a:lnSpc>
            </a:pPr>
            <a:r>
              <a:rPr lang="en-US" sz="2800"/>
              <a:t>This Ad’s Rough Style Conveys a Rugged Message About Nevada </a:t>
            </a:r>
          </a:p>
        </p:txBody>
      </p:sp>
      <p:pic>
        <p:nvPicPr>
          <p:cNvPr id="52230" name="Picture 6" descr="C:\Documents and Settings\John Gayle\My Documents\3Blox\30801 MHHE-Duncan PPT\Work Files\Duncan Compressed\dun37744_p1003.jpg"/>
          <p:cNvPicPr>
            <a:picLocks noChangeAspect="1" noChangeArrowheads="1"/>
          </p:cNvPicPr>
          <p:nvPr/>
        </p:nvPicPr>
        <p:blipFill>
          <a:blip r:embed="rId2" cstate="print"/>
          <a:srcRect/>
          <a:stretch>
            <a:fillRect/>
          </a:stretch>
        </p:blipFill>
        <p:spPr bwMode="auto">
          <a:xfrm>
            <a:off x="3505200" y="1485900"/>
            <a:ext cx="3686175" cy="4876800"/>
          </a:xfrm>
          <a:prstGeom prst="rect">
            <a:avLst/>
          </a:prstGeom>
          <a:noFill/>
          <a:effectLst>
            <a:outerShdw dist="107763" dir="2700000" algn="ctr" rotWithShape="0">
              <a:srgbClr val="808080"/>
            </a:outerShdw>
          </a:effectLst>
        </p:spPr>
      </p:pic>
      <p:sp>
        <p:nvSpPr>
          <p:cNvPr id="52231" name="Rectangle 7">
            <a:hlinkClick r:id="rId3" action="ppaction://program"/>
          </p:cNvPr>
          <p:cNvSpPr>
            <a:spLocks noChangeArrowheads="1"/>
          </p:cNvSpPr>
          <p:nvPr/>
        </p:nvSpPr>
        <p:spPr bwMode="auto">
          <a:xfrm>
            <a:off x="6934200" y="60198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dissolve">
                                      <p:cBhvr>
                                        <p:cTn id="7" dur="500"/>
                                        <p:tgtEl>
                                          <p:spTgt spid="52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2" name="AutoShape 14"/>
          <p:cNvSpPr>
            <a:spLocks noChangeArrowheads="1"/>
          </p:cNvSpPr>
          <p:nvPr/>
        </p:nvSpPr>
        <p:spPr bwMode="auto">
          <a:xfrm>
            <a:off x="381000" y="5381625"/>
            <a:ext cx="1884363"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Jingle</a:t>
            </a:r>
          </a:p>
        </p:txBody>
      </p:sp>
      <p:sp>
        <p:nvSpPr>
          <p:cNvPr id="53264" name="AutoShape 16"/>
          <p:cNvSpPr>
            <a:spLocks noChangeArrowheads="1"/>
          </p:cNvSpPr>
          <p:nvPr/>
        </p:nvSpPr>
        <p:spPr bwMode="auto">
          <a:xfrm>
            <a:off x="2546350" y="5381625"/>
            <a:ext cx="1884363"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Humor</a:t>
            </a:r>
          </a:p>
        </p:txBody>
      </p:sp>
      <p:sp>
        <p:nvSpPr>
          <p:cNvPr id="53265" name="AutoShape 17"/>
          <p:cNvSpPr>
            <a:spLocks noChangeArrowheads="1"/>
          </p:cNvSpPr>
          <p:nvPr/>
        </p:nvSpPr>
        <p:spPr bwMode="auto">
          <a:xfrm>
            <a:off x="4713288" y="5381625"/>
            <a:ext cx="1884362"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Animation/</a:t>
            </a:r>
            <a:br>
              <a:rPr lang="en-US">
                <a:latin typeface="Arial" charset="0"/>
              </a:rPr>
            </a:br>
            <a:r>
              <a:rPr lang="en-US">
                <a:latin typeface="Arial" charset="0"/>
              </a:rPr>
              <a:t>Cartoons</a:t>
            </a:r>
          </a:p>
        </p:txBody>
      </p:sp>
      <p:sp>
        <p:nvSpPr>
          <p:cNvPr id="53266" name="AutoShape 18"/>
          <p:cNvSpPr>
            <a:spLocks noChangeArrowheads="1"/>
          </p:cNvSpPr>
          <p:nvPr/>
        </p:nvSpPr>
        <p:spPr bwMode="auto">
          <a:xfrm>
            <a:off x="6878638" y="5381625"/>
            <a:ext cx="1884362"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Special Effects</a:t>
            </a:r>
          </a:p>
        </p:txBody>
      </p:sp>
      <p:sp>
        <p:nvSpPr>
          <p:cNvPr id="53269" name="AutoShape 21"/>
          <p:cNvSpPr>
            <a:spLocks noChangeArrowheads="1"/>
          </p:cNvSpPr>
          <p:nvPr/>
        </p:nvSpPr>
        <p:spPr bwMode="auto">
          <a:xfrm>
            <a:off x="381000" y="4298950"/>
            <a:ext cx="2540000"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Demonstration</a:t>
            </a:r>
          </a:p>
        </p:txBody>
      </p:sp>
      <p:sp>
        <p:nvSpPr>
          <p:cNvPr id="53270" name="AutoShape 22"/>
          <p:cNvSpPr>
            <a:spLocks noChangeArrowheads="1"/>
          </p:cNvSpPr>
          <p:nvPr/>
        </p:nvSpPr>
        <p:spPr bwMode="auto">
          <a:xfrm>
            <a:off x="3300413" y="4298950"/>
            <a:ext cx="2541587"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Comparison</a:t>
            </a:r>
          </a:p>
        </p:txBody>
      </p:sp>
      <p:sp>
        <p:nvSpPr>
          <p:cNvPr id="53271" name="AutoShape 23"/>
          <p:cNvSpPr>
            <a:spLocks noChangeArrowheads="1"/>
          </p:cNvSpPr>
          <p:nvPr/>
        </p:nvSpPr>
        <p:spPr bwMode="auto">
          <a:xfrm>
            <a:off x="6223000" y="4298950"/>
            <a:ext cx="2540000"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Picture Caption</a:t>
            </a:r>
          </a:p>
        </p:txBody>
      </p:sp>
      <p:sp>
        <p:nvSpPr>
          <p:cNvPr id="53275" name="AutoShape 27"/>
          <p:cNvSpPr>
            <a:spLocks noChangeArrowheads="1"/>
          </p:cNvSpPr>
          <p:nvPr/>
        </p:nvSpPr>
        <p:spPr bwMode="auto">
          <a:xfrm>
            <a:off x="381000" y="3216275"/>
            <a:ext cx="2540000"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Talking Head</a:t>
            </a:r>
          </a:p>
        </p:txBody>
      </p:sp>
      <p:sp>
        <p:nvSpPr>
          <p:cNvPr id="53276" name="AutoShape 28"/>
          <p:cNvSpPr>
            <a:spLocks noChangeArrowheads="1"/>
          </p:cNvSpPr>
          <p:nvPr/>
        </p:nvSpPr>
        <p:spPr bwMode="auto">
          <a:xfrm>
            <a:off x="3300413" y="3216275"/>
            <a:ext cx="2541587"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Lifestyle</a:t>
            </a:r>
          </a:p>
        </p:txBody>
      </p:sp>
      <p:sp>
        <p:nvSpPr>
          <p:cNvPr id="53277" name="AutoShape 29"/>
          <p:cNvSpPr>
            <a:spLocks noChangeArrowheads="1"/>
          </p:cNvSpPr>
          <p:nvPr/>
        </p:nvSpPr>
        <p:spPr bwMode="auto">
          <a:xfrm>
            <a:off x="6223000" y="3216275"/>
            <a:ext cx="2540000"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Problem/</a:t>
            </a:r>
            <a:br>
              <a:rPr lang="en-US">
                <a:latin typeface="Arial" charset="0"/>
              </a:rPr>
            </a:br>
            <a:r>
              <a:rPr lang="en-US">
                <a:latin typeface="Arial" charset="0"/>
              </a:rPr>
              <a:t>Solution</a:t>
            </a:r>
          </a:p>
        </p:txBody>
      </p:sp>
      <p:sp>
        <p:nvSpPr>
          <p:cNvPr id="53279" name="AutoShape 31"/>
          <p:cNvSpPr>
            <a:spLocks noChangeArrowheads="1"/>
          </p:cNvSpPr>
          <p:nvPr/>
        </p:nvSpPr>
        <p:spPr bwMode="auto">
          <a:xfrm>
            <a:off x="381000" y="2133600"/>
            <a:ext cx="2540000"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News Announcement</a:t>
            </a:r>
          </a:p>
        </p:txBody>
      </p:sp>
      <p:sp>
        <p:nvSpPr>
          <p:cNvPr id="53280" name="AutoShape 32"/>
          <p:cNvSpPr>
            <a:spLocks noChangeArrowheads="1"/>
          </p:cNvSpPr>
          <p:nvPr/>
        </p:nvSpPr>
        <p:spPr bwMode="auto">
          <a:xfrm>
            <a:off x="3300413" y="2133600"/>
            <a:ext cx="2541587"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Inherent Drama</a:t>
            </a:r>
          </a:p>
        </p:txBody>
      </p:sp>
      <p:sp>
        <p:nvSpPr>
          <p:cNvPr id="53281" name="AutoShape 33"/>
          <p:cNvSpPr>
            <a:spLocks noChangeArrowheads="1"/>
          </p:cNvSpPr>
          <p:nvPr/>
        </p:nvSpPr>
        <p:spPr bwMode="auto">
          <a:xfrm>
            <a:off x="6223000" y="2133600"/>
            <a:ext cx="2540000" cy="866775"/>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Testimonial/</a:t>
            </a:r>
            <a:br>
              <a:rPr lang="en-US">
                <a:latin typeface="Arial" charset="0"/>
              </a:rPr>
            </a:br>
            <a:r>
              <a:rPr lang="en-US">
                <a:latin typeface="Arial" charset="0"/>
              </a:rPr>
              <a:t>Endorsement</a:t>
            </a:r>
          </a:p>
        </p:txBody>
      </p:sp>
      <p:sp>
        <p:nvSpPr>
          <p:cNvPr id="53296" name="AutoShape 48"/>
          <p:cNvSpPr>
            <a:spLocks noChangeArrowheads="1"/>
          </p:cNvSpPr>
          <p:nvPr/>
        </p:nvSpPr>
        <p:spPr bwMode="auto">
          <a:xfrm>
            <a:off x="381000" y="5381625"/>
            <a:ext cx="1884363"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Jingle</a:t>
            </a:r>
          </a:p>
        </p:txBody>
      </p:sp>
      <p:sp>
        <p:nvSpPr>
          <p:cNvPr id="53297" name="AutoShape 49"/>
          <p:cNvSpPr>
            <a:spLocks noChangeArrowheads="1"/>
          </p:cNvSpPr>
          <p:nvPr/>
        </p:nvSpPr>
        <p:spPr bwMode="auto">
          <a:xfrm>
            <a:off x="2546350" y="5381625"/>
            <a:ext cx="1884363"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Humor</a:t>
            </a:r>
          </a:p>
        </p:txBody>
      </p:sp>
      <p:sp>
        <p:nvSpPr>
          <p:cNvPr id="53298" name="AutoShape 50"/>
          <p:cNvSpPr>
            <a:spLocks noChangeArrowheads="1"/>
          </p:cNvSpPr>
          <p:nvPr/>
        </p:nvSpPr>
        <p:spPr bwMode="auto">
          <a:xfrm>
            <a:off x="4713288" y="5381625"/>
            <a:ext cx="1884362"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Animation/</a:t>
            </a:r>
            <a:br>
              <a:rPr lang="en-US">
                <a:latin typeface="Arial" charset="0"/>
              </a:rPr>
            </a:br>
            <a:r>
              <a:rPr lang="en-US">
                <a:latin typeface="Arial" charset="0"/>
              </a:rPr>
              <a:t>Cartoons</a:t>
            </a:r>
          </a:p>
        </p:txBody>
      </p:sp>
      <p:sp>
        <p:nvSpPr>
          <p:cNvPr id="53300" name="AutoShape 52"/>
          <p:cNvSpPr>
            <a:spLocks noChangeArrowheads="1"/>
          </p:cNvSpPr>
          <p:nvPr/>
        </p:nvSpPr>
        <p:spPr bwMode="auto">
          <a:xfrm>
            <a:off x="381000" y="4298950"/>
            <a:ext cx="2540000"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Demonstration</a:t>
            </a:r>
          </a:p>
        </p:txBody>
      </p:sp>
      <p:sp>
        <p:nvSpPr>
          <p:cNvPr id="53301" name="AutoShape 53"/>
          <p:cNvSpPr>
            <a:spLocks noChangeArrowheads="1"/>
          </p:cNvSpPr>
          <p:nvPr/>
        </p:nvSpPr>
        <p:spPr bwMode="auto">
          <a:xfrm>
            <a:off x="3300413" y="4298950"/>
            <a:ext cx="2541587"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Comparison</a:t>
            </a:r>
          </a:p>
        </p:txBody>
      </p:sp>
      <p:sp>
        <p:nvSpPr>
          <p:cNvPr id="53302" name="AutoShape 54"/>
          <p:cNvSpPr>
            <a:spLocks noChangeArrowheads="1"/>
          </p:cNvSpPr>
          <p:nvPr/>
        </p:nvSpPr>
        <p:spPr bwMode="auto">
          <a:xfrm>
            <a:off x="6223000" y="4298950"/>
            <a:ext cx="2540000"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Picture Caption</a:t>
            </a:r>
          </a:p>
        </p:txBody>
      </p:sp>
      <p:sp>
        <p:nvSpPr>
          <p:cNvPr id="53303" name="AutoShape 55"/>
          <p:cNvSpPr>
            <a:spLocks noChangeArrowheads="1"/>
          </p:cNvSpPr>
          <p:nvPr/>
        </p:nvSpPr>
        <p:spPr bwMode="auto">
          <a:xfrm>
            <a:off x="381000" y="3216275"/>
            <a:ext cx="2540000"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Talking Head</a:t>
            </a:r>
          </a:p>
        </p:txBody>
      </p:sp>
      <p:sp>
        <p:nvSpPr>
          <p:cNvPr id="53304" name="AutoShape 56"/>
          <p:cNvSpPr>
            <a:spLocks noChangeArrowheads="1"/>
          </p:cNvSpPr>
          <p:nvPr/>
        </p:nvSpPr>
        <p:spPr bwMode="auto">
          <a:xfrm>
            <a:off x="3300413" y="3216275"/>
            <a:ext cx="2541587"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Lifestyle</a:t>
            </a:r>
          </a:p>
        </p:txBody>
      </p:sp>
      <p:sp>
        <p:nvSpPr>
          <p:cNvPr id="53305" name="AutoShape 57"/>
          <p:cNvSpPr>
            <a:spLocks noChangeArrowheads="1"/>
          </p:cNvSpPr>
          <p:nvPr/>
        </p:nvSpPr>
        <p:spPr bwMode="auto">
          <a:xfrm>
            <a:off x="6223000" y="3216275"/>
            <a:ext cx="2540000"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Problem/</a:t>
            </a:r>
            <a:br>
              <a:rPr lang="en-US">
                <a:latin typeface="Arial" charset="0"/>
              </a:rPr>
            </a:br>
            <a:r>
              <a:rPr lang="en-US">
                <a:latin typeface="Arial" charset="0"/>
              </a:rPr>
              <a:t>Solution</a:t>
            </a:r>
          </a:p>
        </p:txBody>
      </p:sp>
      <p:sp>
        <p:nvSpPr>
          <p:cNvPr id="53306" name="AutoShape 58"/>
          <p:cNvSpPr>
            <a:spLocks noChangeArrowheads="1"/>
          </p:cNvSpPr>
          <p:nvPr/>
        </p:nvSpPr>
        <p:spPr bwMode="auto">
          <a:xfrm>
            <a:off x="381000" y="2133600"/>
            <a:ext cx="2540000"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News Announcement</a:t>
            </a:r>
          </a:p>
        </p:txBody>
      </p:sp>
      <p:sp>
        <p:nvSpPr>
          <p:cNvPr id="53307" name="AutoShape 59"/>
          <p:cNvSpPr>
            <a:spLocks noChangeArrowheads="1"/>
          </p:cNvSpPr>
          <p:nvPr/>
        </p:nvSpPr>
        <p:spPr bwMode="auto">
          <a:xfrm>
            <a:off x="3300413" y="2133600"/>
            <a:ext cx="2541587"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Inherent Drama</a:t>
            </a:r>
          </a:p>
        </p:txBody>
      </p:sp>
      <p:sp>
        <p:nvSpPr>
          <p:cNvPr id="53308" name="AutoShape 60"/>
          <p:cNvSpPr>
            <a:spLocks noChangeArrowheads="1"/>
          </p:cNvSpPr>
          <p:nvPr/>
        </p:nvSpPr>
        <p:spPr bwMode="auto">
          <a:xfrm>
            <a:off x="6223000" y="2133600"/>
            <a:ext cx="2540000" cy="866775"/>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Testimonial/</a:t>
            </a:r>
            <a:br>
              <a:rPr lang="en-US">
                <a:latin typeface="Arial" charset="0"/>
              </a:rPr>
            </a:br>
            <a:r>
              <a:rPr lang="en-US">
                <a:latin typeface="Arial" charset="0"/>
              </a:rPr>
              <a:t>Endorsement</a:t>
            </a:r>
          </a:p>
        </p:txBody>
      </p:sp>
      <p:sp>
        <p:nvSpPr>
          <p:cNvPr id="53258" name="AutoShape 10"/>
          <p:cNvSpPr>
            <a:spLocks noChangeArrowheads="1"/>
          </p:cNvSpPr>
          <p:nvPr/>
        </p:nvSpPr>
        <p:spPr bwMode="auto">
          <a:xfrm>
            <a:off x="-254000" y="203200"/>
            <a:ext cx="4673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3259" name="Rectangle 11"/>
          <p:cNvSpPr>
            <a:spLocks noGrp="1" noChangeArrowheads="1"/>
          </p:cNvSpPr>
          <p:nvPr>
            <p:ph type="title"/>
          </p:nvPr>
        </p:nvSpPr>
        <p:spPr>
          <a:xfrm>
            <a:off x="228600" y="239713"/>
            <a:ext cx="7772400" cy="635000"/>
          </a:xfrm>
        </p:spPr>
        <p:txBody>
          <a:bodyPr/>
          <a:lstStyle/>
          <a:p>
            <a:r>
              <a:rPr lang="en-US" sz="3200"/>
              <a:t>Message Storytelling </a:t>
            </a:r>
          </a:p>
        </p:txBody>
      </p:sp>
      <p:sp>
        <p:nvSpPr>
          <p:cNvPr id="53283" name="Text Box 35"/>
          <p:cNvSpPr txBox="1">
            <a:spLocks noChangeArrowheads="1"/>
          </p:cNvSpPr>
          <p:nvPr/>
        </p:nvSpPr>
        <p:spPr bwMode="auto">
          <a:xfrm>
            <a:off x="2105025" y="1295400"/>
            <a:ext cx="4951413" cy="519113"/>
          </a:xfrm>
          <a:prstGeom prst="rect">
            <a:avLst/>
          </a:prstGeom>
          <a:noFill/>
          <a:ln w="28575">
            <a:noFill/>
            <a:miter lim="800000"/>
            <a:headEnd/>
            <a:tailEnd/>
          </a:ln>
          <a:effectLst/>
        </p:spPr>
        <p:txBody>
          <a:bodyPr wrap="none">
            <a:spAutoFit/>
          </a:bodyPr>
          <a:lstStyle/>
          <a:p>
            <a:r>
              <a:rPr lang="en-US" sz="2800" b="1">
                <a:solidFill>
                  <a:srgbClr val="990000"/>
                </a:solidFill>
                <a:effectLst>
                  <a:outerShdw blurRad="38100" dist="38100" dir="2700000" algn="tl">
                    <a:srgbClr val="C0C0C0"/>
                  </a:outerShdw>
                </a:effectLst>
                <a:latin typeface="Arial" charset="0"/>
              </a:rPr>
              <a:t>13 Commonly used Formats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79"/>
                                        </p:tgtEl>
                                        <p:attrNameLst>
                                          <p:attrName>style.visibility</p:attrName>
                                        </p:attrNameLst>
                                      </p:cBhvr>
                                      <p:to>
                                        <p:strVal val="visible"/>
                                      </p:to>
                                    </p:set>
                                    <p:animEffect transition="in" filter="wipe(left)">
                                      <p:cBhvr>
                                        <p:cTn id="7" dur="500"/>
                                        <p:tgtEl>
                                          <p:spTgt spid="5327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3306"/>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53280"/>
                                        </p:tgtEl>
                                        <p:attrNameLst>
                                          <p:attrName>style.visibility</p:attrName>
                                        </p:attrNameLst>
                                      </p:cBhvr>
                                      <p:to>
                                        <p:strVal val="visible"/>
                                      </p:to>
                                    </p:set>
                                    <p:animEffect transition="in" filter="wipe(left)">
                                      <p:cBhvr>
                                        <p:cTn id="15" dur="500"/>
                                        <p:tgtEl>
                                          <p:spTgt spid="5328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3307"/>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53281"/>
                                        </p:tgtEl>
                                        <p:attrNameLst>
                                          <p:attrName>style.visibility</p:attrName>
                                        </p:attrNameLst>
                                      </p:cBhvr>
                                      <p:to>
                                        <p:strVal val="visible"/>
                                      </p:to>
                                    </p:set>
                                    <p:animEffect transition="in" filter="wipe(left)">
                                      <p:cBhvr>
                                        <p:cTn id="23" dur="500"/>
                                        <p:tgtEl>
                                          <p:spTgt spid="5328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3308"/>
                                        </p:tgtEl>
                                        <p:attrNameLst>
                                          <p:attrName>style.visibility</p:attrName>
                                        </p:attrNameLst>
                                      </p:cBhvr>
                                      <p:to>
                                        <p:strVal val="visible"/>
                                      </p:to>
                                    </p:se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53275"/>
                                        </p:tgtEl>
                                        <p:attrNameLst>
                                          <p:attrName>style.visibility</p:attrName>
                                        </p:attrNameLst>
                                      </p:cBhvr>
                                      <p:to>
                                        <p:strVal val="visible"/>
                                      </p:to>
                                    </p:set>
                                    <p:animEffect transition="in" filter="wipe(left)">
                                      <p:cBhvr>
                                        <p:cTn id="31" dur="500"/>
                                        <p:tgtEl>
                                          <p:spTgt spid="5327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53303"/>
                                        </p:tgtEl>
                                        <p:attrNameLst>
                                          <p:attrName>style.visibility</p:attrName>
                                        </p:attrNameLst>
                                      </p:cBhvr>
                                      <p:to>
                                        <p:strVal val="visible"/>
                                      </p:to>
                                    </p:se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53276"/>
                                        </p:tgtEl>
                                        <p:attrNameLst>
                                          <p:attrName>style.visibility</p:attrName>
                                        </p:attrNameLst>
                                      </p:cBhvr>
                                      <p:to>
                                        <p:strVal val="visible"/>
                                      </p:to>
                                    </p:set>
                                    <p:animEffect transition="in" filter="wipe(left)">
                                      <p:cBhvr>
                                        <p:cTn id="39" dur="500"/>
                                        <p:tgtEl>
                                          <p:spTgt spid="53276"/>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3304"/>
                                        </p:tgtEl>
                                        <p:attrNameLst>
                                          <p:attrName>style.visibility</p:attrName>
                                        </p:attrNameLst>
                                      </p:cBhvr>
                                      <p:to>
                                        <p:strVal val="visible"/>
                                      </p:to>
                                    </p:se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53277"/>
                                        </p:tgtEl>
                                        <p:attrNameLst>
                                          <p:attrName>style.visibility</p:attrName>
                                        </p:attrNameLst>
                                      </p:cBhvr>
                                      <p:to>
                                        <p:strVal val="visible"/>
                                      </p:to>
                                    </p:set>
                                    <p:animEffect transition="in" filter="wipe(left)">
                                      <p:cBhvr>
                                        <p:cTn id="47" dur="500"/>
                                        <p:tgtEl>
                                          <p:spTgt spid="5327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53305"/>
                                        </p:tgtEl>
                                        <p:attrNameLst>
                                          <p:attrName>style.visibility</p:attrName>
                                        </p:attrNameLst>
                                      </p:cBhvr>
                                      <p:to>
                                        <p:strVal val="visible"/>
                                      </p:to>
                                    </p:se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53269"/>
                                        </p:tgtEl>
                                        <p:attrNameLst>
                                          <p:attrName>style.visibility</p:attrName>
                                        </p:attrNameLst>
                                      </p:cBhvr>
                                      <p:to>
                                        <p:strVal val="visible"/>
                                      </p:to>
                                    </p:set>
                                    <p:animEffect transition="in" filter="wipe(left)">
                                      <p:cBhvr>
                                        <p:cTn id="55" dur="500"/>
                                        <p:tgtEl>
                                          <p:spTgt spid="53269"/>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53300"/>
                                        </p:tgtEl>
                                        <p:attrNameLst>
                                          <p:attrName>style.visibility</p:attrName>
                                        </p:attrNameLst>
                                      </p:cBhvr>
                                      <p:to>
                                        <p:strVal val="visible"/>
                                      </p:to>
                                    </p:se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53270"/>
                                        </p:tgtEl>
                                        <p:attrNameLst>
                                          <p:attrName>style.visibility</p:attrName>
                                        </p:attrNameLst>
                                      </p:cBhvr>
                                      <p:to>
                                        <p:strVal val="visible"/>
                                      </p:to>
                                    </p:set>
                                    <p:animEffect transition="in" filter="wipe(left)">
                                      <p:cBhvr>
                                        <p:cTn id="63" dur="500"/>
                                        <p:tgtEl>
                                          <p:spTgt spid="53270"/>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499"/>
                                          </p:stCondLst>
                                        </p:cTn>
                                        <p:tgtEl>
                                          <p:spTgt spid="53301"/>
                                        </p:tgtEl>
                                        <p:attrNameLst>
                                          <p:attrName>style.visibility</p:attrName>
                                        </p:attrNameLst>
                                      </p:cBhvr>
                                      <p:to>
                                        <p:strVal val="visible"/>
                                      </p:to>
                                    </p:se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53271"/>
                                        </p:tgtEl>
                                        <p:attrNameLst>
                                          <p:attrName>style.visibility</p:attrName>
                                        </p:attrNameLst>
                                      </p:cBhvr>
                                      <p:to>
                                        <p:strVal val="visible"/>
                                      </p:to>
                                    </p:set>
                                    <p:animEffect transition="in" filter="wipe(left)">
                                      <p:cBhvr>
                                        <p:cTn id="71" dur="500"/>
                                        <p:tgtEl>
                                          <p:spTgt spid="53271"/>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53302"/>
                                        </p:tgtEl>
                                        <p:attrNameLst>
                                          <p:attrName>style.visibility</p:attrName>
                                        </p:attrNameLst>
                                      </p:cBhvr>
                                      <p:to>
                                        <p:strVal val="visible"/>
                                      </p:to>
                                    </p:se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53262"/>
                                        </p:tgtEl>
                                        <p:attrNameLst>
                                          <p:attrName>style.visibility</p:attrName>
                                        </p:attrNameLst>
                                      </p:cBhvr>
                                      <p:to>
                                        <p:strVal val="visible"/>
                                      </p:to>
                                    </p:set>
                                    <p:animEffect transition="in" filter="wipe(left)">
                                      <p:cBhvr>
                                        <p:cTn id="79" dur="500"/>
                                        <p:tgtEl>
                                          <p:spTgt spid="53262"/>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499"/>
                                          </p:stCondLst>
                                        </p:cTn>
                                        <p:tgtEl>
                                          <p:spTgt spid="53296"/>
                                        </p:tgtEl>
                                        <p:attrNameLst>
                                          <p:attrName>style.visibility</p:attrName>
                                        </p:attrNameLst>
                                      </p:cBhvr>
                                      <p:to>
                                        <p:strVal val="visible"/>
                                      </p:to>
                                    </p:se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53264"/>
                                        </p:tgtEl>
                                        <p:attrNameLst>
                                          <p:attrName>style.visibility</p:attrName>
                                        </p:attrNameLst>
                                      </p:cBhvr>
                                      <p:to>
                                        <p:strVal val="visible"/>
                                      </p:to>
                                    </p:set>
                                    <p:animEffect transition="in" filter="wipe(left)">
                                      <p:cBhvr>
                                        <p:cTn id="87" dur="500"/>
                                        <p:tgtEl>
                                          <p:spTgt spid="53264"/>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499"/>
                                          </p:stCondLst>
                                        </p:cTn>
                                        <p:tgtEl>
                                          <p:spTgt spid="53297"/>
                                        </p:tgtEl>
                                        <p:attrNameLst>
                                          <p:attrName>style.visibility</p:attrName>
                                        </p:attrNameLst>
                                      </p:cBhvr>
                                      <p:to>
                                        <p:strVal val="visible"/>
                                      </p:to>
                                    </p:set>
                                  </p:childTnLst>
                                </p:cTn>
                              </p:par>
                            </p:childTnLst>
                          </p:cTn>
                        </p:par>
                        <p:par>
                          <p:cTn id="92" fill="hold">
                            <p:stCondLst>
                              <p:cond delay="500"/>
                            </p:stCondLst>
                            <p:childTnLst>
                              <p:par>
                                <p:cTn id="93" presetID="22" presetClass="entr" presetSubtype="8" fill="hold" grpId="0" nodeType="afterEffect">
                                  <p:stCondLst>
                                    <p:cond delay="0"/>
                                  </p:stCondLst>
                                  <p:childTnLst>
                                    <p:set>
                                      <p:cBhvr>
                                        <p:cTn id="94" dur="1" fill="hold">
                                          <p:stCondLst>
                                            <p:cond delay="0"/>
                                          </p:stCondLst>
                                        </p:cTn>
                                        <p:tgtEl>
                                          <p:spTgt spid="53265"/>
                                        </p:tgtEl>
                                        <p:attrNameLst>
                                          <p:attrName>style.visibility</p:attrName>
                                        </p:attrNameLst>
                                      </p:cBhvr>
                                      <p:to>
                                        <p:strVal val="visible"/>
                                      </p:to>
                                    </p:set>
                                    <p:animEffect transition="in" filter="wipe(left)">
                                      <p:cBhvr>
                                        <p:cTn id="95" dur="500"/>
                                        <p:tgtEl>
                                          <p:spTgt spid="53265"/>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53298"/>
                                        </p:tgtEl>
                                        <p:attrNameLst>
                                          <p:attrName>style.visibility</p:attrName>
                                        </p:attrNameLst>
                                      </p:cBhvr>
                                      <p:to>
                                        <p:strVal val="visible"/>
                                      </p:to>
                                    </p:se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53266"/>
                                        </p:tgtEl>
                                        <p:attrNameLst>
                                          <p:attrName>style.visibility</p:attrName>
                                        </p:attrNameLst>
                                      </p:cBhvr>
                                      <p:to>
                                        <p:strVal val="visible"/>
                                      </p:to>
                                    </p:set>
                                    <p:animEffect transition="in" filter="wipe(left)">
                                      <p:cBhvr>
                                        <p:cTn id="103" dur="500"/>
                                        <p:tgtEl>
                                          <p:spTgt spid="53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2" grpId="0" animBg="1" autoUpdateAnimBg="0"/>
      <p:bldP spid="53264" grpId="0" animBg="1" autoUpdateAnimBg="0"/>
      <p:bldP spid="53265" grpId="0" animBg="1" autoUpdateAnimBg="0"/>
      <p:bldP spid="53266" grpId="0" animBg="1" autoUpdateAnimBg="0"/>
      <p:bldP spid="53269" grpId="0" animBg="1" autoUpdateAnimBg="0"/>
      <p:bldP spid="53270" grpId="0" animBg="1" autoUpdateAnimBg="0"/>
      <p:bldP spid="53271" grpId="0" animBg="1" autoUpdateAnimBg="0"/>
      <p:bldP spid="53275" grpId="0" animBg="1" autoUpdateAnimBg="0"/>
      <p:bldP spid="53276" grpId="0" animBg="1" autoUpdateAnimBg="0"/>
      <p:bldP spid="53277" grpId="0" animBg="1" autoUpdateAnimBg="0"/>
      <p:bldP spid="53279" grpId="0" animBg="1" autoUpdateAnimBg="0"/>
      <p:bldP spid="53280" grpId="0" animBg="1" autoUpdateAnimBg="0"/>
      <p:bldP spid="53281" grpId="0" animBg="1" autoUpdateAnimBg="0"/>
      <p:bldP spid="53296" grpId="0" animBg="1" autoUpdateAnimBg="0"/>
      <p:bldP spid="53297" grpId="0" animBg="1" autoUpdateAnimBg="0"/>
      <p:bldP spid="53298" grpId="0" animBg="1" autoUpdateAnimBg="0"/>
      <p:bldP spid="53300" grpId="0" animBg="1" autoUpdateAnimBg="0"/>
      <p:bldP spid="53301" grpId="0" animBg="1" autoUpdateAnimBg="0"/>
      <p:bldP spid="53302" grpId="0" animBg="1" autoUpdateAnimBg="0"/>
      <p:bldP spid="53303" grpId="0" animBg="1" autoUpdateAnimBg="0"/>
      <p:bldP spid="53304" grpId="0" animBg="1" autoUpdateAnimBg="0"/>
      <p:bldP spid="53305" grpId="0" animBg="1" autoUpdateAnimBg="0"/>
      <p:bldP spid="53306" grpId="0" animBg="1" autoUpdateAnimBg="0"/>
      <p:bldP spid="53307" grpId="0" animBg="1" autoUpdateAnimBg="0"/>
      <p:bldP spid="53308"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54275" name="AutoShape 3"/>
          <p:cNvSpPr>
            <a:spLocks noChangeArrowheads="1"/>
          </p:cNvSpPr>
          <p:nvPr/>
        </p:nvSpPr>
        <p:spPr bwMode="auto">
          <a:xfrm>
            <a:off x="-254000" y="227013"/>
            <a:ext cx="6502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54276" name="Rectangle 4"/>
          <p:cNvSpPr>
            <a:spLocks noGrp="1" noChangeArrowheads="1"/>
          </p:cNvSpPr>
          <p:nvPr>
            <p:ph type="title"/>
          </p:nvPr>
        </p:nvSpPr>
        <p:spPr>
          <a:xfrm>
            <a:off x="227013" y="241300"/>
            <a:ext cx="7772400" cy="635000"/>
          </a:xfrm>
        </p:spPr>
        <p:txBody>
          <a:bodyPr/>
          <a:lstStyle/>
          <a:p>
            <a:r>
              <a:rPr lang="en-US" sz="3200"/>
              <a:t>The Marines Use a Tough Tone </a:t>
            </a:r>
          </a:p>
        </p:txBody>
      </p:sp>
      <p:pic>
        <p:nvPicPr>
          <p:cNvPr id="54278" name="Picture 6" descr="C:\Documents and Settings\John Gayle\My Documents\3Blox\30801 MHHE-Duncan PPT\Chapter03\Work Files\marines.jpg"/>
          <p:cNvPicPr>
            <a:picLocks noChangeAspect="1" noChangeArrowheads="1"/>
          </p:cNvPicPr>
          <p:nvPr/>
        </p:nvPicPr>
        <p:blipFill>
          <a:blip r:embed="rId2" cstate="print"/>
          <a:srcRect/>
          <a:stretch>
            <a:fillRect/>
          </a:stretch>
        </p:blipFill>
        <p:spPr bwMode="auto">
          <a:xfrm>
            <a:off x="3276600" y="1244600"/>
            <a:ext cx="4065588" cy="5129213"/>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8" name="AutoShape 10"/>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8619" name="Rectangle 11"/>
          <p:cNvSpPr>
            <a:spLocks noGrp="1" noChangeArrowheads="1"/>
          </p:cNvSpPr>
          <p:nvPr>
            <p:ph type="title"/>
          </p:nvPr>
        </p:nvSpPr>
        <p:spPr>
          <a:xfrm>
            <a:off x="228600" y="239713"/>
            <a:ext cx="3048000" cy="635000"/>
          </a:xfrm>
        </p:spPr>
        <p:txBody>
          <a:bodyPr/>
          <a:lstStyle/>
          <a:p>
            <a:r>
              <a:rPr lang="en-US" sz="3200"/>
              <a:t>Style and Tone</a:t>
            </a:r>
          </a:p>
        </p:txBody>
      </p:sp>
      <p:pic>
        <p:nvPicPr>
          <p:cNvPr id="68624" name="Picture 16" descr="dictionary"/>
          <p:cNvPicPr>
            <a:picLocks noChangeAspect="1" noChangeArrowheads="1"/>
          </p:cNvPicPr>
          <p:nvPr/>
        </p:nvPicPr>
        <p:blipFill>
          <a:blip r:embed="rId2" cstate="print"/>
          <a:srcRect/>
          <a:stretch>
            <a:fillRect/>
          </a:stretch>
        </p:blipFill>
        <p:spPr bwMode="auto">
          <a:xfrm>
            <a:off x="762000" y="1289050"/>
            <a:ext cx="7772400" cy="5340350"/>
          </a:xfrm>
          <a:prstGeom prst="rect">
            <a:avLst/>
          </a:prstGeom>
          <a:noFill/>
        </p:spPr>
      </p:pic>
      <p:pic>
        <p:nvPicPr>
          <p:cNvPr id="68625" name="Picture 17" descr="definition"/>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68626" name="Rectangle 18"/>
          <p:cNvSpPr>
            <a:spLocks noChangeArrowheads="1"/>
          </p:cNvSpPr>
          <p:nvPr/>
        </p:nvSpPr>
        <p:spPr bwMode="auto">
          <a:xfrm>
            <a:off x="1295400" y="1873250"/>
            <a:ext cx="5943600" cy="2927350"/>
          </a:xfrm>
          <a:prstGeom prst="rect">
            <a:avLst/>
          </a:prstGeom>
          <a:noFill/>
          <a:ln w="38100">
            <a:noFill/>
            <a:miter lim="800000"/>
            <a:headEnd/>
            <a:tailEnd/>
          </a:ln>
          <a:effectLst/>
        </p:spPr>
        <p:txBody>
          <a:bodyPr>
            <a:spAutoFit/>
          </a:bodyPr>
          <a:lstStyle/>
          <a:p>
            <a:pPr algn="l">
              <a:spcBef>
                <a:spcPct val="20000"/>
              </a:spcBef>
            </a:pPr>
            <a:r>
              <a:rPr lang="en-US" sz="3000" b="1"/>
              <a:t>Style:</a:t>
            </a:r>
            <a:r>
              <a:rPr lang="en-US" sz="3000"/>
              <a:t> Describes a manner of expression</a:t>
            </a:r>
          </a:p>
          <a:p>
            <a:pPr lvl="1" indent="-176213" algn="l">
              <a:spcBef>
                <a:spcPct val="20000"/>
              </a:spcBef>
              <a:buFontTx/>
              <a:buChar char="•"/>
            </a:pPr>
            <a:r>
              <a:rPr lang="en-US" sz="3000"/>
              <a:t>In contrast to tone, which has to do with how a message sounds, style has to do with how it looks or feels</a:t>
            </a:r>
          </a:p>
        </p:txBody>
      </p:sp>
      <p:pic>
        <p:nvPicPr>
          <p:cNvPr id="68629" name="Picture 21" descr="astonmartin"/>
          <p:cNvPicPr>
            <a:picLocks noChangeAspect="1" noChangeArrowheads="1"/>
          </p:cNvPicPr>
          <p:nvPr/>
        </p:nvPicPr>
        <p:blipFill>
          <a:blip r:embed="rId4" cstate="print"/>
          <a:srcRect/>
          <a:stretch>
            <a:fillRect/>
          </a:stretch>
        </p:blipFill>
        <p:spPr bwMode="auto">
          <a:xfrm>
            <a:off x="3886200" y="4114800"/>
            <a:ext cx="4000500" cy="2057400"/>
          </a:xfrm>
          <a:prstGeom prst="rect">
            <a:avLst/>
          </a:prstGeom>
          <a:noFill/>
        </p:spPr>
      </p:pic>
    </p:spTree>
  </p:cSld>
  <p:clrMapOvr>
    <a:masterClrMapping/>
  </p:clrMapOvr>
  <p:transition>
    <p:pull dir="ru"/>
  </p:transition>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2600</TotalTime>
  <Words>812</Words>
  <Application>Microsoft Office PowerPoint</Application>
  <PresentationFormat>On-screen Show (4:3)</PresentationFormat>
  <Paragraphs>130</Paragraphs>
  <Slides>23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Times New Roman</vt:lpstr>
      <vt:lpstr>Arial</vt:lpstr>
      <vt:lpstr>Wingdings</vt:lpstr>
      <vt:lpstr>Webdings</vt:lpstr>
      <vt:lpstr>Default Design</vt:lpstr>
      <vt:lpstr>Message Execution</vt:lpstr>
      <vt:lpstr>Chapter Outline</vt:lpstr>
      <vt:lpstr>Chapter Perspective</vt:lpstr>
      <vt:lpstr>Opening Case: Arnott’s</vt:lpstr>
      <vt:lpstr>Opening Case: Arnott’s</vt:lpstr>
      <vt:lpstr>This Ad’s Rough Style Conveys a Rugged Message About Nevada </vt:lpstr>
      <vt:lpstr>Message Storytelling </vt:lpstr>
      <vt:lpstr>The Marines Use a Tough Tone </vt:lpstr>
      <vt:lpstr>Style and Tone</vt:lpstr>
      <vt:lpstr>Think About It</vt:lpstr>
      <vt:lpstr>Figure 10-1: Creative Elements And The Hierarchy of Effect</vt:lpstr>
      <vt:lpstr>How Is Copy Written For MC Messages?</vt:lpstr>
      <vt:lpstr>Copywriting</vt:lpstr>
      <vt:lpstr>This Gillette Ad Uses Display Copy Devices</vt:lpstr>
      <vt:lpstr>Think About It</vt:lpstr>
      <vt:lpstr>Art Direction</vt:lpstr>
      <vt:lpstr>IMC In Action: Accenture</vt:lpstr>
      <vt:lpstr>Tales From the Real World</vt:lpstr>
      <vt:lpstr>Two Types of Consistency</vt:lpstr>
      <vt:lpstr>Figure 10.2: MC Consistency Only The Tip of The Iceberg</vt:lpstr>
      <vt:lpstr>Insight: IMC And Corporate Culture </vt:lpstr>
      <vt:lpstr>Figure 10-4: Each side of the Consistency Triangle must support the others</vt:lpstr>
      <vt:lpstr>Final Note: </vt:lpstr>
    </vt:vector>
  </TitlesOfParts>
  <Company>3BLOX</Company>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Advertising and Promotion to Build Brands</dc:title>
  <dc:creator>John Gayle</dc:creator>
  <cp:lastModifiedBy>Dr. Jamie Pleasant</cp:lastModifiedBy>
  <cp:revision>356</cp:revision>
  <dcterms:created xsi:type="dcterms:W3CDTF">2003-09-17T19:02:54Z</dcterms:created>
  <dcterms:modified xsi:type="dcterms:W3CDTF">2009-08-10T23:13:01Z</dcterms:modified>
</cp:coreProperties>
</file>