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8" r:id="rId3"/>
    <p:sldId id="259" r:id="rId4"/>
    <p:sldId id="257" r:id="rId5"/>
    <p:sldId id="260" r:id="rId6"/>
    <p:sldId id="280" r:id="rId7"/>
    <p:sldId id="299" r:id="rId8"/>
    <p:sldId id="275" r:id="rId9"/>
    <p:sldId id="300" r:id="rId10"/>
    <p:sldId id="301" r:id="rId11"/>
    <p:sldId id="302" r:id="rId12"/>
    <p:sldId id="303" r:id="rId13"/>
    <p:sldId id="304" r:id="rId14"/>
    <p:sldId id="305" r:id="rId15"/>
    <p:sldId id="287" r:id="rId16"/>
    <p:sldId id="306" r:id="rId17"/>
    <p:sldId id="307" r:id="rId18"/>
    <p:sldId id="308" r:id="rId19"/>
    <p:sldId id="309" r:id="rId20"/>
    <p:sldId id="310" r:id="rId21"/>
    <p:sldId id="264" r:id="rId22"/>
    <p:sldId id="312" r:id="rId23"/>
    <p:sldId id="313" r:id="rId24"/>
    <p:sldId id="314" r:id="rId25"/>
    <p:sldId id="316" r:id="rId26"/>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Times New Roman" charset="0"/>
        <a:ea typeface="+mn-ea"/>
        <a:cs typeface="+mn-cs"/>
      </a:defRPr>
    </a:lvl1pPr>
    <a:lvl2pPr marL="457200" algn="ctr" rtl="0" fontAlgn="base">
      <a:spcBef>
        <a:spcPct val="0"/>
      </a:spcBef>
      <a:spcAft>
        <a:spcPct val="0"/>
      </a:spcAft>
      <a:defRPr sz="2400" kern="1200">
        <a:solidFill>
          <a:schemeClr val="tx1"/>
        </a:solidFill>
        <a:latin typeface="Times New Roman" charset="0"/>
        <a:ea typeface="+mn-ea"/>
        <a:cs typeface="+mn-cs"/>
      </a:defRPr>
    </a:lvl2pPr>
    <a:lvl3pPr marL="914400" algn="ctr" rtl="0" fontAlgn="base">
      <a:spcBef>
        <a:spcPct val="0"/>
      </a:spcBef>
      <a:spcAft>
        <a:spcPct val="0"/>
      </a:spcAft>
      <a:defRPr sz="2400" kern="1200">
        <a:solidFill>
          <a:schemeClr val="tx1"/>
        </a:solidFill>
        <a:latin typeface="Times New Roman" charset="0"/>
        <a:ea typeface="+mn-ea"/>
        <a:cs typeface="+mn-cs"/>
      </a:defRPr>
    </a:lvl3pPr>
    <a:lvl4pPr marL="1371600" algn="ctr" rtl="0" fontAlgn="base">
      <a:spcBef>
        <a:spcPct val="0"/>
      </a:spcBef>
      <a:spcAft>
        <a:spcPct val="0"/>
      </a:spcAft>
      <a:defRPr sz="2400" kern="1200">
        <a:solidFill>
          <a:schemeClr val="tx1"/>
        </a:solidFill>
        <a:latin typeface="Times New Roman" charset="0"/>
        <a:ea typeface="+mn-ea"/>
        <a:cs typeface="+mn-cs"/>
      </a:defRPr>
    </a:lvl4pPr>
    <a:lvl5pPr marL="1828800" algn="ctr" rtl="0" fontAlgn="base">
      <a:spcBef>
        <a:spcPct val="0"/>
      </a:spcBef>
      <a:spcAft>
        <a:spcPct val="0"/>
      </a:spcAft>
      <a:defRPr sz="2400" kern="1200">
        <a:solidFill>
          <a:schemeClr val="tx1"/>
        </a:solidFill>
        <a:latin typeface="Times New Roman" charset="0"/>
        <a:ea typeface="+mn-ea"/>
        <a:cs typeface="+mn-cs"/>
      </a:defRPr>
    </a:lvl5pPr>
    <a:lvl6pPr marL="2286000" algn="l" defTabSz="914400" rtl="0" eaLnBrk="1" latinLnBrk="0" hangingPunct="1">
      <a:defRPr sz="2400" kern="1200">
        <a:solidFill>
          <a:schemeClr val="tx1"/>
        </a:solidFill>
        <a:latin typeface="Times New Roman" charset="0"/>
        <a:ea typeface="+mn-ea"/>
        <a:cs typeface="+mn-cs"/>
      </a:defRPr>
    </a:lvl6pPr>
    <a:lvl7pPr marL="2743200" algn="l" defTabSz="914400" rtl="0" eaLnBrk="1" latinLnBrk="0" hangingPunct="1">
      <a:defRPr sz="2400" kern="1200">
        <a:solidFill>
          <a:schemeClr val="tx1"/>
        </a:solidFill>
        <a:latin typeface="Times New Roman" charset="0"/>
        <a:ea typeface="+mn-ea"/>
        <a:cs typeface="+mn-cs"/>
      </a:defRPr>
    </a:lvl7pPr>
    <a:lvl8pPr marL="3200400" algn="l" defTabSz="914400" rtl="0" eaLnBrk="1" latinLnBrk="0" hangingPunct="1">
      <a:defRPr sz="2400" kern="1200">
        <a:solidFill>
          <a:schemeClr val="tx1"/>
        </a:solidFill>
        <a:latin typeface="Times New Roman" charset="0"/>
        <a:ea typeface="+mn-ea"/>
        <a:cs typeface="+mn-cs"/>
      </a:defRPr>
    </a:lvl8pPr>
    <a:lvl9pPr marL="3657600" algn="l" defTabSz="914400" rtl="0" eaLnBrk="1" latinLnBrk="0" hangingPunct="1">
      <a:defRPr sz="2400"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86868"/>
    <a:srgbClr val="000000"/>
    <a:srgbClr val="8A5F00"/>
    <a:srgbClr val="CC0000"/>
    <a:srgbClr val="FFEFD2"/>
    <a:srgbClr val="FFF9EF"/>
    <a:srgbClr val="FFB610"/>
    <a:srgbClr val="9900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50" d="100"/>
          <a:sy n="50" d="100"/>
        </p:scale>
        <p:origin x="-494" y="-110"/>
      </p:cViewPr>
      <p:guideLst>
        <p:guide orient="horz" pos="2448"/>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38"/>
    </p:cViewPr>
  </p:sorterViewPr>
  <p:notesViewPr>
    <p:cSldViewPr>
      <p:cViewPr varScale="1">
        <p:scale>
          <a:sx n="54" d="100"/>
          <a:sy n="54" d="100"/>
        </p:scale>
        <p:origin x="-1770" y="-7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2662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26628" name="Rectangle 4"/>
          <p:cNvSpPr>
            <a:spLocks noChangeArrowheads="1" noTextEdit="1"/>
          </p:cNvSpPr>
          <p:nvPr>
            <p:ph type="sldImg" idx="2"/>
          </p:nvPr>
        </p:nvSpPr>
        <p:spPr bwMode="auto">
          <a:xfrm>
            <a:off x="685800" y="685800"/>
            <a:ext cx="2286000" cy="1714500"/>
          </a:xfrm>
          <a:prstGeom prst="rect">
            <a:avLst/>
          </a:prstGeom>
          <a:noFill/>
          <a:ln w="9525">
            <a:solidFill>
              <a:srgbClr val="000000"/>
            </a:solidFill>
            <a:miter lim="800000"/>
            <a:headEnd/>
            <a:tailEnd/>
          </a:ln>
          <a:effectLst/>
        </p:spPr>
      </p:sp>
      <p:sp>
        <p:nvSpPr>
          <p:cNvPr id="26629" name="Rectangle 5"/>
          <p:cNvSpPr>
            <a:spLocks noGrp="1" noChangeArrowheads="1"/>
          </p:cNvSpPr>
          <p:nvPr>
            <p:ph type="body" sz="quarter" idx="3"/>
          </p:nvPr>
        </p:nvSpPr>
        <p:spPr bwMode="auto">
          <a:xfrm>
            <a:off x="609600" y="2590800"/>
            <a:ext cx="5562600" cy="6096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663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2663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5960D8D7-57D7-49E8-832D-CC4ADA847174}"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Times New Roman" charset="0"/>
        <a:ea typeface="+mn-ea"/>
        <a:cs typeface="+mn-cs"/>
      </a:defRPr>
    </a:lvl1pPr>
    <a:lvl2pPr marL="285750" indent="-114300" algn="l" rtl="0" fontAlgn="base">
      <a:spcBef>
        <a:spcPct val="30000"/>
      </a:spcBef>
      <a:spcAft>
        <a:spcPct val="0"/>
      </a:spcAft>
      <a:buChar char="•"/>
      <a:defRPr sz="1400" kern="1200">
        <a:solidFill>
          <a:schemeClr val="tx1"/>
        </a:solidFill>
        <a:latin typeface="Times New Roman" charset="0"/>
        <a:ea typeface="+mn-ea"/>
        <a:cs typeface="+mn-cs"/>
      </a:defRPr>
    </a:lvl2pPr>
    <a:lvl3pPr marL="514350" indent="-114300" algn="l" rtl="0" fontAlgn="base">
      <a:spcBef>
        <a:spcPct val="30000"/>
      </a:spcBef>
      <a:spcAft>
        <a:spcPct val="0"/>
      </a:spcAft>
      <a:buChar char="•"/>
      <a:defRPr sz="1400" kern="1200">
        <a:solidFill>
          <a:schemeClr val="tx1"/>
        </a:solidFill>
        <a:latin typeface="Times New Roman" charset="0"/>
        <a:ea typeface="+mn-ea"/>
        <a:cs typeface="+mn-cs"/>
      </a:defRPr>
    </a:lvl3pPr>
    <a:lvl4pPr marL="742950" indent="-114300" algn="l" rtl="0" fontAlgn="base">
      <a:spcBef>
        <a:spcPct val="30000"/>
      </a:spcBef>
      <a:spcAft>
        <a:spcPct val="0"/>
      </a:spcAft>
      <a:buChar char="•"/>
      <a:defRPr sz="1400" kern="1200">
        <a:solidFill>
          <a:schemeClr val="tx1"/>
        </a:solidFill>
        <a:latin typeface="Times New Roman" charset="0"/>
        <a:ea typeface="+mn-ea"/>
        <a:cs typeface="+mn-cs"/>
      </a:defRPr>
    </a:lvl4pPr>
    <a:lvl5pPr marL="971550" indent="-114300" algn="l" rtl="0" fontAlgn="base">
      <a:spcBef>
        <a:spcPct val="30000"/>
      </a:spcBef>
      <a:spcAft>
        <a:spcPct val="0"/>
      </a:spcAft>
      <a:buChar char="•"/>
      <a:defRPr sz="14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EC3EE54D-150E-498F-847B-E188540EDC34}" type="slidenum">
              <a:rPr lang="en-US"/>
              <a:pPr/>
              <a:t>1</a:t>
            </a:fld>
            <a:endParaRPr lang="en-US"/>
          </a:p>
        </p:txBody>
      </p:sp>
      <p:sp>
        <p:nvSpPr>
          <p:cNvPr id="28674" name="Rectangle 2"/>
          <p:cNvSpPr>
            <a:spLocks noChangeArrowheads="1" noTextEdit="1"/>
          </p:cNvSpPr>
          <p:nvPr>
            <p:ph type="sldImg"/>
          </p:nvPr>
        </p:nvSpPr>
        <p:spPr>
          <a:xfrm>
            <a:off x="1143000" y="3581400"/>
            <a:ext cx="4572000" cy="3429000"/>
          </a:xfrm>
          <a:ln/>
        </p:spPr>
      </p:sp>
      <p:sp>
        <p:nvSpPr>
          <p:cNvPr id="28675" name="Rectangle 3"/>
          <p:cNvSpPr>
            <a:spLocks noGrp="1" noChangeArrowheads="1"/>
          </p:cNvSpPr>
          <p:nvPr>
            <p:ph type="body" idx="1"/>
          </p:nvPr>
        </p:nvSpPr>
        <p:spPr>
          <a:xfrm>
            <a:off x="914400" y="1447800"/>
            <a:ext cx="5029200" cy="1981200"/>
          </a:xfrm>
        </p:spPr>
        <p:txBody>
          <a:bodyPr/>
          <a:lstStyle/>
          <a:p>
            <a:pPr algn="ctr">
              <a:spcBef>
                <a:spcPct val="50000"/>
              </a:spcBef>
            </a:pPr>
            <a:r>
              <a:rPr lang="en-US" sz="3600" b="1">
                <a:effectLst>
                  <a:outerShdw blurRad="38100" dist="38100" dir="2700000" algn="tl">
                    <a:srgbClr val="C0C0C0"/>
                  </a:outerShdw>
                </a:effectLst>
                <a:latin typeface="Arial" charset="0"/>
              </a:rPr>
              <a:t>Chapter 1</a:t>
            </a:r>
          </a:p>
          <a:p>
            <a:pPr algn="ctr">
              <a:spcBef>
                <a:spcPct val="50000"/>
              </a:spcBef>
            </a:pPr>
            <a:r>
              <a:rPr lang="en-US" sz="2800">
                <a:effectLst>
                  <a:outerShdw blurRad="38100" dist="38100" dir="2700000" algn="tl">
                    <a:srgbClr val="C0C0C0"/>
                  </a:outerShdw>
                </a:effectLst>
                <a:latin typeface="Arial" charset="0"/>
              </a:rPr>
              <a:t>Using Advertising and Promotion to Build Brands</a:t>
            </a:r>
          </a:p>
          <a:p>
            <a:endParaRPr lang="en-US"/>
          </a:p>
        </p:txBody>
      </p:sp>
      <p:sp>
        <p:nvSpPr>
          <p:cNvPr id="28676" name="Text Box 4"/>
          <p:cNvSpPr txBox="1">
            <a:spLocks noChangeArrowheads="1"/>
          </p:cNvSpPr>
          <p:nvPr/>
        </p:nvSpPr>
        <p:spPr bwMode="auto">
          <a:xfrm>
            <a:off x="685800" y="8458200"/>
            <a:ext cx="5486400" cy="260350"/>
          </a:xfrm>
          <a:prstGeom prst="rect">
            <a:avLst/>
          </a:prstGeom>
          <a:noFill/>
          <a:ln w="38100">
            <a:noFill/>
            <a:miter lim="800000"/>
            <a:headEnd/>
            <a:tailEnd/>
          </a:ln>
          <a:effectLst/>
        </p:spPr>
        <p:txBody>
          <a:bodyPr>
            <a:spAutoFit/>
          </a:bodyPr>
          <a:lstStyle/>
          <a:p>
            <a:pPr>
              <a:spcBef>
                <a:spcPct val="50000"/>
              </a:spcBef>
            </a:pPr>
            <a:r>
              <a:rPr lang="en-US" sz="1100"/>
              <a:t>For use only with Duncan texts. © 2005 McGraw-Hill Companies, Inc. McGraw-Hill/Irwin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E08A207-6C6E-444A-A48E-9752628EC998}" type="slidenum">
              <a:rPr lang="en-US"/>
              <a:pPr/>
              <a:t>2</a:t>
            </a:fld>
            <a:endParaRPr lang="en-US"/>
          </a:p>
        </p:txBody>
      </p:sp>
      <p:sp>
        <p:nvSpPr>
          <p:cNvPr id="29698" name="Rectangle 2"/>
          <p:cNvSpPr>
            <a:spLocks noChangeArrowheads="1" noTextEdit="1"/>
          </p:cNvSpPr>
          <p:nvPr>
            <p:ph type="sldImg"/>
          </p:nvPr>
        </p:nvSpPr>
        <p:spPr>
          <a:ln/>
        </p:spPr>
      </p:sp>
      <p:sp>
        <p:nvSpPr>
          <p:cNvPr id="296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DA88822-C84B-4DFF-A9B9-E8C6DA7AD23A}" type="slidenum">
              <a:rPr lang="en-US"/>
              <a:pPr/>
              <a:t>3</a:t>
            </a:fld>
            <a:endParaRPr lang="en-US"/>
          </a:p>
        </p:txBody>
      </p:sp>
      <p:sp>
        <p:nvSpPr>
          <p:cNvPr id="30722" name="Rectangle 2"/>
          <p:cNvSpPr>
            <a:spLocks noChangeArrowheads="1" noTextEdit="1"/>
          </p:cNvSpPr>
          <p:nvPr>
            <p:ph type="sldImg"/>
          </p:nvPr>
        </p:nvSpPr>
        <p:spPr>
          <a:ln/>
        </p:spPr>
      </p:sp>
      <p:sp>
        <p:nvSpPr>
          <p:cNvPr id="3072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76B7919-1349-42C2-8588-66AE963C0126}"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63FBE1A-4496-4E5A-8382-F85CA6C40921}"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62700" y="215900"/>
            <a:ext cx="2095500" cy="5880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 y="215900"/>
            <a:ext cx="6134100" cy="5880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34560B1-9F2A-4858-AF53-0B56C75A7C37}"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68887C2-4276-4269-9097-0B2558A46B07}"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FAD3245-67CB-4BD3-8AA5-E95EFBE7B2FE}"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33A368B-42B3-4EE2-ADEA-5066C75EB02C}"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AFF4FE00-7AA6-4022-BDCD-0146D7CC7EEA}"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02E15A7B-BB57-411A-81E4-DC80EC8245FC}"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029601CC-2583-451C-B5C0-4158E87AF915}"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5694AB6-5714-4B28-BADE-6D1E4DC5289F}"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D7C1858-7AC0-4508-87E2-09B97F79F221}"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891E2C2A-E30C-430E-AFB1-1B26F6D69618}" type="slidenum">
              <a:rPr lang="en-US"/>
              <a:pPr/>
              <a:t>‹#›</a:t>
            </a:fld>
            <a:endParaRPr lang="en-US"/>
          </a:p>
        </p:txBody>
      </p:sp>
      <p:sp>
        <p:nvSpPr>
          <p:cNvPr id="1026" name="Rectangle 2"/>
          <p:cNvSpPr>
            <a:spLocks noGrp="1" noChangeArrowheads="1"/>
          </p:cNvSpPr>
          <p:nvPr>
            <p:ph type="title"/>
          </p:nvPr>
        </p:nvSpPr>
        <p:spPr bwMode="auto">
          <a:xfrm>
            <a:off x="76200" y="215900"/>
            <a:ext cx="7772400" cy="635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2" name="Text Box 8"/>
          <p:cNvSpPr txBox="1">
            <a:spLocks noChangeArrowheads="1"/>
          </p:cNvSpPr>
          <p:nvPr userDrawn="1"/>
        </p:nvSpPr>
        <p:spPr bwMode="auto">
          <a:xfrm>
            <a:off x="0" y="6591300"/>
            <a:ext cx="9144000" cy="260350"/>
          </a:xfrm>
          <a:prstGeom prst="rect">
            <a:avLst/>
          </a:prstGeom>
          <a:noFill/>
          <a:ln w="38100">
            <a:noFill/>
            <a:miter lim="800000"/>
            <a:headEnd/>
            <a:tailEnd/>
          </a:ln>
          <a:effectLst/>
        </p:spPr>
        <p:txBody>
          <a:bodyPr>
            <a:spAutoFit/>
          </a:bodyPr>
          <a:lstStyle/>
          <a:p>
            <a:pPr>
              <a:spcBef>
                <a:spcPct val="50000"/>
              </a:spcBef>
            </a:pPr>
            <a:r>
              <a:rPr lang="en-US" sz="1100">
                <a:solidFill>
                  <a:srgbClr val="5F5F5F"/>
                </a:solidFill>
              </a:rPr>
              <a:t>For use only with Duncan texts. © 2005 McGraw-Hill Companies, Inc. McGraw-Hill/Irwin</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spcBef>
          <a:spcPct val="0"/>
        </a:spcBef>
        <a:spcAft>
          <a:spcPct val="0"/>
        </a:spcAft>
        <a:defRPr sz="4000">
          <a:solidFill>
            <a:schemeClr val="tx1"/>
          </a:solidFill>
          <a:latin typeface="+mj-lt"/>
          <a:ea typeface="+mj-ea"/>
          <a:cs typeface="+mj-cs"/>
        </a:defRPr>
      </a:lvl1pPr>
      <a:lvl2pPr algn="l" rtl="0" fontAlgn="base">
        <a:spcBef>
          <a:spcPct val="0"/>
        </a:spcBef>
        <a:spcAft>
          <a:spcPct val="0"/>
        </a:spcAft>
        <a:defRPr sz="4000">
          <a:solidFill>
            <a:schemeClr val="tx1"/>
          </a:solidFill>
          <a:latin typeface="Arial" charset="0"/>
        </a:defRPr>
      </a:lvl2pPr>
      <a:lvl3pPr algn="l" rtl="0" fontAlgn="base">
        <a:spcBef>
          <a:spcPct val="0"/>
        </a:spcBef>
        <a:spcAft>
          <a:spcPct val="0"/>
        </a:spcAft>
        <a:defRPr sz="4000">
          <a:solidFill>
            <a:schemeClr val="tx1"/>
          </a:solidFill>
          <a:latin typeface="Arial" charset="0"/>
        </a:defRPr>
      </a:lvl3pPr>
      <a:lvl4pPr algn="l" rtl="0" fontAlgn="base">
        <a:spcBef>
          <a:spcPct val="0"/>
        </a:spcBef>
        <a:spcAft>
          <a:spcPct val="0"/>
        </a:spcAft>
        <a:defRPr sz="4000">
          <a:solidFill>
            <a:schemeClr val="tx1"/>
          </a:solidFill>
          <a:latin typeface="Arial" charset="0"/>
        </a:defRPr>
      </a:lvl4pPr>
      <a:lvl5pPr algn="l" rtl="0" fontAlgn="base">
        <a:spcBef>
          <a:spcPct val="0"/>
        </a:spcBef>
        <a:spcAft>
          <a:spcPct val="0"/>
        </a:spcAft>
        <a:defRPr sz="4000">
          <a:solidFill>
            <a:schemeClr val="tx1"/>
          </a:solidFill>
          <a:latin typeface="Arial" charset="0"/>
        </a:defRPr>
      </a:lvl5pPr>
      <a:lvl6pPr marL="457200" algn="l" rtl="0" fontAlgn="base">
        <a:spcBef>
          <a:spcPct val="0"/>
        </a:spcBef>
        <a:spcAft>
          <a:spcPct val="0"/>
        </a:spcAft>
        <a:defRPr sz="4000">
          <a:solidFill>
            <a:schemeClr val="tx1"/>
          </a:solidFill>
          <a:latin typeface="Arial" charset="0"/>
        </a:defRPr>
      </a:lvl6pPr>
      <a:lvl7pPr marL="914400" algn="l" rtl="0" fontAlgn="base">
        <a:spcBef>
          <a:spcPct val="0"/>
        </a:spcBef>
        <a:spcAft>
          <a:spcPct val="0"/>
        </a:spcAft>
        <a:defRPr sz="4000">
          <a:solidFill>
            <a:schemeClr val="tx1"/>
          </a:solidFill>
          <a:latin typeface="Arial" charset="0"/>
        </a:defRPr>
      </a:lvl7pPr>
      <a:lvl8pPr marL="1371600" algn="l" rtl="0" fontAlgn="base">
        <a:spcBef>
          <a:spcPct val="0"/>
        </a:spcBef>
        <a:spcAft>
          <a:spcPct val="0"/>
        </a:spcAft>
        <a:defRPr sz="4000">
          <a:solidFill>
            <a:schemeClr val="tx1"/>
          </a:solidFill>
          <a:latin typeface="Arial" charset="0"/>
        </a:defRPr>
      </a:lvl8pPr>
      <a:lvl9pPr marL="1828800" algn="l" rtl="0" fontAlgn="base">
        <a:spcBef>
          <a:spcPct val="0"/>
        </a:spcBef>
        <a:spcAft>
          <a:spcPct val="0"/>
        </a:spcAft>
        <a:defRPr sz="4000">
          <a:solidFill>
            <a:schemeClr val="tx1"/>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hyperlink" Target="Keywords.exe" TargetMode="External"/><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hyperlink" Target="Crayola.exe" TargetMode="External"/><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1" name="Rectangle 3"/>
          <p:cNvSpPr>
            <a:spLocks noChangeArrowheads="1"/>
          </p:cNvSpPr>
          <p:nvPr/>
        </p:nvSpPr>
        <p:spPr bwMode="auto">
          <a:xfrm>
            <a:off x="0" y="0"/>
            <a:ext cx="9144000" cy="6858000"/>
          </a:xfrm>
          <a:prstGeom prst="rect">
            <a:avLst/>
          </a:prstGeom>
          <a:solidFill>
            <a:srgbClr val="001C52"/>
          </a:solidFill>
          <a:ln w="9525">
            <a:solidFill>
              <a:schemeClr val="tx1"/>
            </a:solidFill>
            <a:miter lim="800000"/>
            <a:headEnd/>
            <a:tailEnd/>
          </a:ln>
          <a:effectLst/>
        </p:spPr>
        <p:txBody>
          <a:bodyPr wrap="none" anchor="ctr"/>
          <a:lstStyle/>
          <a:p>
            <a:endParaRPr lang="en-US"/>
          </a:p>
        </p:txBody>
      </p:sp>
      <p:sp>
        <p:nvSpPr>
          <p:cNvPr id="2052" name="Rectangle 4"/>
          <p:cNvSpPr>
            <a:spLocks noChangeArrowheads="1"/>
          </p:cNvSpPr>
          <p:nvPr/>
        </p:nvSpPr>
        <p:spPr bwMode="auto">
          <a:xfrm>
            <a:off x="0" y="5943600"/>
            <a:ext cx="9144000" cy="914400"/>
          </a:xfrm>
          <a:prstGeom prst="rect">
            <a:avLst/>
          </a:prstGeom>
          <a:solidFill>
            <a:srgbClr val="CEBEA5"/>
          </a:solidFill>
          <a:ln w="9525">
            <a:solidFill>
              <a:schemeClr val="tx1"/>
            </a:solidFill>
            <a:miter lim="800000"/>
            <a:headEnd/>
            <a:tailEnd/>
          </a:ln>
          <a:effectLst/>
        </p:spPr>
        <p:txBody>
          <a:bodyPr wrap="none" anchor="ctr"/>
          <a:lstStyle/>
          <a:p>
            <a:endParaRPr lang="en-US"/>
          </a:p>
        </p:txBody>
      </p:sp>
      <p:sp>
        <p:nvSpPr>
          <p:cNvPr id="2053" name="Line 5"/>
          <p:cNvSpPr>
            <a:spLocks noChangeShapeType="1"/>
          </p:cNvSpPr>
          <p:nvPr/>
        </p:nvSpPr>
        <p:spPr bwMode="auto">
          <a:xfrm>
            <a:off x="0" y="5943600"/>
            <a:ext cx="9144000" cy="0"/>
          </a:xfrm>
          <a:prstGeom prst="line">
            <a:avLst/>
          </a:prstGeom>
          <a:noFill/>
          <a:ln w="57150">
            <a:solidFill>
              <a:srgbClr val="84A2D6"/>
            </a:solidFill>
            <a:round/>
            <a:headEnd/>
            <a:tailEnd/>
          </a:ln>
          <a:effectLst/>
        </p:spPr>
        <p:txBody>
          <a:bodyPr/>
          <a:lstStyle/>
          <a:p>
            <a:endParaRPr lang="en-US"/>
          </a:p>
        </p:txBody>
      </p:sp>
      <p:sp>
        <p:nvSpPr>
          <p:cNvPr id="2063" name="Text Box 15"/>
          <p:cNvSpPr txBox="1">
            <a:spLocks noChangeArrowheads="1"/>
          </p:cNvSpPr>
          <p:nvPr/>
        </p:nvSpPr>
        <p:spPr bwMode="auto">
          <a:xfrm>
            <a:off x="0" y="6597650"/>
            <a:ext cx="9144000" cy="260350"/>
          </a:xfrm>
          <a:prstGeom prst="rect">
            <a:avLst/>
          </a:prstGeom>
          <a:noFill/>
          <a:ln w="38100">
            <a:noFill/>
            <a:miter lim="800000"/>
            <a:headEnd/>
            <a:tailEnd/>
          </a:ln>
          <a:effectLst/>
        </p:spPr>
        <p:txBody>
          <a:bodyPr>
            <a:spAutoFit/>
          </a:bodyPr>
          <a:lstStyle/>
          <a:p>
            <a:pPr>
              <a:spcBef>
                <a:spcPct val="50000"/>
              </a:spcBef>
            </a:pPr>
            <a:r>
              <a:rPr lang="en-US" sz="1100">
                <a:solidFill>
                  <a:srgbClr val="5F5F5F"/>
                </a:solidFill>
              </a:rPr>
              <a:t>For use only with Duncan texts. © 2005 McGraw-Hill Companies, Inc. McGraw-Hill/Irwin</a:t>
            </a:r>
          </a:p>
        </p:txBody>
      </p:sp>
      <p:pic>
        <p:nvPicPr>
          <p:cNvPr id="2077" name="Picture 29" descr="OpenerCh12"/>
          <p:cNvPicPr>
            <a:picLocks noChangeAspect="1" noChangeArrowheads="1"/>
          </p:cNvPicPr>
          <p:nvPr/>
        </p:nvPicPr>
        <p:blipFill>
          <a:blip r:embed="rId3" cstate="print"/>
          <a:srcRect/>
          <a:stretch>
            <a:fillRect/>
          </a:stretch>
        </p:blipFill>
        <p:spPr bwMode="auto">
          <a:xfrm>
            <a:off x="3486150" y="387350"/>
            <a:ext cx="5264150" cy="6013450"/>
          </a:xfrm>
          <a:prstGeom prst="rect">
            <a:avLst/>
          </a:prstGeom>
          <a:noFill/>
        </p:spPr>
      </p:pic>
      <p:sp>
        <p:nvSpPr>
          <p:cNvPr id="2062" name="AutoShape 14"/>
          <p:cNvSpPr>
            <a:spLocks noChangeArrowheads="1"/>
          </p:cNvSpPr>
          <p:nvPr/>
        </p:nvSpPr>
        <p:spPr bwMode="auto">
          <a:xfrm>
            <a:off x="3492500" y="381000"/>
            <a:ext cx="5237163" cy="6019800"/>
          </a:xfrm>
          <a:prstGeom prst="roundRect">
            <a:avLst>
              <a:gd name="adj" fmla="val 4407"/>
            </a:avLst>
          </a:prstGeom>
          <a:noFill/>
          <a:ln w="38100">
            <a:solidFill>
              <a:srgbClr val="630C21"/>
            </a:solidFill>
            <a:round/>
            <a:headEnd/>
            <a:tailEnd/>
          </a:ln>
          <a:effectLst/>
        </p:spPr>
        <p:txBody>
          <a:bodyPr wrap="none" anchor="ctr"/>
          <a:lstStyle/>
          <a:p>
            <a:endParaRPr lang="en-US"/>
          </a:p>
        </p:txBody>
      </p:sp>
      <p:sp>
        <p:nvSpPr>
          <p:cNvPr id="2055" name="AutoShape 7"/>
          <p:cNvSpPr>
            <a:spLocks noChangeArrowheads="1"/>
          </p:cNvSpPr>
          <p:nvPr/>
        </p:nvSpPr>
        <p:spPr bwMode="auto">
          <a:xfrm>
            <a:off x="381000" y="990600"/>
            <a:ext cx="9067800" cy="990600"/>
          </a:xfrm>
          <a:prstGeom prst="roundRect">
            <a:avLst>
              <a:gd name="adj" fmla="val 18352"/>
            </a:avLst>
          </a:prstGeom>
          <a:solidFill>
            <a:schemeClr val="bg1"/>
          </a:solidFill>
          <a:ln w="38100">
            <a:solidFill>
              <a:srgbClr val="84A2D6"/>
            </a:solidFill>
            <a:round/>
            <a:headEnd/>
            <a:tailEnd/>
          </a:ln>
          <a:effectLst/>
        </p:spPr>
        <p:txBody>
          <a:bodyPr wrap="none" anchor="ctr"/>
          <a:lstStyle/>
          <a:p>
            <a:endParaRPr lang="en-US"/>
          </a:p>
        </p:txBody>
      </p:sp>
      <p:sp>
        <p:nvSpPr>
          <p:cNvPr id="2050" name="Rectangle 2"/>
          <p:cNvSpPr>
            <a:spLocks noGrp="1" noChangeArrowheads="1"/>
          </p:cNvSpPr>
          <p:nvPr>
            <p:ph type="title"/>
          </p:nvPr>
        </p:nvSpPr>
        <p:spPr>
          <a:xfrm>
            <a:off x="1231900" y="914400"/>
            <a:ext cx="8293100" cy="1143000"/>
          </a:xfrm>
        </p:spPr>
        <p:txBody>
          <a:bodyPr/>
          <a:lstStyle/>
          <a:p>
            <a:pPr>
              <a:lnSpc>
                <a:spcPct val="110000"/>
              </a:lnSpc>
            </a:pPr>
            <a:r>
              <a:rPr lang="en-US" sz="3600"/>
              <a:t>The Internet and Interactivity</a:t>
            </a:r>
          </a:p>
        </p:txBody>
      </p:sp>
      <p:pic>
        <p:nvPicPr>
          <p:cNvPr id="2078" name="Picture 30" descr="12"/>
          <p:cNvPicPr>
            <a:picLocks noChangeAspect="1" noChangeArrowheads="1"/>
          </p:cNvPicPr>
          <p:nvPr/>
        </p:nvPicPr>
        <p:blipFill>
          <a:blip r:embed="rId4" cstate="print"/>
          <a:srcRect/>
          <a:stretch>
            <a:fillRect/>
          </a:stretch>
        </p:blipFill>
        <p:spPr bwMode="auto">
          <a:xfrm>
            <a:off x="495300" y="1143000"/>
            <a:ext cx="776288" cy="692150"/>
          </a:xfrm>
          <a:prstGeom prst="rect">
            <a:avLst/>
          </a:prstGeom>
          <a:noFill/>
        </p:spPr>
      </p:pic>
      <p:pic>
        <p:nvPicPr>
          <p:cNvPr id="2080" name="Picture 32" descr="left_main"/>
          <p:cNvPicPr>
            <a:picLocks noChangeAspect="1" noChangeArrowheads="1"/>
          </p:cNvPicPr>
          <p:nvPr/>
        </p:nvPicPr>
        <p:blipFill>
          <a:blip r:embed="rId5" cstate="print"/>
          <a:srcRect/>
          <a:stretch>
            <a:fillRect/>
          </a:stretch>
        </p:blipFill>
        <p:spPr bwMode="auto">
          <a:xfrm>
            <a:off x="0" y="2514600"/>
            <a:ext cx="2686050" cy="2752725"/>
          </a:xfrm>
          <a:prstGeom prst="rect">
            <a:avLst/>
          </a:prstGeom>
          <a:noFill/>
        </p:spPr>
      </p:pic>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left)">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4" name="Group 2"/>
          <p:cNvGrpSpPr>
            <a:grpSpLocks/>
          </p:cNvGrpSpPr>
          <p:nvPr/>
        </p:nvGrpSpPr>
        <p:grpSpPr bwMode="auto">
          <a:xfrm>
            <a:off x="2914650" y="1447800"/>
            <a:ext cx="5695950" cy="2324100"/>
            <a:chOff x="1836" y="912"/>
            <a:chExt cx="3588" cy="1464"/>
          </a:xfrm>
        </p:grpSpPr>
        <p:sp>
          <p:nvSpPr>
            <p:cNvPr id="54275" name="AutoShape 3"/>
            <p:cNvSpPr>
              <a:spLocks noChangeArrowheads="1"/>
            </p:cNvSpPr>
            <p:nvPr/>
          </p:nvSpPr>
          <p:spPr bwMode="auto">
            <a:xfrm>
              <a:off x="2304" y="912"/>
              <a:ext cx="3120" cy="72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As a Mass Medium:  </a:t>
              </a:r>
              <a:br>
                <a:rPr lang="en-US" sz="2800">
                  <a:latin typeface="Arial" charset="0"/>
                </a:rPr>
              </a:br>
              <a:r>
                <a:rPr lang="en-US" sz="2800">
                  <a:latin typeface="Arial" charset="0"/>
                </a:rPr>
                <a:t>Banner Ads</a:t>
              </a:r>
            </a:p>
          </p:txBody>
        </p:sp>
        <p:cxnSp>
          <p:nvCxnSpPr>
            <p:cNvPr id="54276" name="AutoShape 4"/>
            <p:cNvCxnSpPr>
              <a:cxnSpLocks noChangeShapeType="1"/>
              <a:stCxn id="54284" idx="6"/>
              <a:endCxn id="54275" idx="1"/>
            </p:cNvCxnSpPr>
            <p:nvPr/>
          </p:nvCxnSpPr>
          <p:spPr bwMode="auto">
            <a:xfrm flipV="1">
              <a:off x="1836" y="1272"/>
              <a:ext cx="456" cy="1104"/>
            </a:xfrm>
            <a:prstGeom prst="straightConnector1">
              <a:avLst/>
            </a:prstGeom>
            <a:noFill/>
            <a:ln w="28575">
              <a:solidFill>
                <a:schemeClr val="tx1"/>
              </a:solidFill>
              <a:round/>
              <a:headEnd/>
              <a:tailEnd/>
            </a:ln>
            <a:effectLst/>
          </p:spPr>
        </p:cxnSp>
      </p:grpSp>
      <p:grpSp>
        <p:nvGrpSpPr>
          <p:cNvPr id="54277" name="Group 5"/>
          <p:cNvGrpSpPr>
            <a:grpSpLocks/>
          </p:cNvGrpSpPr>
          <p:nvPr/>
        </p:nvGrpSpPr>
        <p:grpSpPr bwMode="auto">
          <a:xfrm>
            <a:off x="2914650" y="3200400"/>
            <a:ext cx="5695950" cy="1143000"/>
            <a:chOff x="1836" y="2016"/>
            <a:chExt cx="3588" cy="720"/>
          </a:xfrm>
        </p:grpSpPr>
        <p:sp>
          <p:nvSpPr>
            <p:cNvPr id="54278" name="AutoShape 6"/>
            <p:cNvSpPr>
              <a:spLocks noChangeArrowheads="1"/>
            </p:cNvSpPr>
            <p:nvPr/>
          </p:nvSpPr>
          <p:spPr bwMode="auto">
            <a:xfrm>
              <a:off x="2304" y="2016"/>
              <a:ext cx="3120" cy="72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As an Addressable Medium: E-mail Messages</a:t>
              </a:r>
            </a:p>
          </p:txBody>
        </p:sp>
        <p:cxnSp>
          <p:nvCxnSpPr>
            <p:cNvPr id="54279" name="AutoShape 7"/>
            <p:cNvCxnSpPr>
              <a:cxnSpLocks noChangeShapeType="1"/>
              <a:stCxn id="54284" idx="6"/>
              <a:endCxn id="54278" idx="1"/>
            </p:cNvCxnSpPr>
            <p:nvPr/>
          </p:nvCxnSpPr>
          <p:spPr bwMode="auto">
            <a:xfrm>
              <a:off x="1836" y="2376"/>
              <a:ext cx="456" cy="0"/>
            </a:xfrm>
            <a:prstGeom prst="straightConnector1">
              <a:avLst/>
            </a:prstGeom>
            <a:noFill/>
            <a:ln w="28575">
              <a:solidFill>
                <a:schemeClr val="tx1"/>
              </a:solidFill>
              <a:round/>
              <a:headEnd/>
              <a:tailEnd/>
            </a:ln>
            <a:effectLst/>
          </p:spPr>
        </p:cxnSp>
      </p:grpSp>
      <p:sp>
        <p:nvSpPr>
          <p:cNvPr id="54280" name="AutoShape 8"/>
          <p:cNvSpPr>
            <a:spLocks noChangeArrowheads="1"/>
          </p:cNvSpPr>
          <p:nvPr/>
        </p:nvSpPr>
        <p:spPr bwMode="auto">
          <a:xfrm>
            <a:off x="3657600" y="3200400"/>
            <a:ext cx="4953000" cy="11430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As an Addressable Medium: E-mail Messages</a:t>
            </a:r>
          </a:p>
        </p:txBody>
      </p:sp>
      <p:sp>
        <p:nvSpPr>
          <p:cNvPr id="54281" name="AutoShape 9"/>
          <p:cNvSpPr>
            <a:spLocks noChangeArrowheads="1"/>
          </p:cNvSpPr>
          <p:nvPr/>
        </p:nvSpPr>
        <p:spPr bwMode="auto">
          <a:xfrm>
            <a:off x="3657600" y="1447800"/>
            <a:ext cx="4953000" cy="11430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As a Mass Medium:  </a:t>
            </a:r>
            <a:br>
              <a:rPr lang="en-US" sz="2800">
                <a:latin typeface="Arial" charset="0"/>
              </a:rPr>
            </a:br>
            <a:r>
              <a:rPr lang="en-US" sz="2800">
                <a:latin typeface="Arial" charset="0"/>
              </a:rPr>
              <a:t>Banner Ads</a:t>
            </a:r>
          </a:p>
        </p:txBody>
      </p:sp>
      <p:sp>
        <p:nvSpPr>
          <p:cNvPr id="54282" name="AutoShape 10"/>
          <p:cNvSpPr>
            <a:spLocks noChangeArrowheads="1"/>
          </p:cNvSpPr>
          <p:nvPr/>
        </p:nvSpPr>
        <p:spPr bwMode="auto">
          <a:xfrm>
            <a:off x="-254000" y="203200"/>
            <a:ext cx="56642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4283" name="Rectangle 11"/>
          <p:cNvSpPr>
            <a:spLocks noGrp="1" noChangeArrowheads="1"/>
          </p:cNvSpPr>
          <p:nvPr>
            <p:ph type="title"/>
          </p:nvPr>
        </p:nvSpPr>
        <p:spPr>
          <a:xfrm>
            <a:off x="228600" y="239713"/>
            <a:ext cx="7772400" cy="635000"/>
          </a:xfrm>
        </p:spPr>
        <p:txBody>
          <a:bodyPr/>
          <a:lstStyle/>
          <a:p>
            <a:r>
              <a:rPr lang="en-US" sz="3200"/>
              <a:t>Internet Media Flexibility </a:t>
            </a:r>
          </a:p>
        </p:txBody>
      </p:sp>
      <p:sp>
        <p:nvSpPr>
          <p:cNvPr id="54284" name="Oval 12"/>
          <p:cNvSpPr>
            <a:spLocks noChangeArrowheads="1"/>
          </p:cNvSpPr>
          <p:nvPr/>
        </p:nvSpPr>
        <p:spPr bwMode="auto">
          <a:xfrm>
            <a:off x="685800" y="2667000"/>
            <a:ext cx="2209800" cy="2209800"/>
          </a:xfrm>
          <a:prstGeom prst="ellipse">
            <a:avLst/>
          </a:prstGeom>
          <a:gradFill rotWithShape="0">
            <a:gsLst>
              <a:gs pos="0">
                <a:srgbClr val="C7D5ED"/>
              </a:gs>
              <a:gs pos="100000">
                <a:srgbClr val="84A2D6"/>
              </a:gs>
            </a:gsLst>
            <a:path path="shape">
              <a:fillToRect l="50000" t="50000" r="50000" b="50000"/>
            </a:path>
          </a:gradFill>
          <a:ln w="38100">
            <a:solidFill>
              <a:srgbClr val="001C52"/>
            </a:solidFill>
            <a:round/>
            <a:headEnd/>
            <a:tailEnd/>
          </a:ln>
          <a:effectLst>
            <a:outerShdw dist="71842" dir="2700000" algn="ctr" rotWithShape="0">
              <a:srgbClr val="707070"/>
            </a:outerShdw>
          </a:effectLst>
        </p:spPr>
        <p:txBody>
          <a:bodyPr wrap="none" lIns="0" rIns="0" anchor="ctr"/>
          <a:lstStyle/>
          <a:p>
            <a:pPr marL="174625" indent="-174625">
              <a:spcBef>
                <a:spcPct val="20000"/>
              </a:spcBef>
            </a:pPr>
            <a:r>
              <a:rPr lang="en-US" sz="2800" b="1">
                <a:latin typeface="Arial" charset="0"/>
              </a:rPr>
              <a:t>Flexibility</a:t>
            </a:r>
          </a:p>
        </p:txBody>
      </p:sp>
      <p:grpSp>
        <p:nvGrpSpPr>
          <p:cNvPr id="54285" name="Group 13"/>
          <p:cNvGrpSpPr>
            <a:grpSpLocks/>
          </p:cNvGrpSpPr>
          <p:nvPr/>
        </p:nvGrpSpPr>
        <p:grpSpPr bwMode="auto">
          <a:xfrm>
            <a:off x="2914650" y="3771900"/>
            <a:ext cx="5695950" cy="2324100"/>
            <a:chOff x="1836" y="2376"/>
            <a:chExt cx="3588" cy="1464"/>
          </a:xfrm>
        </p:grpSpPr>
        <p:sp>
          <p:nvSpPr>
            <p:cNvPr id="54286" name="AutoShape 14"/>
            <p:cNvSpPr>
              <a:spLocks noChangeArrowheads="1"/>
            </p:cNvSpPr>
            <p:nvPr/>
          </p:nvSpPr>
          <p:spPr bwMode="auto">
            <a:xfrm>
              <a:off x="2304" y="3120"/>
              <a:ext cx="3120" cy="72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As an Interactive Medium: Live Chat</a:t>
              </a:r>
            </a:p>
          </p:txBody>
        </p:sp>
        <p:cxnSp>
          <p:nvCxnSpPr>
            <p:cNvPr id="54287" name="AutoShape 15"/>
            <p:cNvCxnSpPr>
              <a:cxnSpLocks noChangeShapeType="1"/>
              <a:stCxn id="54284" idx="6"/>
              <a:endCxn id="54286" idx="1"/>
            </p:cNvCxnSpPr>
            <p:nvPr/>
          </p:nvCxnSpPr>
          <p:spPr bwMode="auto">
            <a:xfrm>
              <a:off x="1836" y="2376"/>
              <a:ext cx="456" cy="1104"/>
            </a:xfrm>
            <a:prstGeom prst="straightConnector1">
              <a:avLst/>
            </a:prstGeom>
            <a:noFill/>
            <a:ln w="28575">
              <a:solidFill>
                <a:schemeClr val="tx1"/>
              </a:solidFill>
              <a:round/>
              <a:headEnd/>
              <a:tailEnd/>
            </a:ln>
            <a:effectLst/>
          </p:spPr>
        </p:cxnSp>
      </p:gr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4274"/>
                                        </p:tgtEl>
                                        <p:attrNameLst>
                                          <p:attrName>style.visibility</p:attrName>
                                        </p:attrNameLst>
                                      </p:cBhvr>
                                      <p:to>
                                        <p:strVal val="visible"/>
                                      </p:to>
                                    </p:set>
                                    <p:animEffect transition="in" filter="wipe(left)">
                                      <p:cBhvr>
                                        <p:cTn id="7" dur="500"/>
                                        <p:tgtEl>
                                          <p:spTgt spid="5427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54281"/>
                                        </p:tgtEl>
                                        <p:attrNameLst>
                                          <p:attrName>style.visibility</p:attrName>
                                        </p:attrNameLst>
                                      </p:cBhvr>
                                      <p:to>
                                        <p:strVal val="visible"/>
                                      </p:to>
                                    </p:se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54277"/>
                                        </p:tgtEl>
                                        <p:attrNameLst>
                                          <p:attrName>style.visibility</p:attrName>
                                        </p:attrNameLst>
                                      </p:cBhvr>
                                      <p:to>
                                        <p:strVal val="visible"/>
                                      </p:to>
                                    </p:set>
                                    <p:animEffect transition="in" filter="wipe(left)">
                                      <p:cBhvr>
                                        <p:cTn id="15" dur="500"/>
                                        <p:tgtEl>
                                          <p:spTgt spid="54277"/>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54280"/>
                                        </p:tgtEl>
                                        <p:attrNameLst>
                                          <p:attrName>style.visibility</p:attrName>
                                        </p:attrNameLst>
                                      </p:cBhvr>
                                      <p:to>
                                        <p:strVal val="visible"/>
                                      </p:to>
                                    </p:se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54285"/>
                                        </p:tgtEl>
                                        <p:attrNameLst>
                                          <p:attrName>style.visibility</p:attrName>
                                        </p:attrNameLst>
                                      </p:cBhvr>
                                      <p:to>
                                        <p:strVal val="visible"/>
                                      </p:to>
                                    </p:set>
                                    <p:animEffect transition="in" filter="wipe(left)">
                                      <p:cBhvr>
                                        <p:cTn id="23" dur="500"/>
                                        <p:tgtEl>
                                          <p:spTgt spid="542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80" grpId="0" animBg="1" autoUpdateAnimBg="0"/>
      <p:bldP spid="54281"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19" name="Oval 23"/>
          <p:cNvSpPr>
            <a:spLocks noChangeArrowheads="1"/>
          </p:cNvSpPr>
          <p:nvPr/>
        </p:nvSpPr>
        <p:spPr bwMode="auto">
          <a:xfrm>
            <a:off x="3949700" y="3213100"/>
            <a:ext cx="1282700" cy="1282700"/>
          </a:xfrm>
          <a:prstGeom prst="ellipse">
            <a:avLst/>
          </a:prstGeom>
          <a:solidFill>
            <a:srgbClr val="CC0000"/>
          </a:solidFill>
          <a:ln w="38100">
            <a:solidFill>
              <a:schemeClr val="tx1"/>
            </a:solidFill>
            <a:round/>
            <a:headEnd/>
            <a:tailEnd/>
          </a:ln>
          <a:effectLst/>
        </p:spPr>
        <p:txBody>
          <a:bodyPr wrap="none" anchor="ctr"/>
          <a:lstStyle/>
          <a:p>
            <a:r>
              <a:rPr lang="en-US" sz="3600" b="1">
                <a:latin typeface="Arial" charset="0"/>
              </a:rPr>
              <a:t>Vs.</a:t>
            </a:r>
          </a:p>
        </p:txBody>
      </p:sp>
      <p:sp>
        <p:nvSpPr>
          <p:cNvPr id="55306" name="AutoShape 10"/>
          <p:cNvSpPr>
            <a:spLocks noChangeArrowheads="1"/>
          </p:cNvSpPr>
          <p:nvPr/>
        </p:nvSpPr>
        <p:spPr bwMode="auto">
          <a:xfrm>
            <a:off x="-254000" y="203200"/>
            <a:ext cx="33782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5307" name="Rectangle 11"/>
          <p:cNvSpPr>
            <a:spLocks noGrp="1" noChangeArrowheads="1"/>
          </p:cNvSpPr>
          <p:nvPr>
            <p:ph type="title"/>
          </p:nvPr>
        </p:nvSpPr>
        <p:spPr>
          <a:xfrm>
            <a:off x="228600" y="239713"/>
            <a:ext cx="7772400" cy="635000"/>
          </a:xfrm>
        </p:spPr>
        <p:txBody>
          <a:bodyPr/>
          <a:lstStyle/>
          <a:p>
            <a:r>
              <a:rPr lang="en-US" sz="3200"/>
              <a:t>E-mail Types </a:t>
            </a:r>
          </a:p>
        </p:txBody>
      </p:sp>
      <p:sp>
        <p:nvSpPr>
          <p:cNvPr id="55314" name="AutoShape 18"/>
          <p:cNvSpPr>
            <a:spLocks noChangeArrowheads="1"/>
          </p:cNvSpPr>
          <p:nvPr/>
        </p:nvSpPr>
        <p:spPr bwMode="auto">
          <a:xfrm>
            <a:off x="5257800" y="1752600"/>
            <a:ext cx="3352800" cy="4114800"/>
          </a:xfrm>
          <a:prstGeom prst="roundRect">
            <a:avLst>
              <a:gd name="adj" fmla="val 9218"/>
            </a:avLst>
          </a:prstGeom>
          <a:solidFill>
            <a:srgbClr val="FFEFD6"/>
          </a:solidFill>
          <a:ln w="38100">
            <a:solidFill>
              <a:srgbClr val="FFB610"/>
            </a:solidFill>
            <a:round/>
            <a:headEnd/>
            <a:tailEnd/>
          </a:ln>
          <a:effectLst>
            <a:outerShdw dist="71842" dir="2700000" algn="ctr" rotWithShape="0">
              <a:srgbClr val="707070"/>
            </a:outerShdw>
          </a:effectLst>
        </p:spPr>
        <p:txBody>
          <a:bodyPr lIns="182880" tIns="137160"/>
          <a:lstStyle/>
          <a:p>
            <a:pPr algn="l">
              <a:spcBef>
                <a:spcPct val="50000"/>
              </a:spcBef>
            </a:pPr>
            <a:r>
              <a:rPr lang="en-US" sz="2800" b="1">
                <a:latin typeface="Arial" charset="0"/>
              </a:rPr>
              <a:t>Opt-out</a:t>
            </a:r>
          </a:p>
          <a:p>
            <a:pPr>
              <a:spcBef>
                <a:spcPct val="50000"/>
              </a:spcBef>
            </a:pPr>
            <a:r>
              <a:rPr lang="en-US" i="1">
                <a:latin typeface="Arial" charset="0"/>
              </a:rPr>
              <a:t>A series of messages that a company sends automatically until  you notify </a:t>
            </a:r>
            <a:br>
              <a:rPr lang="en-US" i="1">
                <a:latin typeface="Arial" charset="0"/>
              </a:rPr>
            </a:br>
            <a:r>
              <a:rPr lang="en-US" i="1">
                <a:latin typeface="Arial" charset="0"/>
              </a:rPr>
              <a:t>them not to</a:t>
            </a:r>
          </a:p>
        </p:txBody>
      </p:sp>
      <p:sp>
        <p:nvSpPr>
          <p:cNvPr id="55317" name="AutoShape 21"/>
          <p:cNvSpPr>
            <a:spLocks noChangeArrowheads="1"/>
          </p:cNvSpPr>
          <p:nvPr/>
        </p:nvSpPr>
        <p:spPr bwMode="auto">
          <a:xfrm>
            <a:off x="457200" y="1752600"/>
            <a:ext cx="3429000" cy="4114800"/>
          </a:xfrm>
          <a:prstGeom prst="roundRect">
            <a:avLst>
              <a:gd name="adj" fmla="val 9218"/>
            </a:avLst>
          </a:prstGeom>
          <a:solidFill>
            <a:srgbClr val="FFEFD6"/>
          </a:solidFill>
          <a:ln w="38100">
            <a:solidFill>
              <a:srgbClr val="FFB610"/>
            </a:solidFill>
            <a:round/>
            <a:headEnd/>
            <a:tailEnd/>
          </a:ln>
          <a:effectLst>
            <a:outerShdw dist="71842" dir="2700000" algn="ctr" rotWithShape="0">
              <a:srgbClr val="707070"/>
            </a:outerShdw>
          </a:effectLst>
        </p:spPr>
        <p:txBody>
          <a:bodyPr lIns="182880" tIns="137160"/>
          <a:lstStyle/>
          <a:p>
            <a:pPr algn="l">
              <a:spcBef>
                <a:spcPct val="50000"/>
              </a:spcBef>
            </a:pPr>
            <a:r>
              <a:rPr lang="en-US" sz="2800" b="1">
                <a:latin typeface="Arial" charset="0"/>
              </a:rPr>
              <a:t>Opt-in</a:t>
            </a:r>
          </a:p>
          <a:p>
            <a:pPr>
              <a:spcBef>
                <a:spcPct val="50000"/>
              </a:spcBef>
            </a:pPr>
            <a:r>
              <a:rPr lang="en-US" i="1">
                <a:latin typeface="Arial" charset="0"/>
              </a:rPr>
              <a:t>Consumers give permission for email from a particular company/ brand to be sent to them</a:t>
            </a:r>
            <a:r>
              <a:rPr lang="en-US">
                <a:latin typeface="Arial" charset="0"/>
              </a:rPr>
              <a:t>. (</a:t>
            </a:r>
            <a:r>
              <a:rPr lang="en-US" i="1">
                <a:latin typeface="Arial" charset="0"/>
              </a:rPr>
              <a:t>therefore they are not perceived </a:t>
            </a:r>
            <a:br>
              <a:rPr lang="en-US" i="1">
                <a:latin typeface="Arial" charset="0"/>
              </a:rPr>
            </a:br>
            <a:r>
              <a:rPr lang="en-US" i="1">
                <a:latin typeface="Arial" charset="0"/>
              </a:rPr>
              <a:t>as spam)</a:t>
            </a:r>
          </a:p>
        </p:txBody>
      </p:sp>
      <p:sp>
        <p:nvSpPr>
          <p:cNvPr id="55320" name="AutoShape 24"/>
          <p:cNvSpPr>
            <a:spLocks noChangeArrowheads="1"/>
          </p:cNvSpPr>
          <p:nvPr/>
        </p:nvSpPr>
        <p:spPr bwMode="auto">
          <a:xfrm>
            <a:off x="457200" y="1752600"/>
            <a:ext cx="3429000" cy="4114800"/>
          </a:xfrm>
          <a:prstGeom prst="roundRect">
            <a:avLst>
              <a:gd name="adj" fmla="val 9218"/>
            </a:avLst>
          </a:prstGeom>
          <a:solidFill>
            <a:srgbClr val="FFEFD6"/>
          </a:solidFill>
          <a:ln w="38100">
            <a:solidFill>
              <a:srgbClr val="FFEFD2"/>
            </a:solidFill>
            <a:round/>
            <a:headEnd/>
            <a:tailEnd/>
          </a:ln>
          <a:effectLst>
            <a:outerShdw dist="71842" dir="2700000" algn="ctr" rotWithShape="0">
              <a:srgbClr val="707070"/>
            </a:outerShdw>
          </a:effectLst>
        </p:spPr>
        <p:txBody>
          <a:bodyPr lIns="182880" tIns="137160"/>
          <a:lstStyle/>
          <a:p>
            <a:pPr algn="l">
              <a:spcBef>
                <a:spcPct val="50000"/>
              </a:spcBef>
            </a:pPr>
            <a:r>
              <a:rPr lang="en-US" sz="2800" b="1">
                <a:latin typeface="Arial" charset="0"/>
              </a:rPr>
              <a:t>Opt-in</a:t>
            </a:r>
          </a:p>
          <a:p>
            <a:pPr>
              <a:spcBef>
                <a:spcPct val="50000"/>
              </a:spcBef>
            </a:pPr>
            <a:r>
              <a:rPr lang="en-US" i="1">
                <a:latin typeface="Arial" charset="0"/>
              </a:rPr>
              <a:t>Consumers give permission for e-mail from a particular company/ brand to be sent to them</a:t>
            </a:r>
            <a:r>
              <a:rPr lang="en-US">
                <a:latin typeface="Arial" charset="0"/>
              </a:rPr>
              <a:t> (</a:t>
            </a:r>
            <a:r>
              <a:rPr lang="en-US" i="1">
                <a:latin typeface="Arial" charset="0"/>
              </a:rPr>
              <a:t>therefore they are not perceived </a:t>
            </a:r>
            <a:br>
              <a:rPr lang="en-US" i="1">
                <a:latin typeface="Arial" charset="0"/>
              </a:rPr>
            </a:br>
            <a:r>
              <a:rPr lang="en-US" i="1">
                <a:latin typeface="Arial" charset="0"/>
              </a:rPr>
              <a:t>as spam)</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5317"/>
                                        </p:tgtEl>
                                        <p:attrNameLst>
                                          <p:attrName>style.visibility</p:attrName>
                                        </p:attrNameLst>
                                      </p:cBhvr>
                                      <p:to>
                                        <p:strVal val="visible"/>
                                      </p:to>
                                    </p:set>
                                    <p:animEffect transition="in" filter="wipe(up)">
                                      <p:cBhvr>
                                        <p:cTn id="7" dur="500"/>
                                        <p:tgtEl>
                                          <p:spTgt spid="5531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55320"/>
                                        </p:tgtEl>
                                        <p:attrNameLst>
                                          <p:attrName>style.visibility</p:attrName>
                                        </p:attrNameLst>
                                      </p:cBhvr>
                                      <p:to>
                                        <p:strVal val="visible"/>
                                      </p:to>
                                    </p:set>
                                  </p:childTnLst>
                                </p:cTn>
                              </p:par>
                            </p:childTnLst>
                          </p:cTn>
                        </p:par>
                        <p:par>
                          <p:cTn id="12" fill="hold">
                            <p:stCondLst>
                              <p:cond delay="500"/>
                            </p:stCondLst>
                            <p:childTnLst>
                              <p:par>
                                <p:cTn id="13" presetID="17" presetClass="entr" presetSubtype="10" fill="hold" grpId="0" nodeType="afterEffect">
                                  <p:stCondLst>
                                    <p:cond delay="0"/>
                                  </p:stCondLst>
                                  <p:childTnLst>
                                    <p:set>
                                      <p:cBhvr>
                                        <p:cTn id="14" dur="1" fill="hold">
                                          <p:stCondLst>
                                            <p:cond delay="0"/>
                                          </p:stCondLst>
                                        </p:cTn>
                                        <p:tgtEl>
                                          <p:spTgt spid="55319"/>
                                        </p:tgtEl>
                                        <p:attrNameLst>
                                          <p:attrName>style.visibility</p:attrName>
                                        </p:attrNameLst>
                                      </p:cBhvr>
                                      <p:to>
                                        <p:strVal val="visible"/>
                                      </p:to>
                                    </p:set>
                                    <p:anim calcmode="lin" valueType="num">
                                      <p:cBhvr>
                                        <p:cTn id="15" dur="500" fill="hold"/>
                                        <p:tgtEl>
                                          <p:spTgt spid="55319"/>
                                        </p:tgtEl>
                                        <p:attrNameLst>
                                          <p:attrName>ppt_w</p:attrName>
                                        </p:attrNameLst>
                                      </p:cBhvr>
                                      <p:tavLst>
                                        <p:tav tm="0">
                                          <p:val>
                                            <p:fltVal val="0"/>
                                          </p:val>
                                        </p:tav>
                                        <p:tav tm="100000">
                                          <p:val>
                                            <p:strVal val="#ppt_w"/>
                                          </p:val>
                                        </p:tav>
                                      </p:tavLst>
                                    </p:anim>
                                    <p:anim calcmode="lin" valueType="num">
                                      <p:cBhvr>
                                        <p:cTn id="16" dur="500" fill="hold"/>
                                        <p:tgtEl>
                                          <p:spTgt spid="55319"/>
                                        </p:tgtEl>
                                        <p:attrNameLst>
                                          <p:attrName>ppt_h</p:attrName>
                                        </p:attrNameLst>
                                      </p:cBhvr>
                                      <p:tavLst>
                                        <p:tav tm="0">
                                          <p:val>
                                            <p:strVal val="#ppt_h"/>
                                          </p:val>
                                        </p:tav>
                                        <p:tav tm="100000">
                                          <p:val>
                                            <p:strVal val="#ppt_h"/>
                                          </p:val>
                                        </p:tav>
                                      </p:tavLst>
                                    </p:anim>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55314"/>
                                        </p:tgtEl>
                                        <p:attrNameLst>
                                          <p:attrName>style.visibility</p:attrName>
                                        </p:attrNameLst>
                                      </p:cBhvr>
                                      <p:to>
                                        <p:strVal val="visible"/>
                                      </p:to>
                                    </p:set>
                                    <p:animEffect transition="in" filter="wipe(up)">
                                      <p:cBhvr>
                                        <p:cTn id="20" dur="500"/>
                                        <p:tgtEl>
                                          <p:spTgt spid="55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19" grpId="0" animBg="1" autoUpdateAnimBg="0"/>
      <p:bldP spid="55314" grpId="0" animBg="1" autoUpdateAnimBg="0"/>
      <p:bldP spid="55317" grpId="0" animBg="1" autoUpdateAnimBg="0"/>
      <p:bldP spid="55320"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336" name="Group 16"/>
          <p:cNvGrpSpPr>
            <a:grpSpLocks/>
          </p:cNvGrpSpPr>
          <p:nvPr/>
        </p:nvGrpSpPr>
        <p:grpSpPr bwMode="auto">
          <a:xfrm>
            <a:off x="533400" y="1524000"/>
            <a:ext cx="3200400" cy="1828800"/>
            <a:chOff x="336" y="960"/>
            <a:chExt cx="2016" cy="1152"/>
          </a:xfrm>
        </p:grpSpPr>
        <p:sp>
          <p:nvSpPr>
            <p:cNvPr id="56337" name="Line 17"/>
            <p:cNvSpPr>
              <a:spLocks noChangeShapeType="1"/>
            </p:cNvSpPr>
            <p:nvPr/>
          </p:nvSpPr>
          <p:spPr bwMode="auto">
            <a:xfrm flipH="1" flipV="1">
              <a:off x="1872" y="1776"/>
              <a:ext cx="480" cy="336"/>
            </a:xfrm>
            <a:prstGeom prst="line">
              <a:avLst/>
            </a:prstGeom>
            <a:noFill/>
            <a:ln w="28575">
              <a:solidFill>
                <a:schemeClr val="tx1"/>
              </a:solidFill>
              <a:round/>
              <a:headEnd/>
              <a:tailEnd/>
            </a:ln>
            <a:effectLst/>
          </p:spPr>
          <p:txBody>
            <a:bodyPr wrap="none" anchor="ctr"/>
            <a:lstStyle/>
            <a:p>
              <a:endParaRPr lang="en-US"/>
            </a:p>
          </p:txBody>
        </p:sp>
        <p:sp>
          <p:nvSpPr>
            <p:cNvPr id="56338" name="AutoShape 18"/>
            <p:cNvSpPr>
              <a:spLocks noChangeArrowheads="1"/>
            </p:cNvSpPr>
            <p:nvPr/>
          </p:nvSpPr>
          <p:spPr bwMode="auto">
            <a:xfrm>
              <a:off x="336" y="960"/>
              <a:ext cx="1584" cy="91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85000"/>
                </a:lnSpc>
              </a:pPr>
              <a:r>
                <a:rPr lang="en-US" b="1">
                  <a:latin typeface="Arial" charset="0"/>
                </a:rPr>
                <a:t>Ads</a:t>
              </a:r>
              <a:br>
                <a:rPr lang="en-US" b="1">
                  <a:latin typeface="Arial" charset="0"/>
                </a:rPr>
              </a:br>
              <a:r>
                <a:rPr lang="en-US">
                  <a:latin typeface="Arial" charset="0"/>
                </a:rPr>
                <a:t>Can Be Text or Audio/video</a:t>
              </a:r>
            </a:p>
          </p:txBody>
        </p:sp>
      </p:grpSp>
      <p:grpSp>
        <p:nvGrpSpPr>
          <p:cNvPr id="56339" name="Group 19"/>
          <p:cNvGrpSpPr>
            <a:grpSpLocks/>
          </p:cNvGrpSpPr>
          <p:nvPr/>
        </p:nvGrpSpPr>
        <p:grpSpPr bwMode="auto">
          <a:xfrm>
            <a:off x="5410200" y="1524000"/>
            <a:ext cx="3200400" cy="1828800"/>
            <a:chOff x="3408" y="960"/>
            <a:chExt cx="2016" cy="1152"/>
          </a:xfrm>
        </p:grpSpPr>
        <p:sp>
          <p:nvSpPr>
            <p:cNvPr id="56340" name="Line 20"/>
            <p:cNvSpPr>
              <a:spLocks noChangeShapeType="1"/>
            </p:cNvSpPr>
            <p:nvPr/>
          </p:nvSpPr>
          <p:spPr bwMode="auto">
            <a:xfrm flipV="1">
              <a:off x="3408" y="1776"/>
              <a:ext cx="576" cy="336"/>
            </a:xfrm>
            <a:prstGeom prst="line">
              <a:avLst/>
            </a:prstGeom>
            <a:noFill/>
            <a:ln w="28575">
              <a:solidFill>
                <a:schemeClr val="tx1"/>
              </a:solidFill>
              <a:round/>
              <a:headEnd/>
              <a:tailEnd/>
            </a:ln>
            <a:effectLst/>
          </p:spPr>
          <p:txBody>
            <a:bodyPr wrap="none" anchor="ctr"/>
            <a:lstStyle/>
            <a:p>
              <a:endParaRPr lang="en-US"/>
            </a:p>
          </p:txBody>
        </p:sp>
        <p:sp>
          <p:nvSpPr>
            <p:cNvPr id="56341" name="AutoShape 21"/>
            <p:cNvSpPr>
              <a:spLocks noChangeArrowheads="1"/>
            </p:cNvSpPr>
            <p:nvPr/>
          </p:nvSpPr>
          <p:spPr bwMode="auto">
            <a:xfrm>
              <a:off x="3840" y="960"/>
              <a:ext cx="1584" cy="91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85000"/>
                </a:lnSpc>
              </a:pPr>
              <a:r>
                <a:rPr lang="en-US" b="1">
                  <a:latin typeface="Arial" charset="0"/>
                </a:rPr>
                <a:t>Discussion</a:t>
              </a:r>
              <a:r>
                <a:rPr lang="en-US">
                  <a:latin typeface="Arial" charset="0"/>
                </a:rPr>
                <a:t> Lists</a:t>
              </a:r>
            </a:p>
            <a:p>
              <a:pPr>
                <a:lnSpc>
                  <a:spcPct val="85000"/>
                </a:lnSpc>
              </a:pPr>
              <a:r>
                <a:rPr lang="en-US">
                  <a:latin typeface="Arial" charset="0"/>
                </a:rPr>
                <a:t>Also Known As Listservs</a:t>
              </a:r>
            </a:p>
          </p:txBody>
        </p:sp>
      </p:grpSp>
      <p:grpSp>
        <p:nvGrpSpPr>
          <p:cNvPr id="56342" name="Group 22"/>
          <p:cNvGrpSpPr>
            <a:grpSpLocks/>
          </p:cNvGrpSpPr>
          <p:nvPr/>
        </p:nvGrpSpPr>
        <p:grpSpPr bwMode="auto">
          <a:xfrm>
            <a:off x="5410200" y="4419600"/>
            <a:ext cx="3200400" cy="1828800"/>
            <a:chOff x="3408" y="2784"/>
            <a:chExt cx="2016" cy="1152"/>
          </a:xfrm>
        </p:grpSpPr>
        <p:sp>
          <p:nvSpPr>
            <p:cNvPr id="56343" name="Line 23"/>
            <p:cNvSpPr>
              <a:spLocks noChangeShapeType="1"/>
            </p:cNvSpPr>
            <p:nvPr/>
          </p:nvSpPr>
          <p:spPr bwMode="auto">
            <a:xfrm>
              <a:off x="3408" y="2784"/>
              <a:ext cx="672" cy="432"/>
            </a:xfrm>
            <a:prstGeom prst="line">
              <a:avLst/>
            </a:prstGeom>
            <a:noFill/>
            <a:ln w="28575">
              <a:solidFill>
                <a:schemeClr val="tx1"/>
              </a:solidFill>
              <a:round/>
              <a:headEnd/>
              <a:tailEnd/>
            </a:ln>
            <a:effectLst/>
          </p:spPr>
          <p:txBody>
            <a:bodyPr wrap="none" anchor="ctr"/>
            <a:lstStyle/>
            <a:p>
              <a:endParaRPr lang="en-US"/>
            </a:p>
          </p:txBody>
        </p:sp>
        <p:sp>
          <p:nvSpPr>
            <p:cNvPr id="56344" name="AutoShape 24"/>
            <p:cNvSpPr>
              <a:spLocks noChangeArrowheads="1"/>
            </p:cNvSpPr>
            <p:nvPr/>
          </p:nvSpPr>
          <p:spPr bwMode="auto">
            <a:xfrm>
              <a:off x="3840" y="3024"/>
              <a:ext cx="1584" cy="91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85000"/>
                </a:lnSpc>
              </a:pPr>
              <a:r>
                <a:rPr lang="en-US" b="1">
                  <a:latin typeface="Arial" charset="0"/>
                </a:rPr>
                <a:t>Newsletters</a:t>
              </a:r>
            </a:p>
          </p:txBody>
        </p:sp>
      </p:grpSp>
      <p:sp>
        <p:nvSpPr>
          <p:cNvPr id="56345" name="AutoShape 25"/>
          <p:cNvSpPr>
            <a:spLocks noChangeArrowheads="1"/>
          </p:cNvSpPr>
          <p:nvPr/>
        </p:nvSpPr>
        <p:spPr bwMode="auto">
          <a:xfrm>
            <a:off x="6096000" y="4800600"/>
            <a:ext cx="2514600" cy="1447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85000"/>
              </a:lnSpc>
            </a:pPr>
            <a:r>
              <a:rPr lang="en-US" b="1">
                <a:latin typeface="Arial" charset="0"/>
              </a:rPr>
              <a:t>Newsletters</a:t>
            </a:r>
          </a:p>
        </p:txBody>
      </p:sp>
      <p:sp>
        <p:nvSpPr>
          <p:cNvPr id="56346" name="AutoShape 26"/>
          <p:cNvSpPr>
            <a:spLocks noChangeArrowheads="1"/>
          </p:cNvSpPr>
          <p:nvPr/>
        </p:nvSpPr>
        <p:spPr bwMode="auto">
          <a:xfrm>
            <a:off x="6096000" y="1524000"/>
            <a:ext cx="2514600" cy="1447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85000"/>
              </a:lnSpc>
            </a:pPr>
            <a:r>
              <a:rPr lang="en-US" b="1">
                <a:latin typeface="Arial" charset="0"/>
              </a:rPr>
              <a:t>Discussion</a:t>
            </a:r>
            <a:r>
              <a:rPr lang="en-US">
                <a:latin typeface="Arial" charset="0"/>
              </a:rPr>
              <a:t> </a:t>
            </a:r>
            <a:r>
              <a:rPr lang="en-US" b="1">
                <a:latin typeface="Arial" charset="0"/>
              </a:rPr>
              <a:t>Lists</a:t>
            </a:r>
          </a:p>
          <a:p>
            <a:pPr>
              <a:lnSpc>
                <a:spcPct val="85000"/>
              </a:lnSpc>
            </a:pPr>
            <a:r>
              <a:rPr lang="en-US">
                <a:latin typeface="Arial" charset="0"/>
              </a:rPr>
              <a:t>Also Known As Listservs</a:t>
            </a:r>
          </a:p>
        </p:txBody>
      </p:sp>
      <p:sp>
        <p:nvSpPr>
          <p:cNvPr id="56347" name="AutoShape 27"/>
          <p:cNvSpPr>
            <a:spLocks noChangeArrowheads="1"/>
          </p:cNvSpPr>
          <p:nvPr/>
        </p:nvSpPr>
        <p:spPr bwMode="auto">
          <a:xfrm>
            <a:off x="533400" y="1524000"/>
            <a:ext cx="2514600" cy="1447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85000"/>
              </a:lnSpc>
            </a:pPr>
            <a:r>
              <a:rPr lang="en-US" b="1">
                <a:latin typeface="Arial" charset="0"/>
              </a:rPr>
              <a:t>Ads</a:t>
            </a:r>
            <a:r>
              <a:rPr lang="en-US">
                <a:latin typeface="Arial" charset="0"/>
              </a:rPr>
              <a:t/>
            </a:r>
            <a:br>
              <a:rPr lang="en-US">
                <a:latin typeface="Arial" charset="0"/>
              </a:rPr>
            </a:br>
            <a:r>
              <a:rPr lang="en-US">
                <a:latin typeface="Arial" charset="0"/>
              </a:rPr>
              <a:t>Can Be Text or Audio/video</a:t>
            </a:r>
          </a:p>
        </p:txBody>
      </p:sp>
      <p:grpSp>
        <p:nvGrpSpPr>
          <p:cNvPr id="56348" name="Group 28"/>
          <p:cNvGrpSpPr>
            <a:grpSpLocks/>
          </p:cNvGrpSpPr>
          <p:nvPr/>
        </p:nvGrpSpPr>
        <p:grpSpPr bwMode="auto">
          <a:xfrm>
            <a:off x="533400" y="4419600"/>
            <a:ext cx="3200400" cy="1828800"/>
            <a:chOff x="336" y="2784"/>
            <a:chExt cx="2016" cy="1152"/>
          </a:xfrm>
        </p:grpSpPr>
        <p:sp>
          <p:nvSpPr>
            <p:cNvPr id="56349" name="Line 29"/>
            <p:cNvSpPr>
              <a:spLocks noChangeShapeType="1"/>
            </p:cNvSpPr>
            <p:nvPr/>
          </p:nvSpPr>
          <p:spPr bwMode="auto">
            <a:xfrm flipH="1">
              <a:off x="1728" y="2784"/>
              <a:ext cx="624" cy="384"/>
            </a:xfrm>
            <a:prstGeom prst="line">
              <a:avLst/>
            </a:prstGeom>
            <a:noFill/>
            <a:ln w="28575">
              <a:solidFill>
                <a:schemeClr val="tx1"/>
              </a:solidFill>
              <a:round/>
              <a:headEnd/>
              <a:tailEnd/>
            </a:ln>
            <a:effectLst/>
          </p:spPr>
          <p:txBody>
            <a:bodyPr wrap="none" anchor="ctr"/>
            <a:lstStyle/>
            <a:p>
              <a:endParaRPr lang="en-US"/>
            </a:p>
          </p:txBody>
        </p:sp>
        <p:sp>
          <p:nvSpPr>
            <p:cNvPr id="56350" name="AutoShape 30"/>
            <p:cNvSpPr>
              <a:spLocks noChangeArrowheads="1"/>
            </p:cNvSpPr>
            <p:nvPr/>
          </p:nvSpPr>
          <p:spPr bwMode="auto">
            <a:xfrm>
              <a:off x="336" y="3024"/>
              <a:ext cx="1584" cy="91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85000"/>
                </a:lnSpc>
              </a:pPr>
              <a:r>
                <a:rPr lang="en-US" b="1">
                  <a:latin typeface="Arial" charset="0"/>
                </a:rPr>
                <a:t>Publicity</a:t>
              </a:r>
              <a:r>
                <a:rPr lang="en-US">
                  <a:latin typeface="Arial" charset="0"/>
                </a:rPr>
                <a:t> </a:t>
              </a:r>
            </a:p>
            <a:p>
              <a:pPr>
                <a:lnSpc>
                  <a:spcPct val="85000"/>
                </a:lnSpc>
              </a:pPr>
              <a:r>
                <a:rPr lang="en-US">
                  <a:latin typeface="Arial" charset="0"/>
                </a:rPr>
                <a:t>Including News Releases</a:t>
              </a:r>
            </a:p>
          </p:txBody>
        </p:sp>
      </p:grpSp>
      <p:sp>
        <p:nvSpPr>
          <p:cNvPr id="56330" name="AutoShape 10"/>
          <p:cNvSpPr>
            <a:spLocks noChangeArrowheads="1"/>
          </p:cNvSpPr>
          <p:nvPr/>
        </p:nvSpPr>
        <p:spPr bwMode="auto">
          <a:xfrm>
            <a:off x="-254000" y="203200"/>
            <a:ext cx="39116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6331" name="Rectangle 11"/>
          <p:cNvSpPr>
            <a:spLocks noGrp="1" noChangeArrowheads="1"/>
          </p:cNvSpPr>
          <p:nvPr>
            <p:ph type="title"/>
          </p:nvPr>
        </p:nvSpPr>
        <p:spPr>
          <a:xfrm>
            <a:off x="228600" y="239713"/>
            <a:ext cx="7772400" cy="635000"/>
          </a:xfrm>
        </p:spPr>
        <p:txBody>
          <a:bodyPr/>
          <a:lstStyle/>
          <a:p>
            <a:r>
              <a:rPr lang="en-US" sz="3200"/>
              <a:t>E-mail Formats</a:t>
            </a:r>
          </a:p>
        </p:txBody>
      </p:sp>
      <p:sp>
        <p:nvSpPr>
          <p:cNvPr id="56351" name="Oval 31"/>
          <p:cNvSpPr>
            <a:spLocks noChangeArrowheads="1"/>
          </p:cNvSpPr>
          <p:nvPr/>
        </p:nvSpPr>
        <p:spPr bwMode="auto">
          <a:xfrm>
            <a:off x="3276600" y="2590800"/>
            <a:ext cx="2590800" cy="2590800"/>
          </a:xfrm>
          <a:prstGeom prst="ellipse">
            <a:avLst/>
          </a:prstGeom>
          <a:gradFill rotWithShape="0">
            <a:gsLst>
              <a:gs pos="0">
                <a:srgbClr val="C7D5ED"/>
              </a:gs>
              <a:gs pos="100000">
                <a:srgbClr val="84A2D6"/>
              </a:gs>
            </a:gsLst>
            <a:path path="shape">
              <a:fillToRect l="50000" t="50000" r="50000" b="50000"/>
            </a:path>
          </a:gradFill>
          <a:ln w="38100">
            <a:solidFill>
              <a:srgbClr val="001C52"/>
            </a:solidFill>
            <a:round/>
            <a:headEnd/>
            <a:tailEnd/>
          </a:ln>
          <a:effectLst>
            <a:outerShdw dist="71842" dir="2700000" algn="ctr" rotWithShape="0">
              <a:srgbClr val="707070"/>
            </a:outerShdw>
          </a:effectLst>
        </p:spPr>
        <p:txBody>
          <a:bodyPr wrap="none" lIns="0" rIns="0" anchor="ctr"/>
          <a:lstStyle/>
          <a:p>
            <a:pPr marL="174625" indent="-174625"/>
            <a:r>
              <a:rPr lang="en-US" sz="2800" b="1">
                <a:latin typeface="Arial" charset="0"/>
              </a:rPr>
              <a:t>E-mail</a:t>
            </a:r>
            <a:br>
              <a:rPr lang="en-US" sz="2800" b="1">
                <a:latin typeface="Arial" charset="0"/>
              </a:rPr>
            </a:br>
            <a:r>
              <a:rPr lang="en-US" sz="2800" b="1">
                <a:latin typeface="Arial" charset="0"/>
              </a:rPr>
              <a:t>Formats</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6336"/>
                                        </p:tgtEl>
                                        <p:attrNameLst>
                                          <p:attrName>style.visibility</p:attrName>
                                        </p:attrNameLst>
                                      </p:cBhvr>
                                      <p:to>
                                        <p:strVal val="visible"/>
                                      </p:to>
                                    </p:set>
                                    <p:animEffect transition="in" filter="wipe(right)">
                                      <p:cBhvr>
                                        <p:cTn id="7" dur="500"/>
                                        <p:tgtEl>
                                          <p:spTgt spid="5633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56347"/>
                                        </p:tgtEl>
                                        <p:attrNameLst>
                                          <p:attrName>style.visibility</p:attrName>
                                        </p:attrNameLst>
                                      </p:cBhvr>
                                      <p:to>
                                        <p:strVal val="visible"/>
                                      </p:to>
                                    </p:se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56339"/>
                                        </p:tgtEl>
                                        <p:attrNameLst>
                                          <p:attrName>style.visibility</p:attrName>
                                        </p:attrNameLst>
                                      </p:cBhvr>
                                      <p:to>
                                        <p:strVal val="visible"/>
                                      </p:to>
                                    </p:set>
                                    <p:animEffect transition="in" filter="wipe(left)">
                                      <p:cBhvr>
                                        <p:cTn id="15" dur="500"/>
                                        <p:tgtEl>
                                          <p:spTgt spid="56339"/>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56346"/>
                                        </p:tgtEl>
                                        <p:attrNameLst>
                                          <p:attrName>style.visibility</p:attrName>
                                        </p:attrNameLst>
                                      </p:cBhvr>
                                      <p:to>
                                        <p:strVal val="visible"/>
                                      </p:to>
                                    </p:se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56342"/>
                                        </p:tgtEl>
                                        <p:attrNameLst>
                                          <p:attrName>style.visibility</p:attrName>
                                        </p:attrNameLst>
                                      </p:cBhvr>
                                      <p:to>
                                        <p:strVal val="visible"/>
                                      </p:to>
                                    </p:set>
                                    <p:animEffect transition="in" filter="wipe(left)">
                                      <p:cBhvr>
                                        <p:cTn id="23" dur="500"/>
                                        <p:tgtEl>
                                          <p:spTgt spid="56342"/>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56345"/>
                                        </p:tgtEl>
                                        <p:attrNameLst>
                                          <p:attrName>style.visibility</p:attrName>
                                        </p:attrNameLst>
                                      </p:cBhvr>
                                      <p:to>
                                        <p:strVal val="visible"/>
                                      </p:to>
                                    </p:set>
                                  </p:childTnLst>
                                </p:cTn>
                              </p:par>
                            </p:childTnLst>
                          </p:cTn>
                        </p:par>
                        <p:par>
                          <p:cTn id="28" fill="hold">
                            <p:stCondLst>
                              <p:cond delay="500"/>
                            </p:stCondLst>
                            <p:childTnLst>
                              <p:par>
                                <p:cTn id="29" presetID="22" presetClass="entr" presetSubtype="2" fill="hold" nodeType="afterEffect">
                                  <p:stCondLst>
                                    <p:cond delay="0"/>
                                  </p:stCondLst>
                                  <p:childTnLst>
                                    <p:set>
                                      <p:cBhvr>
                                        <p:cTn id="30" dur="1" fill="hold">
                                          <p:stCondLst>
                                            <p:cond delay="0"/>
                                          </p:stCondLst>
                                        </p:cTn>
                                        <p:tgtEl>
                                          <p:spTgt spid="56348"/>
                                        </p:tgtEl>
                                        <p:attrNameLst>
                                          <p:attrName>style.visibility</p:attrName>
                                        </p:attrNameLst>
                                      </p:cBhvr>
                                      <p:to>
                                        <p:strVal val="visible"/>
                                      </p:to>
                                    </p:set>
                                    <p:animEffect transition="in" filter="wipe(right)">
                                      <p:cBhvr>
                                        <p:cTn id="31" dur="500"/>
                                        <p:tgtEl>
                                          <p:spTgt spid="563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45" grpId="0" animBg="1" autoUpdateAnimBg="0"/>
      <p:bldP spid="56346" grpId="0" animBg="1" autoUpdateAnimBg="0"/>
      <p:bldP spid="56347"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1026"/>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57347" name="AutoShape 1027"/>
          <p:cNvSpPr>
            <a:spLocks noChangeArrowheads="1"/>
          </p:cNvSpPr>
          <p:nvPr/>
        </p:nvSpPr>
        <p:spPr bwMode="auto">
          <a:xfrm>
            <a:off x="-254000" y="227013"/>
            <a:ext cx="90678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57348" name="Rectangle 1028"/>
          <p:cNvSpPr>
            <a:spLocks noGrp="1" noChangeArrowheads="1"/>
          </p:cNvSpPr>
          <p:nvPr>
            <p:ph type="title"/>
          </p:nvPr>
        </p:nvSpPr>
        <p:spPr>
          <a:xfrm>
            <a:off x="227013" y="241300"/>
            <a:ext cx="8916987" cy="635000"/>
          </a:xfrm>
        </p:spPr>
        <p:txBody>
          <a:bodyPr/>
          <a:lstStyle/>
          <a:p>
            <a:r>
              <a:rPr lang="en-US" sz="2800"/>
              <a:t>This Ad Promotes A Keyword Registration Service</a:t>
            </a:r>
          </a:p>
        </p:txBody>
      </p:sp>
      <p:pic>
        <p:nvPicPr>
          <p:cNvPr id="57355" name="Picture 1035" descr="C:\My Documents\Duncan Compressed\dun37744_p1207.jpg"/>
          <p:cNvPicPr>
            <a:picLocks noChangeAspect="1" noChangeArrowheads="1"/>
          </p:cNvPicPr>
          <p:nvPr/>
        </p:nvPicPr>
        <p:blipFill>
          <a:blip r:embed="rId2" cstate="print"/>
          <a:srcRect/>
          <a:stretch>
            <a:fillRect/>
          </a:stretch>
        </p:blipFill>
        <p:spPr bwMode="auto">
          <a:xfrm>
            <a:off x="2057400" y="1585913"/>
            <a:ext cx="6629400" cy="4357687"/>
          </a:xfrm>
          <a:prstGeom prst="rect">
            <a:avLst/>
          </a:prstGeom>
          <a:noFill/>
          <a:effectLst>
            <a:outerShdw dist="107763" dir="2700000" algn="ctr" rotWithShape="0">
              <a:srgbClr val="808080"/>
            </a:outerShdw>
          </a:effectLst>
        </p:spPr>
      </p:pic>
      <p:sp>
        <p:nvSpPr>
          <p:cNvPr id="57356" name="Rectangle 1036">
            <a:hlinkClick r:id="rId3" action="ppaction://program"/>
          </p:cNvPr>
          <p:cNvSpPr>
            <a:spLocks noChangeArrowheads="1"/>
          </p:cNvSpPr>
          <p:nvPr/>
        </p:nvSpPr>
        <p:spPr bwMode="auto">
          <a:xfrm>
            <a:off x="8305800" y="5715000"/>
            <a:ext cx="533400" cy="533400"/>
          </a:xfrm>
          <a:prstGeom prst="rect">
            <a:avLst/>
          </a:prstGeom>
          <a:solidFill>
            <a:srgbClr val="990000"/>
          </a:solidFill>
          <a:ln w="38100">
            <a:solidFill>
              <a:schemeClr val="tx1"/>
            </a:solidFill>
            <a:miter lim="800000"/>
            <a:headEnd/>
            <a:tailEnd/>
          </a:ln>
          <a:effectLst>
            <a:outerShdw dist="35921" dir="2700000" algn="ctr" rotWithShape="0">
              <a:schemeClr val="tx1"/>
            </a:outerShdw>
          </a:effectLst>
        </p:spPr>
        <p:txBody>
          <a:bodyPr wrap="none" tIns="27432" anchor="ctr"/>
          <a:lstStyle/>
          <a:p>
            <a:pPr eaLnBrk="0" hangingPunct="0"/>
            <a:r>
              <a:rPr lang="en-US" sz="4400" b="1">
                <a:solidFill>
                  <a:srgbClr val="F8F8F8"/>
                </a:solidFill>
                <a:latin typeface="Arial" charset="0"/>
              </a:rPr>
              <a:t>+</a:t>
            </a: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7356"/>
                                        </p:tgtEl>
                                        <p:attrNameLst>
                                          <p:attrName>style.visibility</p:attrName>
                                        </p:attrNameLst>
                                      </p:cBhvr>
                                      <p:to>
                                        <p:strVal val="visible"/>
                                      </p:to>
                                    </p:set>
                                    <p:animEffect transition="in" filter="dissolve">
                                      <p:cBhvr>
                                        <p:cTn id="7" dur="500"/>
                                        <p:tgtEl>
                                          <p:spTgt spid="573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6"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370" name="Group 2"/>
          <p:cNvGrpSpPr>
            <a:grpSpLocks/>
          </p:cNvGrpSpPr>
          <p:nvPr/>
        </p:nvGrpSpPr>
        <p:grpSpPr bwMode="auto">
          <a:xfrm>
            <a:off x="2914650" y="1447800"/>
            <a:ext cx="5695950" cy="2324100"/>
            <a:chOff x="1836" y="912"/>
            <a:chExt cx="3588" cy="1464"/>
          </a:xfrm>
        </p:grpSpPr>
        <p:sp>
          <p:nvSpPr>
            <p:cNvPr id="58371" name="AutoShape 3"/>
            <p:cNvSpPr>
              <a:spLocks noChangeArrowheads="1"/>
            </p:cNvSpPr>
            <p:nvPr/>
          </p:nvSpPr>
          <p:spPr bwMode="auto">
            <a:xfrm>
              <a:off x="2304" y="912"/>
              <a:ext cx="3120" cy="72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Information</a:t>
              </a:r>
            </a:p>
          </p:txBody>
        </p:sp>
        <p:cxnSp>
          <p:nvCxnSpPr>
            <p:cNvPr id="58372" name="AutoShape 4"/>
            <p:cNvCxnSpPr>
              <a:cxnSpLocks noChangeShapeType="1"/>
              <a:stCxn id="58380" idx="6"/>
              <a:endCxn id="58371" idx="1"/>
            </p:cNvCxnSpPr>
            <p:nvPr/>
          </p:nvCxnSpPr>
          <p:spPr bwMode="auto">
            <a:xfrm flipV="1">
              <a:off x="1836" y="1272"/>
              <a:ext cx="456" cy="1104"/>
            </a:xfrm>
            <a:prstGeom prst="straightConnector1">
              <a:avLst/>
            </a:prstGeom>
            <a:noFill/>
            <a:ln w="28575">
              <a:solidFill>
                <a:schemeClr val="tx1"/>
              </a:solidFill>
              <a:round/>
              <a:headEnd/>
              <a:tailEnd/>
            </a:ln>
            <a:effectLst/>
          </p:spPr>
        </p:cxnSp>
      </p:grpSp>
      <p:grpSp>
        <p:nvGrpSpPr>
          <p:cNvPr id="58373" name="Group 5"/>
          <p:cNvGrpSpPr>
            <a:grpSpLocks/>
          </p:cNvGrpSpPr>
          <p:nvPr/>
        </p:nvGrpSpPr>
        <p:grpSpPr bwMode="auto">
          <a:xfrm>
            <a:off x="2914650" y="3200400"/>
            <a:ext cx="5695950" cy="1143000"/>
            <a:chOff x="1836" y="2016"/>
            <a:chExt cx="3588" cy="720"/>
          </a:xfrm>
        </p:grpSpPr>
        <p:sp>
          <p:nvSpPr>
            <p:cNvPr id="58374" name="AutoShape 6"/>
            <p:cNvSpPr>
              <a:spLocks noChangeArrowheads="1"/>
            </p:cNvSpPr>
            <p:nvPr/>
          </p:nvSpPr>
          <p:spPr bwMode="auto">
            <a:xfrm>
              <a:off x="2304" y="2016"/>
              <a:ext cx="3120" cy="72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Online brand communities</a:t>
              </a:r>
            </a:p>
          </p:txBody>
        </p:sp>
        <p:cxnSp>
          <p:nvCxnSpPr>
            <p:cNvPr id="58375" name="AutoShape 7"/>
            <p:cNvCxnSpPr>
              <a:cxnSpLocks noChangeShapeType="1"/>
              <a:stCxn id="58380" idx="6"/>
              <a:endCxn id="58374" idx="1"/>
            </p:cNvCxnSpPr>
            <p:nvPr/>
          </p:nvCxnSpPr>
          <p:spPr bwMode="auto">
            <a:xfrm>
              <a:off x="1836" y="2376"/>
              <a:ext cx="456" cy="0"/>
            </a:xfrm>
            <a:prstGeom prst="straightConnector1">
              <a:avLst/>
            </a:prstGeom>
            <a:noFill/>
            <a:ln w="28575">
              <a:solidFill>
                <a:schemeClr val="tx1"/>
              </a:solidFill>
              <a:round/>
              <a:headEnd/>
              <a:tailEnd/>
            </a:ln>
            <a:effectLst/>
          </p:spPr>
        </p:cxnSp>
      </p:grpSp>
      <p:grpSp>
        <p:nvGrpSpPr>
          <p:cNvPr id="58381" name="Group 13"/>
          <p:cNvGrpSpPr>
            <a:grpSpLocks/>
          </p:cNvGrpSpPr>
          <p:nvPr/>
        </p:nvGrpSpPr>
        <p:grpSpPr bwMode="auto">
          <a:xfrm>
            <a:off x="2914650" y="3771900"/>
            <a:ext cx="5695950" cy="2324100"/>
            <a:chOff x="1836" y="2376"/>
            <a:chExt cx="3588" cy="1464"/>
          </a:xfrm>
        </p:grpSpPr>
        <p:sp>
          <p:nvSpPr>
            <p:cNvPr id="58382" name="AutoShape 14"/>
            <p:cNvSpPr>
              <a:spLocks noChangeArrowheads="1"/>
            </p:cNvSpPr>
            <p:nvPr/>
          </p:nvSpPr>
          <p:spPr bwMode="auto">
            <a:xfrm>
              <a:off x="2304" y="3120"/>
              <a:ext cx="3120" cy="72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Online customer service</a:t>
              </a:r>
            </a:p>
          </p:txBody>
        </p:sp>
        <p:cxnSp>
          <p:nvCxnSpPr>
            <p:cNvPr id="58383" name="AutoShape 15"/>
            <p:cNvCxnSpPr>
              <a:cxnSpLocks noChangeShapeType="1"/>
              <a:stCxn id="58380" idx="6"/>
              <a:endCxn id="58382" idx="1"/>
            </p:cNvCxnSpPr>
            <p:nvPr/>
          </p:nvCxnSpPr>
          <p:spPr bwMode="auto">
            <a:xfrm>
              <a:off x="1836" y="2376"/>
              <a:ext cx="456" cy="1104"/>
            </a:xfrm>
            <a:prstGeom prst="straightConnector1">
              <a:avLst/>
            </a:prstGeom>
            <a:noFill/>
            <a:ln w="28575">
              <a:solidFill>
                <a:schemeClr val="tx1"/>
              </a:solidFill>
              <a:round/>
              <a:headEnd/>
              <a:tailEnd/>
            </a:ln>
            <a:effectLst/>
          </p:spPr>
        </p:cxnSp>
      </p:grpSp>
      <p:sp>
        <p:nvSpPr>
          <p:cNvPr id="58376" name="AutoShape 8"/>
          <p:cNvSpPr>
            <a:spLocks noChangeArrowheads="1"/>
          </p:cNvSpPr>
          <p:nvPr/>
        </p:nvSpPr>
        <p:spPr bwMode="auto">
          <a:xfrm>
            <a:off x="3657600" y="3200400"/>
            <a:ext cx="4953000" cy="11430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Online brand communities</a:t>
            </a:r>
          </a:p>
        </p:txBody>
      </p:sp>
      <p:sp>
        <p:nvSpPr>
          <p:cNvPr id="58377" name="AutoShape 9"/>
          <p:cNvSpPr>
            <a:spLocks noChangeArrowheads="1"/>
          </p:cNvSpPr>
          <p:nvPr/>
        </p:nvSpPr>
        <p:spPr bwMode="auto">
          <a:xfrm>
            <a:off x="3657600" y="1447800"/>
            <a:ext cx="4953000" cy="11430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Information</a:t>
            </a:r>
          </a:p>
        </p:txBody>
      </p:sp>
      <p:sp>
        <p:nvSpPr>
          <p:cNvPr id="58378" name="AutoShape 10"/>
          <p:cNvSpPr>
            <a:spLocks noChangeArrowheads="1"/>
          </p:cNvSpPr>
          <p:nvPr/>
        </p:nvSpPr>
        <p:spPr bwMode="auto">
          <a:xfrm>
            <a:off x="-254000" y="203200"/>
            <a:ext cx="41402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8379" name="Rectangle 11"/>
          <p:cNvSpPr>
            <a:spLocks noGrp="1" noChangeArrowheads="1"/>
          </p:cNvSpPr>
          <p:nvPr>
            <p:ph type="title"/>
          </p:nvPr>
        </p:nvSpPr>
        <p:spPr>
          <a:xfrm>
            <a:off x="228600" y="239713"/>
            <a:ext cx="7772400" cy="635000"/>
          </a:xfrm>
        </p:spPr>
        <p:txBody>
          <a:bodyPr/>
          <a:lstStyle/>
          <a:p>
            <a:r>
              <a:rPr lang="en-US" sz="3200"/>
              <a:t>Website Features </a:t>
            </a:r>
          </a:p>
        </p:txBody>
      </p:sp>
      <p:sp>
        <p:nvSpPr>
          <p:cNvPr id="58380" name="Oval 12"/>
          <p:cNvSpPr>
            <a:spLocks noChangeArrowheads="1"/>
          </p:cNvSpPr>
          <p:nvPr/>
        </p:nvSpPr>
        <p:spPr bwMode="auto">
          <a:xfrm>
            <a:off x="685800" y="2667000"/>
            <a:ext cx="2209800" cy="2209800"/>
          </a:xfrm>
          <a:prstGeom prst="ellipse">
            <a:avLst/>
          </a:prstGeom>
          <a:gradFill rotWithShape="0">
            <a:gsLst>
              <a:gs pos="0">
                <a:srgbClr val="C7D5ED"/>
              </a:gs>
              <a:gs pos="100000">
                <a:srgbClr val="84A2D6"/>
              </a:gs>
            </a:gsLst>
            <a:path path="shape">
              <a:fillToRect l="50000" t="50000" r="50000" b="50000"/>
            </a:path>
          </a:gradFill>
          <a:ln w="38100">
            <a:solidFill>
              <a:srgbClr val="001C52"/>
            </a:solidFill>
            <a:round/>
            <a:headEnd/>
            <a:tailEnd/>
          </a:ln>
          <a:effectLst>
            <a:outerShdw dist="71842" dir="2700000" algn="ctr" rotWithShape="0">
              <a:srgbClr val="707070"/>
            </a:outerShdw>
          </a:effectLst>
        </p:spPr>
        <p:txBody>
          <a:bodyPr wrap="none" lIns="0" rIns="0" anchor="ctr"/>
          <a:lstStyle/>
          <a:p>
            <a:pPr marL="174625" indent="-174625">
              <a:spcBef>
                <a:spcPct val="20000"/>
              </a:spcBef>
            </a:pPr>
            <a:r>
              <a:rPr lang="en-US" sz="2800" b="1">
                <a:latin typeface="Arial" charset="0"/>
              </a:rPr>
              <a:t>Website</a:t>
            </a:r>
            <a:br>
              <a:rPr lang="en-US" sz="2800" b="1">
                <a:latin typeface="Arial" charset="0"/>
              </a:rPr>
            </a:br>
            <a:r>
              <a:rPr lang="en-US" sz="2800" b="1">
                <a:latin typeface="Arial" charset="0"/>
              </a:rPr>
              <a:t>Features</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wipe(left)">
                                      <p:cBhvr>
                                        <p:cTn id="7" dur="500"/>
                                        <p:tgtEl>
                                          <p:spTgt spid="5837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58377"/>
                                        </p:tgtEl>
                                        <p:attrNameLst>
                                          <p:attrName>style.visibility</p:attrName>
                                        </p:attrNameLst>
                                      </p:cBhvr>
                                      <p:to>
                                        <p:strVal val="visible"/>
                                      </p:to>
                                    </p:se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58373"/>
                                        </p:tgtEl>
                                        <p:attrNameLst>
                                          <p:attrName>style.visibility</p:attrName>
                                        </p:attrNameLst>
                                      </p:cBhvr>
                                      <p:to>
                                        <p:strVal val="visible"/>
                                      </p:to>
                                    </p:set>
                                    <p:animEffect transition="in" filter="wipe(left)">
                                      <p:cBhvr>
                                        <p:cTn id="15" dur="500"/>
                                        <p:tgtEl>
                                          <p:spTgt spid="5837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58376"/>
                                        </p:tgtEl>
                                        <p:attrNameLst>
                                          <p:attrName>style.visibility</p:attrName>
                                        </p:attrNameLst>
                                      </p:cBhvr>
                                      <p:to>
                                        <p:strVal val="visible"/>
                                      </p:to>
                                    </p:se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58381"/>
                                        </p:tgtEl>
                                        <p:attrNameLst>
                                          <p:attrName>style.visibility</p:attrName>
                                        </p:attrNameLst>
                                      </p:cBhvr>
                                      <p:to>
                                        <p:strVal val="visible"/>
                                      </p:to>
                                    </p:set>
                                    <p:animEffect transition="in" filter="wipe(left)">
                                      <p:cBhvr>
                                        <p:cTn id="23" dur="500"/>
                                        <p:tgtEl>
                                          <p:spTgt spid="583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6" grpId="0" animBg="1" autoUpdateAnimBg="0"/>
      <p:bldP spid="58377"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skyline"/>
          <p:cNvPicPr>
            <a:picLocks noChangeAspect="1" noChangeArrowheads="1"/>
          </p:cNvPicPr>
          <p:nvPr/>
        </p:nvPicPr>
        <p:blipFill>
          <a:blip r:embed="rId2" cstate="print">
            <a:lum bright="18000" contrast="-18000"/>
          </a:blip>
          <a:srcRect l="14375" t="7500" r="10625" b="17500"/>
          <a:stretch>
            <a:fillRect/>
          </a:stretch>
        </p:blipFill>
        <p:spPr bwMode="auto">
          <a:xfrm>
            <a:off x="0" y="0"/>
            <a:ext cx="9144000" cy="6858000"/>
          </a:xfrm>
          <a:prstGeom prst="rect">
            <a:avLst/>
          </a:prstGeom>
          <a:noFill/>
        </p:spPr>
      </p:pic>
      <p:sp>
        <p:nvSpPr>
          <p:cNvPr id="39939" name="AutoShape 3"/>
          <p:cNvSpPr>
            <a:spLocks noChangeArrowheads="1"/>
          </p:cNvSpPr>
          <p:nvPr/>
        </p:nvSpPr>
        <p:spPr bwMode="auto">
          <a:xfrm>
            <a:off x="-254000" y="203200"/>
            <a:ext cx="57404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39940" name="Rectangle 4"/>
          <p:cNvSpPr>
            <a:spLocks noGrp="1" noChangeArrowheads="1"/>
          </p:cNvSpPr>
          <p:nvPr>
            <p:ph type="title"/>
          </p:nvPr>
        </p:nvSpPr>
        <p:spPr>
          <a:xfrm>
            <a:off x="228600" y="239713"/>
            <a:ext cx="7772400" cy="635000"/>
          </a:xfrm>
        </p:spPr>
        <p:txBody>
          <a:bodyPr/>
          <a:lstStyle/>
          <a:p>
            <a:r>
              <a:rPr lang="en-US" sz="3200"/>
              <a:t>Tales From the Real World</a:t>
            </a:r>
          </a:p>
        </p:txBody>
      </p:sp>
      <p:sp>
        <p:nvSpPr>
          <p:cNvPr id="39941" name="AutoShape 5"/>
          <p:cNvSpPr>
            <a:spLocks noChangeArrowheads="1"/>
          </p:cNvSpPr>
          <p:nvPr/>
        </p:nvSpPr>
        <p:spPr bwMode="auto">
          <a:xfrm>
            <a:off x="685800" y="1338263"/>
            <a:ext cx="7848600" cy="4986337"/>
          </a:xfrm>
          <a:prstGeom prst="roundRect">
            <a:avLst>
              <a:gd name="adj" fmla="val 11458"/>
            </a:avLst>
          </a:prstGeom>
          <a:solidFill>
            <a:srgbClr val="FFF9EF"/>
          </a:solidFill>
          <a:ln w="38100">
            <a:solidFill>
              <a:srgbClr val="FFB610"/>
            </a:solidFill>
            <a:round/>
            <a:headEnd/>
            <a:tailEnd/>
          </a:ln>
          <a:effectLst>
            <a:outerShdw dist="71842" dir="2700000" algn="ctr" rotWithShape="0">
              <a:srgbClr val="707070"/>
            </a:outerShdw>
          </a:effectLst>
        </p:spPr>
        <p:txBody>
          <a:bodyPr anchor="ctr"/>
          <a:lstStyle/>
          <a:p>
            <a:pPr algn="l"/>
            <a:endParaRPr lang="en-US">
              <a:latin typeface="Arial" charset="0"/>
            </a:endParaRPr>
          </a:p>
        </p:txBody>
      </p:sp>
      <p:sp>
        <p:nvSpPr>
          <p:cNvPr id="39942" name="Text Box 6"/>
          <p:cNvSpPr txBox="1">
            <a:spLocks noChangeArrowheads="1"/>
          </p:cNvSpPr>
          <p:nvPr/>
        </p:nvSpPr>
        <p:spPr bwMode="auto">
          <a:xfrm>
            <a:off x="1066800" y="1717675"/>
            <a:ext cx="7315200" cy="4302125"/>
          </a:xfrm>
          <a:prstGeom prst="rect">
            <a:avLst/>
          </a:prstGeom>
          <a:noFill/>
          <a:ln w="38100">
            <a:noFill/>
            <a:miter lim="800000"/>
            <a:headEnd/>
            <a:tailEnd/>
          </a:ln>
          <a:effectLst/>
        </p:spPr>
        <p:txBody>
          <a:bodyPr>
            <a:spAutoFit/>
          </a:bodyPr>
          <a:lstStyle/>
          <a:p>
            <a:pPr algn="l"/>
            <a:r>
              <a:rPr lang="en-US" sz="2300">
                <a:latin typeface="Arial" charset="0"/>
              </a:rPr>
              <a:t>Web sites are somewhat of a status symbol in the </a:t>
            </a:r>
            <a:br>
              <a:rPr lang="en-US" sz="2300">
                <a:latin typeface="Arial" charset="0"/>
              </a:rPr>
            </a:br>
            <a:r>
              <a:rPr lang="en-US" sz="2300">
                <a:latin typeface="Arial" charset="0"/>
              </a:rPr>
              <a:t>real world, with organizations scrambling just to get something—anything—online, so they can claim they have a web presence.</a:t>
            </a:r>
          </a:p>
          <a:p>
            <a:pPr algn="l"/>
            <a:endParaRPr lang="en-US" sz="2300">
              <a:latin typeface="Arial" charset="0"/>
            </a:endParaRPr>
          </a:p>
          <a:p>
            <a:pPr algn="l"/>
            <a:r>
              <a:rPr lang="en-US" sz="2300">
                <a:latin typeface="Arial" charset="0"/>
              </a:rPr>
              <a:t>Unfortunately, it would be better for some organizations not to be online at all than with a poorly designed site. Two of the most serious errors: to have outdated information that makes the organization look foolish; and to have a site that just posts copy or photos and offers no interactivity—not even an email address or toll free number to respond.</a:t>
            </a:r>
          </a:p>
        </p:txBody>
      </p:sp>
      <p:pic>
        <p:nvPicPr>
          <p:cNvPr id="39943" name="Picture 7" descr="book"/>
          <p:cNvPicPr>
            <a:picLocks noChangeAspect="1" noChangeArrowheads="1"/>
          </p:cNvPicPr>
          <p:nvPr/>
        </p:nvPicPr>
        <p:blipFill>
          <a:blip r:embed="rId3" cstate="print"/>
          <a:srcRect/>
          <a:stretch>
            <a:fillRect/>
          </a:stretch>
        </p:blipFill>
        <p:spPr bwMode="auto">
          <a:xfrm>
            <a:off x="7843838" y="1100138"/>
            <a:ext cx="963612" cy="990600"/>
          </a:xfrm>
          <a:prstGeom prst="rect">
            <a:avLst/>
          </a:prstGeom>
          <a:noFill/>
        </p:spPr>
      </p:pic>
    </p:spTree>
  </p:cSld>
  <p:clrMapOvr>
    <a:masterClrMapping/>
  </p:clrMapOvr>
  <p:transition>
    <p:zo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425" name="Group 33"/>
          <p:cNvGrpSpPr>
            <a:grpSpLocks/>
          </p:cNvGrpSpPr>
          <p:nvPr/>
        </p:nvGrpSpPr>
        <p:grpSpPr bwMode="auto">
          <a:xfrm>
            <a:off x="5638800" y="3352800"/>
            <a:ext cx="3048000" cy="1371600"/>
            <a:chOff x="3552" y="2112"/>
            <a:chExt cx="1920" cy="864"/>
          </a:xfrm>
        </p:grpSpPr>
        <p:sp>
          <p:nvSpPr>
            <p:cNvPr id="59426" name="Line 34"/>
            <p:cNvSpPr>
              <a:spLocks noChangeShapeType="1"/>
            </p:cNvSpPr>
            <p:nvPr/>
          </p:nvSpPr>
          <p:spPr bwMode="auto">
            <a:xfrm>
              <a:off x="3552" y="2448"/>
              <a:ext cx="432" cy="96"/>
            </a:xfrm>
            <a:prstGeom prst="line">
              <a:avLst/>
            </a:prstGeom>
            <a:noFill/>
            <a:ln w="28575">
              <a:solidFill>
                <a:schemeClr val="tx1"/>
              </a:solidFill>
              <a:round/>
              <a:headEnd/>
              <a:tailEnd/>
            </a:ln>
            <a:effectLst/>
          </p:spPr>
          <p:txBody>
            <a:bodyPr wrap="none" anchor="ctr"/>
            <a:lstStyle/>
            <a:p>
              <a:endParaRPr lang="en-US"/>
            </a:p>
          </p:txBody>
        </p:sp>
        <p:sp>
          <p:nvSpPr>
            <p:cNvPr id="59427" name="AutoShape 35"/>
            <p:cNvSpPr>
              <a:spLocks noChangeArrowheads="1"/>
            </p:cNvSpPr>
            <p:nvPr/>
          </p:nvSpPr>
          <p:spPr bwMode="auto">
            <a:xfrm>
              <a:off x="3888" y="2112"/>
              <a:ext cx="1584" cy="864"/>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85000"/>
                </a:lnSpc>
              </a:pPr>
              <a:r>
                <a:rPr lang="en-US" sz="2800">
                  <a:latin typeface="Arial" charset="0"/>
                </a:rPr>
                <a:t>Precise Targeting</a:t>
              </a:r>
            </a:p>
          </p:txBody>
        </p:sp>
      </p:grpSp>
      <p:grpSp>
        <p:nvGrpSpPr>
          <p:cNvPr id="59428" name="Group 36"/>
          <p:cNvGrpSpPr>
            <a:grpSpLocks/>
          </p:cNvGrpSpPr>
          <p:nvPr/>
        </p:nvGrpSpPr>
        <p:grpSpPr bwMode="auto">
          <a:xfrm>
            <a:off x="3302000" y="4800600"/>
            <a:ext cx="2514600" cy="1600200"/>
            <a:chOff x="2080" y="3024"/>
            <a:chExt cx="1584" cy="1008"/>
          </a:xfrm>
        </p:grpSpPr>
        <p:sp>
          <p:nvSpPr>
            <p:cNvPr id="59429" name="Line 37"/>
            <p:cNvSpPr>
              <a:spLocks noChangeShapeType="1"/>
            </p:cNvSpPr>
            <p:nvPr/>
          </p:nvSpPr>
          <p:spPr bwMode="auto">
            <a:xfrm>
              <a:off x="2880" y="3024"/>
              <a:ext cx="0" cy="144"/>
            </a:xfrm>
            <a:prstGeom prst="line">
              <a:avLst/>
            </a:prstGeom>
            <a:noFill/>
            <a:ln w="28575">
              <a:solidFill>
                <a:schemeClr val="tx1"/>
              </a:solidFill>
              <a:round/>
              <a:headEnd/>
              <a:tailEnd/>
            </a:ln>
            <a:effectLst/>
          </p:spPr>
          <p:txBody>
            <a:bodyPr wrap="none" anchor="ctr"/>
            <a:lstStyle/>
            <a:p>
              <a:endParaRPr lang="en-US"/>
            </a:p>
          </p:txBody>
        </p:sp>
        <p:sp>
          <p:nvSpPr>
            <p:cNvPr id="59430" name="AutoShape 38"/>
            <p:cNvSpPr>
              <a:spLocks noChangeArrowheads="1"/>
            </p:cNvSpPr>
            <p:nvPr/>
          </p:nvSpPr>
          <p:spPr bwMode="auto">
            <a:xfrm>
              <a:off x="2080" y="3168"/>
              <a:ext cx="1584" cy="864"/>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85000"/>
                </a:lnSpc>
              </a:pPr>
              <a:r>
                <a:rPr lang="en-US" sz="2800">
                  <a:latin typeface="Arial" charset="0"/>
                </a:rPr>
                <a:t>Quick Results</a:t>
              </a:r>
            </a:p>
          </p:txBody>
        </p:sp>
      </p:grpSp>
      <p:grpSp>
        <p:nvGrpSpPr>
          <p:cNvPr id="59431" name="Group 39"/>
          <p:cNvGrpSpPr>
            <a:grpSpLocks/>
          </p:cNvGrpSpPr>
          <p:nvPr/>
        </p:nvGrpSpPr>
        <p:grpSpPr bwMode="auto">
          <a:xfrm>
            <a:off x="1600200" y="1295400"/>
            <a:ext cx="2514600" cy="1905000"/>
            <a:chOff x="1008" y="816"/>
            <a:chExt cx="1584" cy="1200"/>
          </a:xfrm>
        </p:grpSpPr>
        <p:sp>
          <p:nvSpPr>
            <p:cNvPr id="59432" name="Line 40"/>
            <p:cNvSpPr>
              <a:spLocks noChangeShapeType="1"/>
            </p:cNvSpPr>
            <p:nvPr/>
          </p:nvSpPr>
          <p:spPr bwMode="auto">
            <a:xfrm flipH="1" flipV="1">
              <a:off x="1776" y="1488"/>
              <a:ext cx="528" cy="528"/>
            </a:xfrm>
            <a:prstGeom prst="line">
              <a:avLst/>
            </a:prstGeom>
            <a:noFill/>
            <a:ln w="28575">
              <a:solidFill>
                <a:schemeClr val="tx1"/>
              </a:solidFill>
              <a:round/>
              <a:headEnd/>
              <a:tailEnd/>
            </a:ln>
            <a:effectLst/>
          </p:spPr>
          <p:txBody>
            <a:bodyPr wrap="none" anchor="ctr"/>
            <a:lstStyle/>
            <a:p>
              <a:endParaRPr lang="en-US"/>
            </a:p>
          </p:txBody>
        </p:sp>
        <p:sp>
          <p:nvSpPr>
            <p:cNvPr id="59433" name="AutoShape 41"/>
            <p:cNvSpPr>
              <a:spLocks noChangeArrowheads="1"/>
            </p:cNvSpPr>
            <p:nvPr/>
          </p:nvSpPr>
          <p:spPr bwMode="auto">
            <a:xfrm>
              <a:off x="1008" y="816"/>
              <a:ext cx="1584" cy="864"/>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85000"/>
                </a:lnSpc>
              </a:pPr>
              <a:r>
                <a:rPr lang="en-US" sz="2800">
                  <a:latin typeface="Arial" charset="0"/>
                </a:rPr>
                <a:t>Interactive</a:t>
              </a:r>
            </a:p>
          </p:txBody>
        </p:sp>
      </p:grpSp>
      <p:grpSp>
        <p:nvGrpSpPr>
          <p:cNvPr id="59434" name="Group 42"/>
          <p:cNvGrpSpPr>
            <a:grpSpLocks/>
          </p:cNvGrpSpPr>
          <p:nvPr/>
        </p:nvGrpSpPr>
        <p:grpSpPr bwMode="auto">
          <a:xfrm>
            <a:off x="5029200" y="1295400"/>
            <a:ext cx="2514600" cy="1905000"/>
            <a:chOff x="3168" y="816"/>
            <a:chExt cx="1584" cy="1200"/>
          </a:xfrm>
        </p:grpSpPr>
        <p:sp>
          <p:nvSpPr>
            <p:cNvPr id="59435" name="Line 43"/>
            <p:cNvSpPr>
              <a:spLocks noChangeShapeType="1"/>
            </p:cNvSpPr>
            <p:nvPr/>
          </p:nvSpPr>
          <p:spPr bwMode="auto">
            <a:xfrm flipV="1">
              <a:off x="3408" y="1488"/>
              <a:ext cx="528" cy="528"/>
            </a:xfrm>
            <a:prstGeom prst="line">
              <a:avLst/>
            </a:prstGeom>
            <a:noFill/>
            <a:ln w="28575">
              <a:solidFill>
                <a:schemeClr val="tx1"/>
              </a:solidFill>
              <a:round/>
              <a:headEnd/>
              <a:tailEnd/>
            </a:ln>
            <a:effectLst/>
          </p:spPr>
          <p:txBody>
            <a:bodyPr wrap="none" anchor="ctr"/>
            <a:lstStyle/>
            <a:p>
              <a:endParaRPr lang="en-US"/>
            </a:p>
          </p:txBody>
        </p:sp>
        <p:sp>
          <p:nvSpPr>
            <p:cNvPr id="59436" name="AutoShape 44"/>
            <p:cNvSpPr>
              <a:spLocks noChangeArrowheads="1"/>
            </p:cNvSpPr>
            <p:nvPr/>
          </p:nvSpPr>
          <p:spPr bwMode="auto">
            <a:xfrm>
              <a:off x="3168" y="816"/>
              <a:ext cx="1584" cy="864"/>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85000"/>
                </a:lnSpc>
              </a:pPr>
              <a:r>
                <a:rPr lang="en-US" sz="2800">
                  <a:latin typeface="Arial" charset="0"/>
                </a:rPr>
                <a:t>More Flexible</a:t>
              </a:r>
            </a:p>
          </p:txBody>
        </p:sp>
      </p:grpSp>
      <p:grpSp>
        <p:nvGrpSpPr>
          <p:cNvPr id="59437" name="Group 45"/>
          <p:cNvGrpSpPr>
            <a:grpSpLocks/>
          </p:cNvGrpSpPr>
          <p:nvPr/>
        </p:nvGrpSpPr>
        <p:grpSpPr bwMode="auto">
          <a:xfrm>
            <a:off x="457200" y="3352800"/>
            <a:ext cx="3124200" cy="1371600"/>
            <a:chOff x="288" y="2112"/>
            <a:chExt cx="1968" cy="864"/>
          </a:xfrm>
        </p:grpSpPr>
        <p:sp>
          <p:nvSpPr>
            <p:cNvPr id="59438" name="Line 46"/>
            <p:cNvSpPr>
              <a:spLocks noChangeShapeType="1"/>
            </p:cNvSpPr>
            <p:nvPr/>
          </p:nvSpPr>
          <p:spPr bwMode="auto">
            <a:xfrm flipH="1">
              <a:off x="1824" y="2448"/>
              <a:ext cx="432" cy="96"/>
            </a:xfrm>
            <a:prstGeom prst="line">
              <a:avLst/>
            </a:prstGeom>
            <a:noFill/>
            <a:ln w="28575">
              <a:solidFill>
                <a:schemeClr val="tx1"/>
              </a:solidFill>
              <a:round/>
              <a:headEnd/>
              <a:tailEnd/>
            </a:ln>
            <a:effectLst/>
          </p:spPr>
          <p:txBody>
            <a:bodyPr anchor="ctr"/>
            <a:lstStyle/>
            <a:p>
              <a:endParaRPr lang="en-US"/>
            </a:p>
          </p:txBody>
        </p:sp>
        <p:sp>
          <p:nvSpPr>
            <p:cNvPr id="59439" name="AutoShape 47"/>
            <p:cNvSpPr>
              <a:spLocks noChangeArrowheads="1"/>
            </p:cNvSpPr>
            <p:nvPr/>
          </p:nvSpPr>
          <p:spPr bwMode="auto">
            <a:xfrm>
              <a:off x="288" y="2112"/>
              <a:ext cx="1584" cy="864"/>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85000"/>
                </a:lnSpc>
              </a:pPr>
              <a:r>
                <a:rPr lang="en-US" sz="2800">
                  <a:latin typeface="Arial" charset="0"/>
                </a:rPr>
                <a:t>Measurable</a:t>
              </a:r>
            </a:p>
          </p:txBody>
        </p:sp>
      </p:grpSp>
      <p:sp>
        <p:nvSpPr>
          <p:cNvPr id="59442" name="AutoShape 50"/>
          <p:cNvSpPr>
            <a:spLocks noChangeArrowheads="1"/>
          </p:cNvSpPr>
          <p:nvPr/>
        </p:nvSpPr>
        <p:spPr bwMode="auto">
          <a:xfrm>
            <a:off x="3302000" y="5029200"/>
            <a:ext cx="2514600" cy="13716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85000"/>
              </a:lnSpc>
            </a:pPr>
            <a:r>
              <a:rPr lang="en-US" sz="2800">
                <a:latin typeface="Arial" charset="0"/>
              </a:rPr>
              <a:t>Quick Results</a:t>
            </a:r>
          </a:p>
        </p:txBody>
      </p:sp>
      <p:sp>
        <p:nvSpPr>
          <p:cNvPr id="59441" name="AutoShape 49"/>
          <p:cNvSpPr>
            <a:spLocks noChangeArrowheads="1"/>
          </p:cNvSpPr>
          <p:nvPr/>
        </p:nvSpPr>
        <p:spPr bwMode="auto">
          <a:xfrm>
            <a:off x="6172200" y="3352800"/>
            <a:ext cx="2514600" cy="13716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85000"/>
              </a:lnSpc>
            </a:pPr>
            <a:r>
              <a:rPr lang="en-US" sz="2800">
                <a:latin typeface="Arial" charset="0"/>
              </a:rPr>
              <a:t>Precise Targeting</a:t>
            </a:r>
          </a:p>
        </p:txBody>
      </p:sp>
      <p:sp>
        <p:nvSpPr>
          <p:cNvPr id="59444" name="AutoShape 52"/>
          <p:cNvSpPr>
            <a:spLocks noChangeArrowheads="1"/>
          </p:cNvSpPr>
          <p:nvPr/>
        </p:nvSpPr>
        <p:spPr bwMode="auto">
          <a:xfrm>
            <a:off x="5029200" y="1295400"/>
            <a:ext cx="2514600" cy="13716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85000"/>
              </a:lnSpc>
            </a:pPr>
            <a:r>
              <a:rPr lang="en-US" sz="2800">
                <a:latin typeface="Arial" charset="0"/>
              </a:rPr>
              <a:t>More Flexible</a:t>
            </a:r>
          </a:p>
        </p:txBody>
      </p:sp>
      <p:sp>
        <p:nvSpPr>
          <p:cNvPr id="59443" name="AutoShape 51"/>
          <p:cNvSpPr>
            <a:spLocks noChangeArrowheads="1"/>
          </p:cNvSpPr>
          <p:nvPr/>
        </p:nvSpPr>
        <p:spPr bwMode="auto">
          <a:xfrm>
            <a:off x="1600200" y="1295400"/>
            <a:ext cx="2514600" cy="13716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85000"/>
              </a:lnSpc>
            </a:pPr>
            <a:r>
              <a:rPr lang="en-US" sz="2800">
                <a:latin typeface="Arial" charset="0"/>
              </a:rPr>
              <a:t>Interactive</a:t>
            </a:r>
          </a:p>
        </p:txBody>
      </p:sp>
      <p:sp>
        <p:nvSpPr>
          <p:cNvPr id="59402" name="AutoShape 10"/>
          <p:cNvSpPr>
            <a:spLocks noChangeArrowheads="1"/>
          </p:cNvSpPr>
          <p:nvPr/>
        </p:nvSpPr>
        <p:spPr bwMode="auto">
          <a:xfrm>
            <a:off x="-254000" y="203200"/>
            <a:ext cx="72644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9403" name="Rectangle 11"/>
          <p:cNvSpPr>
            <a:spLocks noGrp="1" noChangeArrowheads="1"/>
          </p:cNvSpPr>
          <p:nvPr>
            <p:ph type="title"/>
          </p:nvPr>
        </p:nvSpPr>
        <p:spPr>
          <a:xfrm>
            <a:off x="228600" y="239713"/>
            <a:ext cx="7772400" cy="635000"/>
          </a:xfrm>
        </p:spPr>
        <p:txBody>
          <a:bodyPr/>
          <a:lstStyle/>
          <a:p>
            <a:r>
              <a:rPr lang="en-US" sz="3200"/>
              <a:t>Online Advertising Is Growing Fast </a:t>
            </a:r>
          </a:p>
        </p:txBody>
      </p:sp>
      <p:sp>
        <p:nvSpPr>
          <p:cNvPr id="59440" name="Oval 48"/>
          <p:cNvSpPr>
            <a:spLocks noChangeArrowheads="1"/>
          </p:cNvSpPr>
          <p:nvPr/>
        </p:nvSpPr>
        <p:spPr bwMode="auto">
          <a:xfrm>
            <a:off x="3467100" y="2628900"/>
            <a:ext cx="2209800" cy="2209800"/>
          </a:xfrm>
          <a:prstGeom prst="ellipse">
            <a:avLst/>
          </a:prstGeom>
          <a:gradFill rotWithShape="0">
            <a:gsLst>
              <a:gs pos="0">
                <a:srgbClr val="C7D5ED"/>
              </a:gs>
              <a:gs pos="100000">
                <a:srgbClr val="84A2D6"/>
              </a:gs>
            </a:gsLst>
            <a:path path="shape">
              <a:fillToRect l="50000" t="50000" r="50000" b="50000"/>
            </a:path>
          </a:gradFill>
          <a:ln w="38100">
            <a:solidFill>
              <a:srgbClr val="001C52"/>
            </a:solidFill>
            <a:round/>
            <a:headEnd/>
            <a:tailEnd/>
          </a:ln>
          <a:effectLst>
            <a:outerShdw dist="71842" dir="2700000" algn="ctr" rotWithShape="0">
              <a:srgbClr val="707070"/>
            </a:outerShdw>
          </a:effectLst>
        </p:spPr>
        <p:txBody>
          <a:bodyPr wrap="none" lIns="0" rIns="0" anchor="ctr"/>
          <a:lstStyle/>
          <a:p>
            <a:pPr marL="174625" indent="-174625"/>
            <a:r>
              <a:rPr lang="en-US" sz="2800" b="1">
                <a:latin typeface="Arial" charset="0"/>
              </a:rPr>
              <a:t>Advantages</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9431"/>
                                        </p:tgtEl>
                                        <p:attrNameLst>
                                          <p:attrName>style.visibility</p:attrName>
                                        </p:attrNameLst>
                                      </p:cBhvr>
                                      <p:to>
                                        <p:strVal val="visible"/>
                                      </p:to>
                                    </p:set>
                                    <p:animEffect transition="in" filter="wipe(down)">
                                      <p:cBhvr>
                                        <p:cTn id="7" dur="500"/>
                                        <p:tgtEl>
                                          <p:spTgt spid="5943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59443"/>
                                        </p:tgtEl>
                                        <p:attrNameLst>
                                          <p:attrName>style.visibility</p:attrName>
                                        </p:attrNameLst>
                                      </p:cBhvr>
                                      <p:to>
                                        <p:strVal val="visible"/>
                                      </p:to>
                                    </p:set>
                                  </p:childTnLst>
                                </p:cTn>
                              </p:par>
                            </p:childTnLst>
                          </p:cTn>
                        </p:par>
                        <p:par>
                          <p:cTn id="12" fill="hold">
                            <p:stCondLst>
                              <p:cond delay="500"/>
                            </p:stCondLst>
                            <p:childTnLst>
                              <p:par>
                                <p:cTn id="13" presetID="22" presetClass="entr" presetSubtype="4" fill="hold" nodeType="afterEffect">
                                  <p:stCondLst>
                                    <p:cond delay="0"/>
                                  </p:stCondLst>
                                  <p:childTnLst>
                                    <p:set>
                                      <p:cBhvr>
                                        <p:cTn id="14" dur="1" fill="hold">
                                          <p:stCondLst>
                                            <p:cond delay="0"/>
                                          </p:stCondLst>
                                        </p:cTn>
                                        <p:tgtEl>
                                          <p:spTgt spid="59434"/>
                                        </p:tgtEl>
                                        <p:attrNameLst>
                                          <p:attrName>style.visibility</p:attrName>
                                        </p:attrNameLst>
                                      </p:cBhvr>
                                      <p:to>
                                        <p:strVal val="visible"/>
                                      </p:to>
                                    </p:set>
                                    <p:animEffect transition="in" filter="wipe(down)">
                                      <p:cBhvr>
                                        <p:cTn id="15" dur="500"/>
                                        <p:tgtEl>
                                          <p:spTgt spid="59434"/>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59444"/>
                                        </p:tgtEl>
                                        <p:attrNameLst>
                                          <p:attrName>style.visibility</p:attrName>
                                        </p:attrNameLst>
                                      </p:cBhvr>
                                      <p:to>
                                        <p:strVal val="visible"/>
                                      </p:to>
                                    </p:se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59425"/>
                                        </p:tgtEl>
                                        <p:attrNameLst>
                                          <p:attrName>style.visibility</p:attrName>
                                        </p:attrNameLst>
                                      </p:cBhvr>
                                      <p:to>
                                        <p:strVal val="visible"/>
                                      </p:to>
                                    </p:set>
                                    <p:animEffect transition="in" filter="wipe(left)">
                                      <p:cBhvr>
                                        <p:cTn id="23" dur="500"/>
                                        <p:tgtEl>
                                          <p:spTgt spid="59425"/>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59441"/>
                                        </p:tgtEl>
                                        <p:attrNameLst>
                                          <p:attrName>style.visibility</p:attrName>
                                        </p:attrNameLst>
                                      </p:cBhvr>
                                      <p:to>
                                        <p:strVal val="visible"/>
                                      </p:to>
                                    </p:set>
                                  </p:childTnLst>
                                </p:cTn>
                              </p:par>
                            </p:childTnLst>
                          </p:cTn>
                        </p:par>
                        <p:par>
                          <p:cTn id="28" fill="hold">
                            <p:stCondLst>
                              <p:cond delay="500"/>
                            </p:stCondLst>
                            <p:childTnLst>
                              <p:par>
                                <p:cTn id="29" presetID="22" presetClass="entr" presetSubtype="1" fill="hold" nodeType="afterEffect">
                                  <p:stCondLst>
                                    <p:cond delay="0"/>
                                  </p:stCondLst>
                                  <p:childTnLst>
                                    <p:set>
                                      <p:cBhvr>
                                        <p:cTn id="30" dur="1" fill="hold">
                                          <p:stCondLst>
                                            <p:cond delay="0"/>
                                          </p:stCondLst>
                                        </p:cTn>
                                        <p:tgtEl>
                                          <p:spTgt spid="59428"/>
                                        </p:tgtEl>
                                        <p:attrNameLst>
                                          <p:attrName>style.visibility</p:attrName>
                                        </p:attrNameLst>
                                      </p:cBhvr>
                                      <p:to>
                                        <p:strVal val="visible"/>
                                      </p:to>
                                    </p:set>
                                    <p:animEffect transition="in" filter="wipe(up)">
                                      <p:cBhvr>
                                        <p:cTn id="31" dur="500"/>
                                        <p:tgtEl>
                                          <p:spTgt spid="59428"/>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499"/>
                                          </p:stCondLst>
                                        </p:cTn>
                                        <p:tgtEl>
                                          <p:spTgt spid="59442"/>
                                        </p:tgtEl>
                                        <p:attrNameLst>
                                          <p:attrName>style.visibility</p:attrName>
                                        </p:attrNameLst>
                                      </p:cBhvr>
                                      <p:to>
                                        <p:strVal val="visible"/>
                                      </p:to>
                                    </p:set>
                                  </p:childTnLst>
                                </p:cTn>
                              </p:par>
                            </p:childTnLst>
                          </p:cTn>
                        </p:par>
                        <p:par>
                          <p:cTn id="36" fill="hold">
                            <p:stCondLst>
                              <p:cond delay="500"/>
                            </p:stCondLst>
                            <p:childTnLst>
                              <p:par>
                                <p:cTn id="37" presetID="22" presetClass="entr" presetSubtype="2" fill="hold" nodeType="afterEffect">
                                  <p:stCondLst>
                                    <p:cond delay="0"/>
                                  </p:stCondLst>
                                  <p:childTnLst>
                                    <p:set>
                                      <p:cBhvr>
                                        <p:cTn id="38" dur="1" fill="hold">
                                          <p:stCondLst>
                                            <p:cond delay="0"/>
                                          </p:stCondLst>
                                        </p:cTn>
                                        <p:tgtEl>
                                          <p:spTgt spid="59437"/>
                                        </p:tgtEl>
                                        <p:attrNameLst>
                                          <p:attrName>style.visibility</p:attrName>
                                        </p:attrNameLst>
                                      </p:cBhvr>
                                      <p:to>
                                        <p:strVal val="visible"/>
                                      </p:to>
                                    </p:set>
                                    <p:animEffect transition="in" filter="wipe(right)">
                                      <p:cBhvr>
                                        <p:cTn id="39" dur="500"/>
                                        <p:tgtEl>
                                          <p:spTgt spid="59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42" grpId="0" animBg="1" autoUpdateAnimBg="0"/>
      <p:bldP spid="59441" grpId="0" animBg="1" autoUpdateAnimBg="0"/>
      <p:bldP spid="59444" grpId="0" animBg="1" autoUpdateAnimBg="0"/>
      <p:bldP spid="59443"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18" name="Group 2"/>
          <p:cNvGrpSpPr>
            <a:grpSpLocks/>
          </p:cNvGrpSpPr>
          <p:nvPr/>
        </p:nvGrpSpPr>
        <p:grpSpPr bwMode="auto">
          <a:xfrm>
            <a:off x="2914650" y="1447800"/>
            <a:ext cx="5695950" cy="2324100"/>
            <a:chOff x="1836" y="912"/>
            <a:chExt cx="3588" cy="1464"/>
          </a:xfrm>
        </p:grpSpPr>
        <p:sp>
          <p:nvSpPr>
            <p:cNvPr id="60419" name="AutoShape 3"/>
            <p:cNvSpPr>
              <a:spLocks noChangeArrowheads="1"/>
            </p:cNvSpPr>
            <p:nvPr/>
          </p:nvSpPr>
          <p:spPr bwMode="auto">
            <a:xfrm>
              <a:off x="2304" y="912"/>
              <a:ext cx="3120" cy="72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85000"/>
                </a:lnSpc>
              </a:pPr>
              <a:r>
                <a:rPr lang="en-US" b="1">
                  <a:latin typeface="Arial" charset="0"/>
                </a:rPr>
                <a:t>Banner ads</a:t>
              </a:r>
            </a:p>
            <a:p>
              <a:pPr>
                <a:lnSpc>
                  <a:spcPct val="85000"/>
                </a:lnSpc>
              </a:pPr>
              <a:r>
                <a:rPr lang="en-US" sz="2000">
                  <a:latin typeface="Arial" charset="0"/>
                </a:rPr>
                <a:t>Static ad; also in a vertical format called “skyscrapers”</a:t>
              </a:r>
            </a:p>
          </p:txBody>
        </p:sp>
        <p:cxnSp>
          <p:nvCxnSpPr>
            <p:cNvPr id="60420" name="AutoShape 4"/>
            <p:cNvCxnSpPr>
              <a:cxnSpLocks noChangeShapeType="1"/>
              <a:stCxn id="60428" idx="6"/>
              <a:endCxn id="60419" idx="1"/>
            </p:cNvCxnSpPr>
            <p:nvPr/>
          </p:nvCxnSpPr>
          <p:spPr bwMode="auto">
            <a:xfrm flipV="1">
              <a:off x="1836" y="1272"/>
              <a:ext cx="456" cy="1104"/>
            </a:xfrm>
            <a:prstGeom prst="straightConnector1">
              <a:avLst/>
            </a:prstGeom>
            <a:noFill/>
            <a:ln w="28575">
              <a:solidFill>
                <a:schemeClr val="tx1"/>
              </a:solidFill>
              <a:round/>
              <a:headEnd/>
              <a:tailEnd/>
            </a:ln>
            <a:effectLst/>
          </p:spPr>
        </p:cxnSp>
      </p:grpSp>
      <p:grpSp>
        <p:nvGrpSpPr>
          <p:cNvPr id="60421" name="Group 5"/>
          <p:cNvGrpSpPr>
            <a:grpSpLocks/>
          </p:cNvGrpSpPr>
          <p:nvPr/>
        </p:nvGrpSpPr>
        <p:grpSpPr bwMode="auto">
          <a:xfrm>
            <a:off x="2914650" y="3200400"/>
            <a:ext cx="5695950" cy="1143000"/>
            <a:chOff x="1836" y="2016"/>
            <a:chExt cx="3588" cy="720"/>
          </a:xfrm>
        </p:grpSpPr>
        <p:sp>
          <p:nvSpPr>
            <p:cNvPr id="60422" name="AutoShape 6"/>
            <p:cNvSpPr>
              <a:spLocks noChangeArrowheads="1"/>
            </p:cNvSpPr>
            <p:nvPr/>
          </p:nvSpPr>
          <p:spPr bwMode="auto">
            <a:xfrm>
              <a:off x="2304" y="2016"/>
              <a:ext cx="3120" cy="72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85000"/>
                </a:lnSpc>
              </a:pPr>
              <a:r>
                <a:rPr lang="en-US" b="1">
                  <a:latin typeface="Arial" charset="0"/>
                </a:rPr>
                <a:t>Interstitials</a:t>
              </a:r>
            </a:p>
            <a:p>
              <a:pPr>
                <a:lnSpc>
                  <a:spcPct val="85000"/>
                </a:lnSpc>
              </a:pPr>
              <a:r>
                <a:rPr lang="en-US" sz="2000">
                  <a:latin typeface="Arial" charset="0"/>
                </a:rPr>
                <a:t>Pop ups that appear in a separate frame on the screen page</a:t>
              </a:r>
            </a:p>
          </p:txBody>
        </p:sp>
        <p:cxnSp>
          <p:nvCxnSpPr>
            <p:cNvPr id="60423" name="AutoShape 7"/>
            <p:cNvCxnSpPr>
              <a:cxnSpLocks noChangeShapeType="1"/>
              <a:stCxn id="60428" idx="6"/>
              <a:endCxn id="60422" idx="1"/>
            </p:cNvCxnSpPr>
            <p:nvPr/>
          </p:nvCxnSpPr>
          <p:spPr bwMode="auto">
            <a:xfrm>
              <a:off x="1836" y="2376"/>
              <a:ext cx="456" cy="0"/>
            </a:xfrm>
            <a:prstGeom prst="straightConnector1">
              <a:avLst/>
            </a:prstGeom>
            <a:noFill/>
            <a:ln w="28575">
              <a:solidFill>
                <a:schemeClr val="tx1"/>
              </a:solidFill>
              <a:round/>
              <a:headEnd/>
              <a:tailEnd/>
            </a:ln>
            <a:effectLst/>
          </p:spPr>
        </p:cxnSp>
      </p:grpSp>
      <p:grpSp>
        <p:nvGrpSpPr>
          <p:cNvPr id="60429" name="Group 13"/>
          <p:cNvGrpSpPr>
            <a:grpSpLocks/>
          </p:cNvGrpSpPr>
          <p:nvPr/>
        </p:nvGrpSpPr>
        <p:grpSpPr bwMode="auto">
          <a:xfrm>
            <a:off x="2914650" y="3771900"/>
            <a:ext cx="5695950" cy="2324100"/>
            <a:chOff x="1836" y="2376"/>
            <a:chExt cx="3588" cy="1464"/>
          </a:xfrm>
        </p:grpSpPr>
        <p:sp>
          <p:nvSpPr>
            <p:cNvPr id="60430" name="AutoShape 14"/>
            <p:cNvSpPr>
              <a:spLocks noChangeArrowheads="1"/>
            </p:cNvSpPr>
            <p:nvPr/>
          </p:nvSpPr>
          <p:spPr bwMode="auto">
            <a:xfrm>
              <a:off x="2304" y="3120"/>
              <a:ext cx="3120" cy="72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85000"/>
                </a:lnSpc>
              </a:pPr>
              <a:r>
                <a:rPr lang="en-US" b="1">
                  <a:latin typeface="Arial" charset="0"/>
                </a:rPr>
                <a:t>Pop-ups and Pop-unders</a:t>
              </a:r>
            </a:p>
            <a:p>
              <a:pPr>
                <a:lnSpc>
                  <a:spcPct val="85000"/>
                </a:lnSpc>
              </a:pPr>
              <a:r>
                <a:rPr lang="en-US" sz="2000">
                  <a:latin typeface="Arial" charset="0"/>
                </a:rPr>
                <a:t>Appear when a viewer opens and closes a page or a site</a:t>
              </a:r>
            </a:p>
          </p:txBody>
        </p:sp>
        <p:cxnSp>
          <p:nvCxnSpPr>
            <p:cNvPr id="60431" name="AutoShape 15"/>
            <p:cNvCxnSpPr>
              <a:cxnSpLocks noChangeShapeType="1"/>
              <a:stCxn id="60428" idx="6"/>
              <a:endCxn id="60430" idx="1"/>
            </p:cNvCxnSpPr>
            <p:nvPr/>
          </p:nvCxnSpPr>
          <p:spPr bwMode="auto">
            <a:xfrm>
              <a:off x="1836" y="2376"/>
              <a:ext cx="456" cy="1104"/>
            </a:xfrm>
            <a:prstGeom prst="straightConnector1">
              <a:avLst/>
            </a:prstGeom>
            <a:noFill/>
            <a:ln w="28575">
              <a:solidFill>
                <a:schemeClr val="tx1"/>
              </a:solidFill>
              <a:round/>
              <a:headEnd/>
              <a:tailEnd/>
            </a:ln>
            <a:effectLst/>
          </p:spPr>
        </p:cxnSp>
      </p:grpSp>
      <p:sp>
        <p:nvSpPr>
          <p:cNvPr id="60424" name="AutoShape 8"/>
          <p:cNvSpPr>
            <a:spLocks noChangeArrowheads="1"/>
          </p:cNvSpPr>
          <p:nvPr/>
        </p:nvSpPr>
        <p:spPr bwMode="auto">
          <a:xfrm>
            <a:off x="3657600" y="3200400"/>
            <a:ext cx="4953000" cy="11430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85000"/>
              </a:lnSpc>
            </a:pPr>
            <a:r>
              <a:rPr lang="en-US" b="1">
                <a:latin typeface="Arial" charset="0"/>
              </a:rPr>
              <a:t>Interstitials</a:t>
            </a:r>
          </a:p>
          <a:p>
            <a:pPr>
              <a:lnSpc>
                <a:spcPct val="85000"/>
              </a:lnSpc>
            </a:pPr>
            <a:r>
              <a:rPr lang="en-US" sz="2000">
                <a:latin typeface="Arial" charset="0"/>
              </a:rPr>
              <a:t>Pop ups that appear in a separate frame on the screen page</a:t>
            </a:r>
          </a:p>
        </p:txBody>
      </p:sp>
      <p:sp>
        <p:nvSpPr>
          <p:cNvPr id="60425" name="AutoShape 9"/>
          <p:cNvSpPr>
            <a:spLocks noChangeArrowheads="1"/>
          </p:cNvSpPr>
          <p:nvPr/>
        </p:nvSpPr>
        <p:spPr bwMode="auto">
          <a:xfrm>
            <a:off x="3657600" y="1447800"/>
            <a:ext cx="4953000" cy="11430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85000"/>
              </a:lnSpc>
            </a:pPr>
            <a:r>
              <a:rPr lang="en-US" b="1">
                <a:latin typeface="Arial" charset="0"/>
              </a:rPr>
              <a:t>Banner ads</a:t>
            </a:r>
          </a:p>
          <a:p>
            <a:pPr>
              <a:lnSpc>
                <a:spcPct val="85000"/>
              </a:lnSpc>
            </a:pPr>
            <a:r>
              <a:rPr lang="en-US" sz="2000">
                <a:latin typeface="Arial" charset="0"/>
              </a:rPr>
              <a:t>Static ad; also in a vertical format called “skyscrapers”</a:t>
            </a:r>
          </a:p>
        </p:txBody>
      </p:sp>
      <p:sp>
        <p:nvSpPr>
          <p:cNvPr id="60426" name="AutoShape 10"/>
          <p:cNvSpPr>
            <a:spLocks noChangeArrowheads="1"/>
          </p:cNvSpPr>
          <p:nvPr/>
        </p:nvSpPr>
        <p:spPr bwMode="auto">
          <a:xfrm>
            <a:off x="-254000" y="203200"/>
            <a:ext cx="40640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60427" name="Rectangle 11"/>
          <p:cNvSpPr>
            <a:spLocks noGrp="1" noChangeArrowheads="1"/>
          </p:cNvSpPr>
          <p:nvPr>
            <p:ph type="title"/>
          </p:nvPr>
        </p:nvSpPr>
        <p:spPr>
          <a:xfrm>
            <a:off x="228600" y="239713"/>
            <a:ext cx="7772400" cy="635000"/>
          </a:xfrm>
        </p:spPr>
        <p:txBody>
          <a:bodyPr/>
          <a:lstStyle/>
          <a:p>
            <a:r>
              <a:rPr lang="en-US" sz="3200"/>
              <a:t>Online Ad Types </a:t>
            </a:r>
          </a:p>
        </p:txBody>
      </p:sp>
      <p:sp>
        <p:nvSpPr>
          <p:cNvPr id="60428" name="Oval 12"/>
          <p:cNvSpPr>
            <a:spLocks noChangeArrowheads="1"/>
          </p:cNvSpPr>
          <p:nvPr/>
        </p:nvSpPr>
        <p:spPr bwMode="auto">
          <a:xfrm>
            <a:off x="685800" y="2667000"/>
            <a:ext cx="2209800" cy="2209800"/>
          </a:xfrm>
          <a:prstGeom prst="ellipse">
            <a:avLst/>
          </a:prstGeom>
          <a:gradFill rotWithShape="0">
            <a:gsLst>
              <a:gs pos="0">
                <a:srgbClr val="C7D5ED"/>
              </a:gs>
              <a:gs pos="100000">
                <a:srgbClr val="84A2D6"/>
              </a:gs>
            </a:gsLst>
            <a:path path="shape">
              <a:fillToRect l="50000" t="50000" r="50000" b="50000"/>
            </a:path>
          </a:gradFill>
          <a:ln w="38100">
            <a:solidFill>
              <a:srgbClr val="001C52"/>
            </a:solidFill>
            <a:round/>
            <a:headEnd/>
            <a:tailEnd/>
          </a:ln>
          <a:effectLst>
            <a:outerShdw dist="71842" dir="2700000" algn="ctr" rotWithShape="0">
              <a:srgbClr val="707070"/>
            </a:outerShdw>
          </a:effectLst>
        </p:spPr>
        <p:txBody>
          <a:bodyPr wrap="none" lIns="0" rIns="0" anchor="ctr"/>
          <a:lstStyle/>
          <a:p>
            <a:pPr marL="174625" indent="-174625">
              <a:spcBef>
                <a:spcPct val="20000"/>
              </a:spcBef>
            </a:pPr>
            <a:r>
              <a:rPr lang="en-US" sz="2800" b="1">
                <a:latin typeface="Arial" charset="0"/>
              </a:rPr>
              <a:t>Online Ad</a:t>
            </a:r>
            <a:br>
              <a:rPr lang="en-US" sz="2800" b="1">
                <a:latin typeface="Arial" charset="0"/>
              </a:rPr>
            </a:br>
            <a:r>
              <a:rPr lang="en-US" sz="2800" b="1">
                <a:latin typeface="Arial" charset="0"/>
              </a:rPr>
              <a:t>Types</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0418"/>
                                        </p:tgtEl>
                                        <p:attrNameLst>
                                          <p:attrName>style.visibility</p:attrName>
                                        </p:attrNameLst>
                                      </p:cBhvr>
                                      <p:to>
                                        <p:strVal val="visible"/>
                                      </p:to>
                                    </p:set>
                                    <p:animEffect transition="in" filter="wipe(left)">
                                      <p:cBhvr>
                                        <p:cTn id="7" dur="500"/>
                                        <p:tgtEl>
                                          <p:spTgt spid="6041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60425"/>
                                        </p:tgtEl>
                                        <p:attrNameLst>
                                          <p:attrName>style.visibility</p:attrName>
                                        </p:attrNameLst>
                                      </p:cBhvr>
                                      <p:to>
                                        <p:strVal val="visible"/>
                                      </p:to>
                                    </p:se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60421"/>
                                        </p:tgtEl>
                                        <p:attrNameLst>
                                          <p:attrName>style.visibility</p:attrName>
                                        </p:attrNameLst>
                                      </p:cBhvr>
                                      <p:to>
                                        <p:strVal val="visible"/>
                                      </p:to>
                                    </p:set>
                                    <p:animEffect transition="in" filter="wipe(left)">
                                      <p:cBhvr>
                                        <p:cTn id="15" dur="500"/>
                                        <p:tgtEl>
                                          <p:spTgt spid="60421"/>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60424"/>
                                        </p:tgtEl>
                                        <p:attrNameLst>
                                          <p:attrName>style.visibility</p:attrName>
                                        </p:attrNameLst>
                                      </p:cBhvr>
                                      <p:to>
                                        <p:strVal val="visible"/>
                                      </p:to>
                                    </p:se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60429"/>
                                        </p:tgtEl>
                                        <p:attrNameLst>
                                          <p:attrName>style.visibility</p:attrName>
                                        </p:attrNameLst>
                                      </p:cBhvr>
                                      <p:to>
                                        <p:strVal val="visible"/>
                                      </p:to>
                                    </p:set>
                                    <p:animEffect transition="in" filter="wipe(left)">
                                      <p:cBhvr>
                                        <p:cTn id="23" dur="500"/>
                                        <p:tgtEl>
                                          <p:spTgt spid="604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4" grpId="0" animBg="1" autoUpdateAnimBg="0"/>
      <p:bldP spid="60425"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3" name="Group 23"/>
          <p:cNvGrpSpPr>
            <a:grpSpLocks/>
          </p:cNvGrpSpPr>
          <p:nvPr/>
        </p:nvGrpSpPr>
        <p:grpSpPr bwMode="auto">
          <a:xfrm>
            <a:off x="1676400" y="1360488"/>
            <a:ext cx="5715000" cy="2068512"/>
            <a:chOff x="1056" y="857"/>
            <a:chExt cx="3600" cy="1303"/>
          </a:xfrm>
        </p:grpSpPr>
        <p:sp>
          <p:nvSpPr>
            <p:cNvPr id="61456" name="Text Box 16"/>
            <p:cNvSpPr txBox="1">
              <a:spLocks noChangeArrowheads="1"/>
            </p:cNvSpPr>
            <p:nvPr/>
          </p:nvSpPr>
          <p:spPr bwMode="auto">
            <a:xfrm>
              <a:off x="1459" y="857"/>
              <a:ext cx="2857" cy="327"/>
            </a:xfrm>
            <a:prstGeom prst="rect">
              <a:avLst/>
            </a:prstGeom>
            <a:noFill/>
            <a:ln w="28575">
              <a:noFill/>
              <a:miter lim="800000"/>
              <a:headEnd/>
              <a:tailEnd/>
            </a:ln>
            <a:effectLst/>
          </p:spPr>
          <p:txBody>
            <a:bodyPr wrap="none">
              <a:spAutoFit/>
            </a:bodyPr>
            <a:lstStyle/>
            <a:p>
              <a:r>
                <a:rPr lang="en-US" sz="2800" b="1">
                  <a:solidFill>
                    <a:srgbClr val="990033"/>
                  </a:solidFill>
                  <a:effectLst>
                    <a:outerShdw blurRad="38100" dist="38100" dir="2700000" algn="tl">
                      <a:srgbClr val="C0C0C0"/>
                    </a:outerShdw>
                  </a:effectLst>
                  <a:latin typeface="Arial" charset="0"/>
                </a:rPr>
                <a:t>Ads are Priced in 2 Ways:</a:t>
              </a:r>
            </a:p>
          </p:txBody>
        </p:sp>
        <p:sp>
          <p:nvSpPr>
            <p:cNvPr id="61459" name="AutoShape 19"/>
            <p:cNvSpPr>
              <a:spLocks noChangeArrowheads="1"/>
            </p:cNvSpPr>
            <p:nvPr/>
          </p:nvSpPr>
          <p:spPr bwMode="auto">
            <a:xfrm>
              <a:off x="1056" y="1296"/>
              <a:ext cx="1632" cy="864"/>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gn="l">
                <a:spcBef>
                  <a:spcPct val="20000"/>
                </a:spcBef>
              </a:pPr>
              <a:r>
                <a:rPr lang="en-US" b="1">
                  <a:latin typeface="Arial" charset="0"/>
                </a:rPr>
                <a:t>Impressions</a:t>
              </a:r>
            </a:p>
            <a:p>
              <a:pPr lvl="1" indent="-228600" algn="l">
                <a:spcBef>
                  <a:spcPct val="20000"/>
                </a:spcBef>
                <a:buFontTx/>
                <a:buChar char="•"/>
              </a:pPr>
              <a:r>
                <a:rPr lang="en-US">
                  <a:latin typeface="Arial" charset="0"/>
                </a:rPr>
                <a:t>$1 per 1,000 for a banner</a:t>
              </a:r>
            </a:p>
          </p:txBody>
        </p:sp>
        <p:sp>
          <p:nvSpPr>
            <p:cNvPr id="61461" name="AutoShape 21"/>
            <p:cNvSpPr>
              <a:spLocks noChangeArrowheads="1"/>
            </p:cNvSpPr>
            <p:nvPr/>
          </p:nvSpPr>
          <p:spPr bwMode="auto">
            <a:xfrm>
              <a:off x="3024" y="1296"/>
              <a:ext cx="1632" cy="864"/>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gn="l">
                <a:spcBef>
                  <a:spcPct val="20000"/>
                </a:spcBef>
              </a:pPr>
              <a:r>
                <a:rPr lang="en-US" b="1">
                  <a:latin typeface="Arial" charset="0"/>
                </a:rPr>
                <a:t>Click-throughs</a:t>
              </a:r>
            </a:p>
            <a:p>
              <a:pPr lvl="1" indent="-228600" algn="l">
                <a:spcBef>
                  <a:spcPct val="20000"/>
                </a:spcBef>
                <a:buFontTx/>
                <a:buChar char="•"/>
              </a:pPr>
              <a:r>
                <a:rPr lang="en-US">
                  <a:latin typeface="Arial" charset="0"/>
                </a:rPr>
                <a:t>$0.55 for a banner</a:t>
              </a:r>
            </a:p>
          </p:txBody>
        </p:sp>
      </p:grpSp>
      <p:grpSp>
        <p:nvGrpSpPr>
          <p:cNvPr id="61469" name="Group 29"/>
          <p:cNvGrpSpPr>
            <a:grpSpLocks/>
          </p:cNvGrpSpPr>
          <p:nvPr/>
        </p:nvGrpSpPr>
        <p:grpSpPr bwMode="auto">
          <a:xfrm>
            <a:off x="1676400" y="2057400"/>
            <a:ext cx="5715000" cy="1371600"/>
            <a:chOff x="1056" y="1295"/>
            <a:chExt cx="3600" cy="864"/>
          </a:xfrm>
        </p:grpSpPr>
        <p:sp>
          <p:nvSpPr>
            <p:cNvPr id="61467" name="AutoShape 27"/>
            <p:cNvSpPr>
              <a:spLocks noChangeArrowheads="1"/>
            </p:cNvSpPr>
            <p:nvPr/>
          </p:nvSpPr>
          <p:spPr bwMode="auto">
            <a:xfrm>
              <a:off x="1056" y="1295"/>
              <a:ext cx="1632" cy="864"/>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gn="l">
                <a:spcBef>
                  <a:spcPct val="20000"/>
                </a:spcBef>
              </a:pPr>
              <a:r>
                <a:rPr lang="en-US" b="1">
                  <a:latin typeface="Arial" charset="0"/>
                </a:rPr>
                <a:t>Impressions</a:t>
              </a:r>
            </a:p>
            <a:p>
              <a:pPr lvl="1" indent="-228600" algn="l">
                <a:spcBef>
                  <a:spcPct val="20000"/>
                </a:spcBef>
                <a:buFontTx/>
                <a:buChar char="•"/>
              </a:pPr>
              <a:r>
                <a:rPr lang="en-US">
                  <a:latin typeface="Arial" charset="0"/>
                </a:rPr>
                <a:t>$1 per 1,000 for a banner</a:t>
              </a:r>
            </a:p>
          </p:txBody>
        </p:sp>
        <p:sp>
          <p:nvSpPr>
            <p:cNvPr id="61468" name="AutoShape 28"/>
            <p:cNvSpPr>
              <a:spLocks noChangeArrowheads="1"/>
            </p:cNvSpPr>
            <p:nvPr/>
          </p:nvSpPr>
          <p:spPr bwMode="auto">
            <a:xfrm>
              <a:off x="3024" y="1295"/>
              <a:ext cx="1632" cy="864"/>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gn="l">
                <a:spcBef>
                  <a:spcPct val="20000"/>
                </a:spcBef>
              </a:pPr>
              <a:r>
                <a:rPr lang="en-US" b="1">
                  <a:latin typeface="Arial" charset="0"/>
                </a:rPr>
                <a:t>Click-throughs</a:t>
              </a:r>
            </a:p>
            <a:p>
              <a:pPr lvl="1" indent="-228600" algn="l">
                <a:spcBef>
                  <a:spcPct val="20000"/>
                </a:spcBef>
                <a:buFontTx/>
                <a:buChar char="•"/>
              </a:pPr>
              <a:r>
                <a:rPr lang="en-US">
                  <a:latin typeface="Arial" charset="0"/>
                </a:rPr>
                <a:t>$0.55 for a banner</a:t>
              </a:r>
            </a:p>
          </p:txBody>
        </p:sp>
      </p:grpSp>
      <p:sp>
        <p:nvSpPr>
          <p:cNvPr id="61450" name="AutoShape 10"/>
          <p:cNvSpPr>
            <a:spLocks noChangeArrowheads="1"/>
          </p:cNvSpPr>
          <p:nvPr/>
        </p:nvSpPr>
        <p:spPr bwMode="auto">
          <a:xfrm>
            <a:off x="-254000" y="203200"/>
            <a:ext cx="42926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61451" name="Rectangle 11"/>
          <p:cNvSpPr>
            <a:spLocks noGrp="1" noChangeArrowheads="1"/>
          </p:cNvSpPr>
          <p:nvPr>
            <p:ph type="title"/>
          </p:nvPr>
        </p:nvSpPr>
        <p:spPr>
          <a:xfrm>
            <a:off x="228600" y="239713"/>
            <a:ext cx="7772400" cy="635000"/>
          </a:xfrm>
        </p:spPr>
        <p:txBody>
          <a:bodyPr/>
          <a:lstStyle/>
          <a:p>
            <a:r>
              <a:rPr lang="en-US" sz="3200"/>
              <a:t>Online Ad Costs </a:t>
            </a:r>
          </a:p>
        </p:txBody>
      </p:sp>
      <p:grpSp>
        <p:nvGrpSpPr>
          <p:cNvPr id="61464" name="Group 24"/>
          <p:cNvGrpSpPr>
            <a:grpSpLocks/>
          </p:cNvGrpSpPr>
          <p:nvPr/>
        </p:nvGrpSpPr>
        <p:grpSpPr bwMode="auto">
          <a:xfrm>
            <a:off x="1371600" y="4114800"/>
            <a:ext cx="6400800" cy="2043113"/>
            <a:chOff x="864" y="2592"/>
            <a:chExt cx="4032" cy="1287"/>
          </a:xfrm>
        </p:grpSpPr>
        <p:sp>
          <p:nvSpPr>
            <p:cNvPr id="61457" name="Text Box 17"/>
            <p:cNvSpPr txBox="1">
              <a:spLocks noChangeArrowheads="1"/>
            </p:cNvSpPr>
            <p:nvPr/>
          </p:nvSpPr>
          <p:spPr bwMode="auto">
            <a:xfrm>
              <a:off x="1204" y="2592"/>
              <a:ext cx="3367" cy="327"/>
            </a:xfrm>
            <a:prstGeom prst="rect">
              <a:avLst/>
            </a:prstGeom>
            <a:noFill/>
            <a:ln w="28575">
              <a:noFill/>
              <a:miter lim="800000"/>
              <a:headEnd/>
              <a:tailEnd/>
            </a:ln>
            <a:effectLst/>
          </p:spPr>
          <p:txBody>
            <a:bodyPr wrap="none">
              <a:spAutoFit/>
            </a:bodyPr>
            <a:lstStyle/>
            <a:p>
              <a:pPr>
                <a:spcBef>
                  <a:spcPct val="20000"/>
                </a:spcBef>
              </a:pPr>
              <a:r>
                <a:rPr lang="en-US" sz="2800" b="1">
                  <a:solidFill>
                    <a:srgbClr val="990033"/>
                  </a:solidFill>
                  <a:effectLst>
                    <a:outerShdw blurRad="38100" dist="38100" dir="2700000" algn="tl">
                      <a:srgbClr val="C0C0C0"/>
                    </a:outerShdw>
                  </a:effectLst>
                  <a:latin typeface="Arial" charset="0"/>
                </a:rPr>
                <a:t>Compared with traditional MC:</a:t>
              </a:r>
            </a:p>
          </p:txBody>
        </p:sp>
        <p:sp>
          <p:nvSpPr>
            <p:cNvPr id="61462" name="AutoShape 22"/>
            <p:cNvSpPr>
              <a:spLocks noChangeArrowheads="1"/>
            </p:cNvSpPr>
            <p:nvPr/>
          </p:nvSpPr>
          <p:spPr bwMode="auto">
            <a:xfrm>
              <a:off x="864" y="3015"/>
              <a:ext cx="4032" cy="864"/>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r>
                <a:rPr lang="en-US">
                  <a:latin typeface="Arial" charset="0"/>
                </a:rPr>
                <a:t>Average banner CPM is higher than :30 TV CPM on network prime time TV</a:t>
              </a:r>
            </a:p>
          </p:txBody>
        </p:sp>
      </p:gr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1463"/>
                                        </p:tgtEl>
                                        <p:attrNameLst>
                                          <p:attrName>style.visibility</p:attrName>
                                        </p:attrNameLst>
                                      </p:cBhvr>
                                      <p:to>
                                        <p:strVal val="visible"/>
                                      </p:to>
                                    </p:set>
                                    <p:animEffect transition="in" filter="wipe(up)">
                                      <p:cBhvr>
                                        <p:cTn id="7" dur="500"/>
                                        <p:tgtEl>
                                          <p:spTgt spid="6146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499"/>
                                          </p:stCondLst>
                                        </p:cTn>
                                        <p:tgtEl>
                                          <p:spTgt spid="61469"/>
                                        </p:tgtEl>
                                        <p:attrNameLst>
                                          <p:attrName>style.visibility</p:attrName>
                                        </p:attrNameLst>
                                      </p:cBhvr>
                                      <p:to>
                                        <p:strVal val="visible"/>
                                      </p:to>
                                    </p:set>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61464"/>
                                        </p:tgtEl>
                                        <p:attrNameLst>
                                          <p:attrName>style.visibility</p:attrName>
                                        </p:attrNameLst>
                                      </p:cBhvr>
                                      <p:to>
                                        <p:strVal val="visible"/>
                                      </p:to>
                                    </p:set>
                                    <p:animEffect transition="in" filter="wipe(up)">
                                      <p:cBhvr>
                                        <p:cTn id="15" dur="500"/>
                                        <p:tgtEl>
                                          <p:spTgt spid="61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74" name="AutoShape 10"/>
          <p:cNvSpPr>
            <a:spLocks noChangeArrowheads="1"/>
          </p:cNvSpPr>
          <p:nvPr/>
        </p:nvSpPr>
        <p:spPr bwMode="auto">
          <a:xfrm>
            <a:off x="-254000" y="203200"/>
            <a:ext cx="47498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62475" name="Rectangle 11"/>
          <p:cNvSpPr>
            <a:spLocks noGrp="1" noChangeArrowheads="1"/>
          </p:cNvSpPr>
          <p:nvPr>
            <p:ph type="title"/>
          </p:nvPr>
        </p:nvSpPr>
        <p:spPr>
          <a:xfrm>
            <a:off x="228600" y="239713"/>
            <a:ext cx="7772400" cy="635000"/>
          </a:xfrm>
        </p:spPr>
        <p:txBody>
          <a:bodyPr/>
          <a:lstStyle/>
          <a:p>
            <a:r>
              <a:rPr lang="en-US" sz="3200"/>
              <a:t>Online Ad Response </a:t>
            </a:r>
          </a:p>
        </p:txBody>
      </p:sp>
      <p:grpSp>
        <p:nvGrpSpPr>
          <p:cNvPr id="62496" name="Group 32"/>
          <p:cNvGrpSpPr>
            <a:grpSpLocks/>
          </p:cNvGrpSpPr>
          <p:nvPr/>
        </p:nvGrpSpPr>
        <p:grpSpPr bwMode="auto">
          <a:xfrm>
            <a:off x="1295400" y="1360488"/>
            <a:ext cx="6477000" cy="2068512"/>
            <a:chOff x="816" y="857"/>
            <a:chExt cx="4080" cy="1303"/>
          </a:xfrm>
        </p:grpSpPr>
        <p:sp>
          <p:nvSpPr>
            <p:cNvPr id="62481" name="Text Box 17"/>
            <p:cNvSpPr txBox="1">
              <a:spLocks noChangeArrowheads="1"/>
            </p:cNvSpPr>
            <p:nvPr/>
          </p:nvSpPr>
          <p:spPr bwMode="auto">
            <a:xfrm>
              <a:off x="1714" y="857"/>
              <a:ext cx="2347" cy="327"/>
            </a:xfrm>
            <a:prstGeom prst="rect">
              <a:avLst/>
            </a:prstGeom>
            <a:noFill/>
            <a:ln w="28575">
              <a:noFill/>
              <a:miter lim="800000"/>
              <a:headEnd/>
              <a:tailEnd/>
            </a:ln>
            <a:effectLst/>
          </p:spPr>
          <p:txBody>
            <a:bodyPr wrap="none">
              <a:spAutoFit/>
            </a:bodyPr>
            <a:lstStyle/>
            <a:p>
              <a:r>
                <a:rPr lang="en-US" sz="2800" b="1">
                  <a:solidFill>
                    <a:srgbClr val="990033"/>
                  </a:solidFill>
                  <a:effectLst>
                    <a:outerShdw blurRad="38100" dist="38100" dir="2700000" algn="tl">
                      <a:srgbClr val="C0C0C0"/>
                    </a:outerShdw>
                  </a:effectLst>
                  <a:latin typeface="Arial" charset="0"/>
                </a:rPr>
                <a:t>2 common measures</a:t>
              </a:r>
            </a:p>
          </p:txBody>
        </p:sp>
        <p:sp>
          <p:nvSpPr>
            <p:cNvPr id="62482" name="AutoShape 18"/>
            <p:cNvSpPr>
              <a:spLocks noChangeArrowheads="1"/>
            </p:cNvSpPr>
            <p:nvPr/>
          </p:nvSpPr>
          <p:spPr bwMode="auto">
            <a:xfrm>
              <a:off x="816" y="1296"/>
              <a:ext cx="2112" cy="864"/>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eaLnBrk="0" hangingPunct="0"/>
              <a:r>
                <a:rPr lang="en-US" b="1">
                  <a:latin typeface="Arial" charset="0"/>
                </a:rPr>
                <a:t>Click-through</a:t>
              </a:r>
            </a:p>
            <a:p>
              <a:pPr eaLnBrk="0" hangingPunct="0"/>
              <a:r>
                <a:rPr lang="en-US">
                  <a:latin typeface="Arial" charset="0"/>
                </a:rPr>
                <a:t>3-5 individuals click on ad—per thousand</a:t>
              </a:r>
            </a:p>
          </p:txBody>
        </p:sp>
        <p:sp>
          <p:nvSpPr>
            <p:cNvPr id="62483" name="AutoShape 19"/>
            <p:cNvSpPr>
              <a:spLocks noChangeArrowheads="1"/>
            </p:cNvSpPr>
            <p:nvPr/>
          </p:nvSpPr>
          <p:spPr bwMode="auto">
            <a:xfrm>
              <a:off x="3264" y="1296"/>
              <a:ext cx="1632" cy="864"/>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b="1">
                  <a:latin typeface="Arial" charset="0"/>
                </a:rPr>
                <a:t>Purchase</a:t>
              </a:r>
            </a:p>
            <a:p>
              <a:pPr>
                <a:lnSpc>
                  <a:spcPct val="90000"/>
                </a:lnSpc>
                <a:spcBef>
                  <a:spcPct val="20000"/>
                </a:spcBef>
              </a:pPr>
              <a:r>
                <a:rPr lang="en-US">
                  <a:latin typeface="Arial" charset="0"/>
                </a:rPr>
                <a:t>1 of 20,000</a:t>
              </a:r>
            </a:p>
          </p:txBody>
        </p:sp>
      </p:grpSp>
      <p:grpSp>
        <p:nvGrpSpPr>
          <p:cNvPr id="62484" name="Group 20"/>
          <p:cNvGrpSpPr>
            <a:grpSpLocks/>
          </p:cNvGrpSpPr>
          <p:nvPr/>
        </p:nvGrpSpPr>
        <p:grpSpPr bwMode="auto">
          <a:xfrm>
            <a:off x="1371600" y="4114800"/>
            <a:ext cx="6400800" cy="2043113"/>
            <a:chOff x="864" y="2592"/>
            <a:chExt cx="4032" cy="1287"/>
          </a:xfrm>
        </p:grpSpPr>
        <p:sp>
          <p:nvSpPr>
            <p:cNvPr id="62485" name="Text Box 21"/>
            <p:cNvSpPr txBox="1">
              <a:spLocks noChangeArrowheads="1"/>
            </p:cNvSpPr>
            <p:nvPr/>
          </p:nvSpPr>
          <p:spPr bwMode="auto">
            <a:xfrm>
              <a:off x="1204" y="2592"/>
              <a:ext cx="3367" cy="327"/>
            </a:xfrm>
            <a:prstGeom prst="rect">
              <a:avLst/>
            </a:prstGeom>
            <a:noFill/>
            <a:ln w="28575">
              <a:noFill/>
              <a:miter lim="800000"/>
              <a:headEnd/>
              <a:tailEnd/>
            </a:ln>
            <a:effectLst/>
          </p:spPr>
          <p:txBody>
            <a:bodyPr wrap="none">
              <a:spAutoFit/>
            </a:bodyPr>
            <a:lstStyle/>
            <a:p>
              <a:pPr>
                <a:spcBef>
                  <a:spcPct val="20000"/>
                </a:spcBef>
              </a:pPr>
              <a:r>
                <a:rPr lang="en-US" sz="2800" b="1">
                  <a:solidFill>
                    <a:srgbClr val="990033"/>
                  </a:solidFill>
                  <a:effectLst>
                    <a:outerShdw blurRad="38100" dist="38100" dir="2700000" algn="tl">
                      <a:srgbClr val="C0C0C0"/>
                    </a:outerShdw>
                  </a:effectLst>
                  <a:latin typeface="Arial" charset="0"/>
                </a:rPr>
                <a:t>Compared with traditional MC:</a:t>
              </a:r>
            </a:p>
          </p:txBody>
        </p:sp>
        <p:sp>
          <p:nvSpPr>
            <p:cNvPr id="62486" name="AutoShape 22"/>
            <p:cNvSpPr>
              <a:spLocks noChangeArrowheads="1"/>
            </p:cNvSpPr>
            <p:nvPr/>
          </p:nvSpPr>
          <p:spPr bwMode="auto">
            <a:xfrm>
              <a:off x="864" y="3015"/>
              <a:ext cx="4032" cy="864"/>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Average banner ad response lower than direct mail</a:t>
              </a:r>
            </a:p>
          </p:txBody>
        </p:sp>
      </p:grpSp>
      <p:grpSp>
        <p:nvGrpSpPr>
          <p:cNvPr id="62495" name="Group 31"/>
          <p:cNvGrpSpPr>
            <a:grpSpLocks/>
          </p:cNvGrpSpPr>
          <p:nvPr/>
        </p:nvGrpSpPr>
        <p:grpSpPr bwMode="auto">
          <a:xfrm>
            <a:off x="1295400" y="2057400"/>
            <a:ext cx="6477000" cy="1371600"/>
            <a:chOff x="576" y="1295"/>
            <a:chExt cx="4080" cy="864"/>
          </a:xfrm>
        </p:grpSpPr>
        <p:sp>
          <p:nvSpPr>
            <p:cNvPr id="62493" name="AutoShape 29"/>
            <p:cNvSpPr>
              <a:spLocks noChangeArrowheads="1"/>
            </p:cNvSpPr>
            <p:nvPr/>
          </p:nvSpPr>
          <p:spPr bwMode="auto">
            <a:xfrm>
              <a:off x="576" y="1295"/>
              <a:ext cx="2112" cy="864"/>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eaLnBrk="0" hangingPunct="0"/>
              <a:r>
                <a:rPr lang="en-US" b="1">
                  <a:latin typeface="Arial" charset="0"/>
                </a:rPr>
                <a:t>Click-through</a:t>
              </a:r>
            </a:p>
            <a:p>
              <a:pPr eaLnBrk="0" hangingPunct="0"/>
              <a:r>
                <a:rPr lang="en-US">
                  <a:latin typeface="Arial" charset="0"/>
                </a:rPr>
                <a:t>3-5 individuals click on ad—per thousand</a:t>
              </a:r>
            </a:p>
          </p:txBody>
        </p:sp>
        <p:sp>
          <p:nvSpPr>
            <p:cNvPr id="62494" name="AutoShape 30"/>
            <p:cNvSpPr>
              <a:spLocks noChangeArrowheads="1"/>
            </p:cNvSpPr>
            <p:nvPr/>
          </p:nvSpPr>
          <p:spPr bwMode="auto">
            <a:xfrm>
              <a:off x="3024" y="1295"/>
              <a:ext cx="1632" cy="864"/>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b="1">
                  <a:latin typeface="Arial" charset="0"/>
                </a:rPr>
                <a:t>Purchase</a:t>
              </a:r>
            </a:p>
            <a:p>
              <a:pPr>
                <a:lnSpc>
                  <a:spcPct val="90000"/>
                </a:lnSpc>
                <a:spcBef>
                  <a:spcPct val="20000"/>
                </a:spcBef>
              </a:pPr>
              <a:r>
                <a:rPr lang="en-US">
                  <a:latin typeface="Arial" charset="0"/>
                </a:rPr>
                <a:t>1 of 20,000</a:t>
              </a:r>
            </a:p>
          </p:txBody>
        </p:sp>
      </p:gr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62495"/>
                                        </p:tgtEl>
                                        <p:attrNameLst>
                                          <p:attrName>style.visibility</p:attrName>
                                        </p:attrNameLst>
                                      </p:cBhvr>
                                      <p:to>
                                        <p:strVal val="visible"/>
                                      </p:to>
                                    </p:set>
                                  </p:childTnLst>
                                </p:cTn>
                              </p:par>
                            </p:childTnLst>
                          </p:cTn>
                        </p:par>
                        <p:par>
                          <p:cTn id="7" fill="hold">
                            <p:stCondLst>
                              <p:cond delay="500"/>
                            </p:stCondLst>
                            <p:childTnLst>
                              <p:par>
                                <p:cTn id="8" presetID="22" presetClass="entr" presetSubtype="1" fill="hold" nodeType="afterEffect">
                                  <p:stCondLst>
                                    <p:cond delay="0"/>
                                  </p:stCondLst>
                                  <p:childTnLst>
                                    <p:set>
                                      <p:cBhvr>
                                        <p:cTn id="9" dur="1" fill="hold">
                                          <p:stCondLst>
                                            <p:cond delay="0"/>
                                          </p:stCondLst>
                                        </p:cTn>
                                        <p:tgtEl>
                                          <p:spTgt spid="62484"/>
                                        </p:tgtEl>
                                        <p:attrNameLst>
                                          <p:attrName>style.visibility</p:attrName>
                                        </p:attrNameLst>
                                      </p:cBhvr>
                                      <p:to>
                                        <p:strVal val="visible"/>
                                      </p:to>
                                    </p:set>
                                    <p:animEffect transition="in" filter="wipe(up)">
                                      <p:cBhvr>
                                        <p:cTn id="10" dur="500"/>
                                        <p:tgtEl>
                                          <p:spTgt spid="62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8"/>
          <p:cNvSpPr>
            <a:spLocks noChangeArrowheads="1"/>
          </p:cNvSpPr>
          <p:nvPr/>
        </p:nvSpPr>
        <p:spPr bwMode="auto">
          <a:xfrm>
            <a:off x="0" y="0"/>
            <a:ext cx="1600200" cy="6858000"/>
          </a:xfrm>
          <a:prstGeom prst="rect">
            <a:avLst/>
          </a:prstGeom>
          <a:solidFill>
            <a:srgbClr val="001C52"/>
          </a:solidFill>
          <a:ln w="38100">
            <a:noFill/>
            <a:miter lim="800000"/>
            <a:headEnd/>
            <a:tailEnd/>
          </a:ln>
          <a:effectLst/>
        </p:spPr>
        <p:txBody>
          <a:bodyPr wrap="none" anchor="ctr"/>
          <a:lstStyle/>
          <a:p>
            <a:endParaRPr lang="en-US"/>
          </a:p>
        </p:txBody>
      </p:sp>
      <p:sp>
        <p:nvSpPr>
          <p:cNvPr id="4102" name="Rectangle 6"/>
          <p:cNvSpPr>
            <a:spLocks noChangeArrowheads="1"/>
          </p:cNvSpPr>
          <p:nvPr/>
        </p:nvSpPr>
        <p:spPr bwMode="auto">
          <a:xfrm>
            <a:off x="1981200" y="1295400"/>
            <a:ext cx="6629400" cy="4800600"/>
          </a:xfrm>
          <a:prstGeom prst="rect">
            <a:avLst/>
          </a:prstGeom>
          <a:noFill/>
          <a:ln w="9525">
            <a:noFill/>
            <a:miter lim="800000"/>
            <a:headEnd/>
            <a:tailEnd/>
          </a:ln>
          <a:effectLst/>
        </p:spPr>
        <p:txBody>
          <a:bodyPr/>
          <a:lstStyle/>
          <a:p>
            <a:pPr marL="342900" indent="-342900" algn="l">
              <a:spcBef>
                <a:spcPct val="40000"/>
              </a:spcBef>
              <a:buClr>
                <a:srgbClr val="630C21"/>
              </a:buClr>
              <a:buSzPct val="125000"/>
              <a:buFont typeface="Wingdings" pitchFamily="2" charset="2"/>
              <a:buChar char="§"/>
            </a:pPr>
            <a:r>
              <a:rPr lang="en-US" sz="3200"/>
              <a:t>How can a company can integrate the internet? </a:t>
            </a:r>
          </a:p>
          <a:p>
            <a:pPr marL="342900" indent="-342900" algn="l">
              <a:spcBef>
                <a:spcPct val="40000"/>
              </a:spcBef>
              <a:buClr>
                <a:srgbClr val="630C21"/>
              </a:buClr>
              <a:buSzPct val="125000"/>
              <a:buFont typeface="Wingdings" pitchFamily="2" charset="2"/>
              <a:buChar char="§"/>
            </a:pPr>
            <a:r>
              <a:rPr lang="en-US" sz="3200"/>
              <a:t>In what ways has the internet affected MC?</a:t>
            </a:r>
          </a:p>
          <a:p>
            <a:pPr marL="342900" indent="-342900" algn="l">
              <a:spcBef>
                <a:spcPct val="40000"/>
              </a:spcBef>
              <a:buClr>
                <a:srgbClr val="630C21"/>
              </a:buClr>
              <a:buSzPct val="125000"/>
              <a:buFont typeface="Wingdings" pitchFamily="2" charset="2"/>
              <a:buChar char="§"/>
            </a:pPr>
            <a:r>
              <a:rPr lang="en-US" sz="3200"/>
              <a:t>What are the key aspects of interactivity in IMC?</a:t>
            </a:r>
          </a:p>
          <a:p>
            <a:pPr marL="342900" indent="-342900" algn="l">
              <a:spcBef>
                <a:spcPct val="40000"/>
              </a:spcBef>
              <a:buClr>
                <a:srgbClr val="630C21"/>
              </a:buClr>
              <a:buSzPct val="125000"/>
              <a:buFont typeface="Wingdings" pitchFamily="2" charset="2"/>
              <a:buChar char="§"/>
            </a:pPr>
            <a:r>
              <a:rPr lang="en-US" sz="3200"/>
              <a:t>What are the concerns about online marketing?</a:t>
            </a:r>
          </a:p>
        </p:txBody>
      </p:sp>
      <p:sp>
        <p:nvSpPr>
          <p:cNvPr id="4106" name="AutoShape 10"/>
          <p:cNvSpPr>
            <a:spLocks noChangeArrowheads="1"/>
          </p:cNvSpPr>
          <p:nvPr/>
        </p:nvSpPr>
        <p:spPr bwMode="auto">
          <a:xfrm>
            <a:off x="-304800" y="227013"/>
            <a:ext cx="38100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4107" name="Rectangle 11"/>
          <p:cNvSpPr>
            <a:spLocks noGrp="1" noChangeArrowheads="1"/>
          </p:cNvSpPr>
          <p:nvPr>
            <p:ph type="title"/>
          </p:nvPr>
        </p:nvSpPr>
        <p:spPr>
          <a:xfrm>
            <a:off x="227013" y="241300"/>
            <a:ext cx="7772400" cy="635000"/>
          </a:xfrm>
          <a:noFill/>
          <a:ln/>
        </p:spPr>
        <p:txBody>
          <a:bodyPr/>
          <a:lstStyle/>
          <a:p>
            <a:r>
              <a:rPr lang="en-US" sz="3000" b="1"/>
              <a:t>Chapter Outline</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02">
                                            <p:txEl>
                                              <p:pRg st="0" end="0"/>
                                            </p:txEl>
                                          </p:spTgt>
                                        </p:tgtEl>
                                        <p:attrNameLst>
                                          <p:attrName>style.visibility</p:attrName>
                                        </p:attrNameLst>
                                      </p:cBhvr>
                                      <p:to>
                                        <p:strVal val="visible"/>
                                      </p:to>
                                    </p:set>
                                    <p:animEffect transition="in" filter="wipe(left)">
                                      <p:cBhvr>
                                        <p:cTn id="7" dur="500"/>
                                        <p:tgtEl>
                                          <p:spTgt spid="4102">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102">
                                            <p:txEl>
                                              <p:pRg st="1" end="1"/>
                                            </p:txEl>
                                          </p:spTgt>
                                        </p:tgtEl>
                                        <p:attrNameLst>
                                          <p:attrName>style.visibility</p:attrName>
                                        </p:attrNameLst>
                                      </p:cBhvr>
                                      <p:to>
                                        <p:strVal val="visible"/>
                                      </p:to>
                                    </p:set>
                                    <p:animEffect transition="in" filter="wipe(left)">
                                      <p:cBhvr>
                                        <p:cTn id="11" dur="500"/>
                                        <p:tgtEl>
                                          <p:spTgt spid="4102">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102">
                                            <p:txEl>
                                              <p:pRg st="2" end="2"/>
                                            </p:txEl>
                                          </p:spTgt>
                                        </p:tgtEl>
                                        <p:attrNameLst>
                                          <p:attrName>style.visibility</p:attrName>
                                        </p:attrNameLst>
                                      </p:cBhvr>
                                      <p:to>
                                        <p:strVal val="visible"/>
                                      </p:to>
                                    </p:set>
                                    <p:animEffect transition="in" filter="wipe(left)">
                                      <p:cBhvr>
                                        <p:cTn id="15" dur="500"/>
                                        <p:tgtEl>
                                          <p:spTgt spid="4102">
                                            <p:txEl>
                                              <p:pRg st="2" end="2"/>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102">
                                            <p:txEl>
                                              <p:pRg st="3" end="3"/>
                                            </p:txEl>
                                          </p:spTgt>
                                        </p:tgtEl>
                                        <p:attrNameLst>
                                          <p:attrName>style.visibility</p:attrName>
                                        </p:attrNameLst>
                                      </p:cBhvr>
                                      <p:to>
                                        <p:strVal val="visible"/>
                                      </p:to>
                                    </p:set>
                                    <p:animEffect transition="in" filter="wipe(left)">
                                      <p:cBhvr>
                                        <p:cTn id="19" dur="500"/>
                                        <p:tgtEl>
                                          <p:spTgt spid="410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2" grpId="0" build="p" autoUpdateAnimBg="0" advAuto="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magnify_bkgrd"/>
          <p:cNvPicPr>
            <a:picLocks noChangeAspect="1" noChangeArrowheads="1"/>
          </p:cNvPicPr>
          <p:nvPr/>
        </p:nvPicPr>
        <p:blipFill>
          <a:blip r:embed="rId2" cstate="print"/>
          <a:srcRect/>
          <a:stretch>
            <a:fillRect/>
          </a:stretch>
        </p:blipFill>
        <p:spPr bwMode="auto">
          <a:xfrm>
            <a:off x="-228600" y="0"/>
            <a:ext cx="9372600" cy="6858000"/>
          </a:xfrm>
          <a:prstGeom prst="rect">
            <a:avLst/>
          </a:prstGeom>
          <a:noFill/>
        </p:spPr>
      </p:pic>
      <p:sp>
        <p:nvSpPr>
          <p:cNvPr id="63491" name="AutoShape 3"/>
          <p:cNvSpPr>
            <a:spLocks noChangeArrowheads="1"/>
          </p:cNvSpPr>
          <p:nvPr/>
        </p:nvSpPr>
        <p:spPr bwMode="auto">
          <a:xfrm>
            <a:off x="838200" y="1447800"/>
            <a:ext cx="7772400" cy="5105400"/>
          </a:xfrm>
          <a:prstGeom prst="roundRect">
            <a:avLst>
              <a:gd name="adj" fmla="val 11958"/>
            </a:avLst>
          </a:prstGeom>
          <a:solidFill>
            <a:srgbClr val="FFF9EF"/>
          </a:solidFill>
          <a:ln w="28575">
            <a:solidFill>
              <a:srgbClr val="FFB610"/>
            </a:solidFill>
            <a:round/>
            <a:headEnd/>
            <a:tailEnd/>
          </a:ln>
          <a:effectLst/>
        </p:spPr>
        <p:txBody>
          <a:bodyPr wrap="none" anchor="ctr"/>
          <a:lstStyle/>
          <a:p>
            <a:endParaRPr lang="en-US"/>
          </a:p>
        </p:txBody>
      </p:sp>
      <p:sp>
        <p:nvSpPr>
          <p:cNvPr id="63492" name="AutoShape 4"/>
          <p:cNvSpPr>
            <a:spLocks noChangeArrowheads="1"/>
          </p:cNvSpPr>
          <p:nvPr/>
        </p:nvSpPr>
        <p:spPr bwMode="auto">
          <a:xfrm>
            <a:off x="-254000" y="203200"/>
            <a:ext cx="6654800" cy="685800"/>
          </a:xfrm>
          <a:prstGeom prst="roundRect">
            <a:avLst>
              <a:gd name="adj" fmla="val 32639"/>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63493" name="Rectangle 5"/>
          <p:cNvSpPr>
            <a:spLocks noGrp="1" noChangeArrowheads="1"/>
          </p:cNvSpPr>
          <p:nvPr>
            <p:ph type="title"/>
          </p:nvPr>
        </p:nvSpPr>
        <p:spPr>
          <a:xfrm>
            <a:off x="228600" y="239713"/>
            <a:ext cx="7772400" cy="635000"/>
          </a:xfrm>
        </p:spPr>
        <p:txBody>
          <a:bodyPr/>
          <a:lstStyle/>
          <a:p>
            <a:r>
              <a:rPr lang="en-US" sz="3200" b="1"/>
              <a:t>Insight:</a:t>
            </a:r>
            <a:r>
              <a:rPr lang="en-US" sz="3200"/>
              <a:t> Monitoring A Website  </a:t>
            </a:r>
          </a:p>
        </p:txBody>
      </p:sp>
      <p:sp>
        <p:nvSpPr>
          <p:cNvPr id="63494" name="AutoShape 6"/>
          <p:cNvSpPr>
            <a:spLocks noChangeArrowheads="1"/>
          </p:cNvSpPr>
          <p:nvPr/>
        </p:nvSpPr>
        <p:spPr bwMode="auto">
          <a:xfrm>
            <a:off x="1524000" y="1981200"/>
            <a:ext cx="6858000" cy="4114800"/>
          </a:xfrm>
          <a:prstGeom prst="roundRect">
            <a:avLst>
              <a:gd name="adj" fmla="val 11458"/>
            </a:avLst>
          </a:prstGeom>
          <a:noFill/>
          <a:ln w="38100">
            <a:noFill/>
            <a:round/>
            <a:headEnd/>
            <a:tailEnd/>
          </a:ln>
          <a:effectLst/>
        </p:spPr>
        <p:txBody>
          <a:bodyPr anchor="ctr"/>
          <a:lstStyle/>
          <a:p>
            <a:pPr algn="l"/>
            <a:r>
              <a:rPr lang="en-US" sz="2500">
                <a:latin typeface="Arial" charset="0"/>
              </a:rPr>
              <a:t>Most organizations track the number of hits on their site. This practice is good, but more important is the number of unique visits in a designated time period. Other tracking information includes how people get to the site (where they are coming from), what they do once they get to the site, how long they stay around, and what features of the site are getting the most use. Webmasters can also monitor what keywords people are typing in to find the site in order to make the links with those keyword clusters even stronger.</a:t>
            </a:r>
          </a:p>
        </p:txBody>
      </p:sp>
      <p:pic>
        <p:nvPicPr>
          <p:cNvPr id="63495" name="Picture 7" descr="magnify"/>
          <p:cNvPicPr>
            <a:picLocks noChangeAspect="1" noChangeArrowheads="1"/>
          </p:cNvPicPr>
          <p:nvPr/>
        </p:nvPicPr>
        <p:blipFill>
          <a:blip r:embed="rId3" cstate="print"/>
          <a:srcRect/>
          <a:stretch>
            <a:fillRect/>
          </a:stretch>
        </p:blipFill>
        <p:spPr bwMode="auto">
          <a:xfrm>
            <a:off x="381000" y="1143000"/>
            <a:ext cx="1112838" cy="1143000"/>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494">
                                            <p:txEl>
                                              <p:pRg st="0" end="0"/>
                                            </p:txEl>
                                          </p:spTgt>
                                        </p:tgtEl>
                                        <p:attrNameLst>
                                          <p:attrName>style.visibility</p:attrName>
                                        </p:attrNameLst>
                                      </p:cBhvr>
                                      <p:to>
                                        <p:strVal val="visible"/>
                                      </p:to>
                                    </p:set>
                                    <p:animEffect transition="in" filter="wipe(left)">
                                      <p:cBhvr>
                                        <p:cTn id="7" dur="500"/>
                                        <p:tgtEl>
                                          <p:spTgt spid="63494">
                                            <p:txEl>
                                              <p:pRg st="0" end="0"/>
                                            </p:txEl>
                                          </p:spTgt>
                                        </p:tgtEl>
                                      </p:cBhvr>
                                    </p:animEffect>
                                  </p:childTnLst>
                                  <p:subTnLst>
                                    <p:animClr clrSpc="rgb" dir="cw">
                                      <p:cBhvr override="childStyle">
                                        <p:cTn dur="1" fill="hold" display="0" masterRel="nextClick" afterEffect="1"/>
                                        <p:tgtEl>
                                          <p:spTgt spid="63494">
                                            <p:txEl>
                                              <p:pRg st="0" end="0"/>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4" grpId="0" build="p" autoUpdateAnimBg="0" advAuto="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10243" name="AutoShape 3"/>
          <p:cNvSpPr>
            <a:spLocks noChangeArrowheads="1"/>
          </p:cNvSpPr>
          <p:nvPr/>
        </p:nvSpPr>
        <p:spPr bwMode="auto">
          <a:xfrm>
            <a:off x="-254000" y="227013"/>
            <a:ext cx="8559800" cy="839787"/>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10244" name="Rectangle 4"/>
          <p:cNvSpPr>
            <a:spLocks noGrp="1" noChangeArrowheads="1"/>
          </p:cNvSpPr>
          <p:nvPr>
            <p:ph type="title"/>
          </p:nvPr>
        </p:nvSpPr>
        <p:spPr>
          <a:xfrm>
            <a:off x="227013" y="355600"/>
            <a:ext cx="8002587" cy="635000"/>
          </a:xfrm>
        </p:spPr>
        <p:txBody>
          <a:bodyPr/>
          <a:lstStyle/>
          <a:p>
            <a:pPr>
              <a:lnSpc>
                <a:spcPct val="85000"/>
              </a:lnSpc>
            </a:pPr>
            <a:r>
              <a:rPr lang="en-US" sz="2800"/>
              <a:t>Crayola’s Web Site Provides Detailed Information About The Company And Its Product </a:t>
            </a:r>
          </a:p>
        </p:txBody>
      </p:sp>
      <p:pic>
        <p:nvPicPr>
          <p:cNvPr id="10255" name="Picture 15" descr="C:\My Documents\Duncan Compressed\dun37744_p1211.jpg"/>
          <p:cNvPicPr>
            <a:picLocks noChangeAspect="1" noChangeArrowheads="1"/>
          </p:cNvPicPr>
          <p:nvPr/>
        </p:nvPicPr>
        <p:blipFill>
          <a:blip r:embed="rId2" cstate="print"/>
          <a:srcRect/>
          <a:stretch>
            <a:fillRect/>
          </a:stretch>
        </p:blipFill>
        <p:spPr bwMode="auto">
          <a:xfrm>
            <a:off x="1828800" y="1524000"/>
            <a:ext cx="7010400" cy="4451350"/>
          </a:xfrm>
          <a:prstGeom prst="rect">
            <a:avLst/>
          </a:prstGeom>
          <a:noFill/>
          <a:effectLst>
            <a:outerShdw dist="107763" dir="2700000" algn="ctr" rotWithShape="0">
              <a:srgbClr val="808080"/>
            </a:outerShdw>
          </a:effectLst>
        </p:spPr>
      </p:pic>
      <p:sp>
        <p:nvSpPr>
          <p:cNvPr id="10256" name="Rectangle 16">
            <a:hlinkClick r:id="rId3" action="ppaction://program"/>
          </p:cNvPr>
          <p:cNvSpPr>
            <a:spLocks noChangeArrowheads="1"/>
          </p:cNvSpPr>
          <p:nvPr/>
        </p:nvSpPr>
        <p:spPr bwMode="auto">
          <a:xfrm>
            <a:off x="8305800" y="5562600"/>
            <a:ext cx="533400" cy="533400"/>
          </a:xfrm>
          <a:prstGeom prst="rect">
            <a:avLst/>
          </a:prstGeom>
          <a:solidFill>
            <a:srgbClr val="990000"/>
          </a:solidFill>
          <a:ln w="38100">
            <a:solidFill>
              <a:schemeClr val="tx1"/>
            </a:solidFill>
            <a:miter lim="800000"/>
            <a:headEnd/>
            <a:tailEnd/>
          </a:ln>
          <a:effectLst>
            <a:outerShdw dist="35921" dir="2700000" algn="ctr" rotWithShape="0">
              <a:schemeClr val="tx1"/>
            </a:outerShdw>
          </a:effectLst>
        </p:spPr>
        <p:txBody>
          <a:bodyPr wrap="none" tIns="27432" anchor="ctr"/>
          <a:lstStyle/>
          <a:p>
            <a:pPr eaLnBrk="0" hangingPunct="0"/>
            <a:r>
              <a:rPr lang="en-US" sz="4400" b="1">
                <a:solidFill>
                  <a:srgbClr val="F8F8F8"/>
                </a:solidFill>
                <a:latin typeface="Arial" charset="0"/>
              </a:rPr>
              <a:t>+</a:t>
            </a: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256"/>
                                        </p:tgtEl>
                                        <p:attrNameLst>
                                          <p:attrName>style.visibility</p:attrName>
                                        </p:attrNameLst>
                                      </p:cBhvr>
                                      <p:to>
                                        <p:strVal val="visible"/>
                                      </p:to>
                                    </p:set>
                                    <p:animEffect transition="in" filter="dissolve">
                                      <p:cBhvr>
                                        <p:cTn id="7" dur="500"/>
                                        <p:tgtEl>
                                          <p:spTgt spid="102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6"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65539" name="AutoShape 3"/>
          <p:cNvSpPr>
            <a:spLocks noChangeArrowheads="1"/>
          </p:cNvSpPr>
          <p:nvPr/>
        </p:nvSpPr>
        <p:spPr bwMode="auto">
          <a:xfrm>
            <a:off x="-254000" y="227013"/>
            <a:ext cx="90678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65540" name="Rectangle 4"/>
          <p:cNvSpPr>
            <a:spLocks noGrp="1" noChangeArrowheads="1"/>
          </p:cNvSpPr>
          <p:nvPr>
            <p:ph type="title"/>
          </p:nvPr>
        </p:nvSpPr>
        <p:spPr>
          <a:xfrm>
            <a:off x="227013" y="241300"/>
            <a:ext cx="8916987" cy="635000"/>
          </a:xfrm>
        </p:spPr>
        <p:txBody>
          <a:bodyPr/>
          <a:lstStyle/>
          <a:p>
            <a:r>
              <a:rPr lang="en-US" sz="2800"/>
              <a:t>Levi’s Web Site Features A Variety Of Online Games </a:t>
            </a:r>
          </a:p>
        </p:txBody>
      </p:sp>
      <p:pic>
        <p:nvPicPr>
          <p:cNvPr id="65548" name="Picture 12" descr="C:\Documents and Settings\John Gayle\My Documents\3Blox\30801 MHHE-Duncan PPT\Work Files\levis.jpg"/>
          <p:cNvPicPr>
            <a:picLocks noChangeAspect="1" noChangeArrowheads="1"/>
          </p:cNvPicPr>
          <p:nvPr/>
        </p:nvPicPr>
        <p:blipFill>
          <a:blip r:embed="rId2" cstate="print"/>
          <a:srcRect/>
          <a:stretch>
            <a:fillRect/>
          </a:stretch>
        </p:blipFill>
        <p:spPr bwMode="auto">
          <a:xfrm>
            <a:off x="419100" y="1525588"/>
            <a:ext cx="8297863" cy="4697412"/>
          </a:xfrm>
          <a:prstGeom prst="rect">
            <a:avLst/>
          </a:prstGeom>
          <a:noFill/>
          <a:effectLst>
            <a:outerShdw dist="107763" dir="2700000" algn="ctr" rotWithShape="0">
              <a:srgbClr val="808080"/>
            </a:outerShdw>
          </a:effectLst>
        </p:spPr>
      </p:pic>
    </p:spTree>
  </p:cSld>
  <p:clrMapOvr>
    <a:masterClrMapping/>
  </p:clrMapOvr>
  <p:transition spd="med">
    <p:dissolv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562" name="Group 2"/>
          <p:cNvGrpSpPr>
            <a:grpSpLocks/>
          </p:cNvGrpSpPr>
          <p:nvPr/>
        </p:nvGrpSpPr>
        <p:grpSpPr bwMode="auto">
          <a:xfrm>
            <a:off x="2914650" y="1447800"/>
            <a:ext cx="5695950" cy="2324100"/>
            <a:chOff x="1836" y="912"/>
            <a:chExt cx="3588" cy="1464"/>
          </a:xfrm>
        </p:grpSpPr>
        <p:sp>
          <p:nvSpPr>
            <p:cNvPr id="66563" name="AutoShape 3"/>
            <p:cNvSpPr>
              <a:spLocks noChangeArrowheads="1"/>
            </p:cNvSpPr>
            <p:nvPr/>
          </p:nvSpPr>
          <p:spPr bwMode="auto">
            <a:xfrm>
              <a:off x="2304" y="912"/>
              <a:ext cx="3120" cy="72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80% of consumers object to selling personal data</a:t>
              </a:r>
            </a:p>
          </p:txBody>
        </p:sp>
        <p:cxnSp>
          <p:nvCxnSpPr>
            <p:cNvPr id="66564" name="AutoShape 4"/>
            <p:cNvCxnSpPr>
              <a:cxnSpLocks noChangeShapeType="1"/>
              <a:stCxn id="66572" idx="6"/>
              <a:endCxn id="66563" idx="1"/>
            </p:cNvCxnSpPr>
            <p:nvPr/>
          </p:nvCxnSpPr>
          <p:spPr bwMode="auto">
            <a:xfrm flipV="1">
              <a:off x="1836" y="1272"/>
              <a:ext cx="456" cy="1104"/>
            </a:xfrm>
            <a:prstGeom prst="straightConnector1">
              <a:avLst/>
            </a:prstGeom>
            <a:noFill/>
            <a:ln w="28575">
              <a:solidFill>
                <a:schemeClr val="tx1"/>
              </a:solidFill>
              <a:round/>
              <a:headEnd/>
              <a:tailEnd/>
            </a:ln>
            <a:effectLst/>
          </p:spPr>
        </p:cxnSp>
      </p:grpSp>
      <p:grpSp>
        <p:nvGrpSpPr>
          <p:cNvPr id="66565" name="Group 5"/>
          <p:cNvGrpSpPr>
            <a:grpSpLocks/>
          </p:cNvGrpSpPr>
          <p:nvPr/>
        </p:nvGrpSpPr>
        <p:grpSpPr bwMode="auto">
          <a:xfrm>
            <a:off x="2914650" y="3200400"/>
            <a:ext cx="5695950" cy="1143000"/>
            <a:chOff x="1836" y="2016"/>
            <a:chExt cx="3588" cy="720"/>
          </a:xfrm>
        </p:grpSpPr>
        <p:sp>
          <p:nvSpPr>
            <p:cNvPr id="66566" name="AutoShape 6"/>
            <p:cNvSpPr>
              <a:spLocks noChangeArrowheads="1"/>
            </p:cNvSpPr>
            <p:nvPr/>
          </p:nvSpPr>
          <p:spPr bwMode="auto">
            <a:xfrm>
              <a:off x="2304" y="2016"/>
              <a:ext cx="3120" cy="72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52% think tracking on-line activity is privacy invasion</a:t>
              </a:r>
            </a:p>
          </p:txBody>
        </p:sp>
        <p:cxnSp>
          <p:nvCxnSpPr>
            <p:cNvPr id="66567" name="AutoShape 7"/>
            <p:cNvCxnSpPr>
              <a:cxnSpLocks noChangeShapeType="1"/>
              <a:stCxn id="66572" idx="6"/>
              <a:endCxn id="66566" idx="1"/>
            </p:cNvCxnSpPr>
            <p:nvPr/>
          </p:nvCxnSpPr>
          <p:spPr bwMode="auto">
            <a:xfrm>
              <a:off x="1836" y="2376"/>
              <a:ext cx="456" cy="0"/>
            </a:xfrm>
            <a:prstGeom prst="straightConnector1">
              <a:avLst/>
            </a:prstGeom>
            <a:noFill/>
            <a:ln w="28575">
              <a:solidFill>
                <a:schemeClr val="tx1"/>
              </a:solidFill>
              <a:round/>
              <a:headEnd/>
              <a:tailEnd/>
            </a:ln>
            <a:effectLst/>
          </p:spPr>
        </p:cxnSp>
      </p:grpSp>
      <p:grpSp>
        <p:nvGrpSpPr>
          <p:cNvPr id="66573" name="Group 13"/>
          <p:cNvGrpSpPr>
            <a:grpSpLocks/>
          </p:cNvGrpSpPr>
          <p:nvPr/>
        </p:nvGrpSpPr>
        <p:grpSpPr bwMode="auto">
          <a:xfrm>
            <a:off x="2914650" y="3771900"/>
            <a:ext cx="5695950" cy="2324100"/>
            <a:chOff x="1836" y="2376"/>
            <a:chExt cx="3588" cy="1464"/>
          </a:xfrm>
        </p:grpSpPr>
        <p:sp>
          <p:nvSpPr>
            <p:cNvPr id="66574" name="AutoShape 14"/>
            <p:cNvSpPr>
              <a:spLocks noChangeArrowheads="1"/>
            </p:cNvSpPr>
            <p:nvPr/>
          </p:nvSpPr>
          <p:spPr bwMode="auto">
            <a:xfrm>
              <a:off x="2304" y="3120"/>
              <a:ext cx="3120" cy="72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56% don’t know </a:t>
              </a:r>
              <a:br>
                <a:rPr lang="en-US" sz="2800">
                  <a:latin typeface="Arial" charset="0"/>
                </a:rPr>
              </a:br>
              <a:r>
                <a:rPr lang="en-US" sz="2800">
                  <a:latin typeface="Arial" charset="0"/>
                </a:rPr>
                <a:t>how cookies work</a:t>
              </a:r>
            </a:p>
          </p:txBody>
        </p:sp>
        <p:cxnSp>
          <p:nvCxnSpPr>
            <p:cNvPr id="66575" name="AutoShape 15"/>
            <p:cNvCxnSpPr>
              <a:cxnSpLocks noChangeShapeType="1"/>
              <a:stCxn id="66572" idx="6"/>
              <a:endCxn id="66574" idx="1"/>
            </p:cNvCxnSpPr>
            <p:nvPr/>
          </p:nvCxnSpPr>
          <p:spPr bwMode="auto">
            <a:xfrm>
              <a:off x="1836" y="2376"/>
              <a:ext cx="456" cy="1104"/>
            </a:xfrm>
            <a:prstGeom prst="straightConnector1">
              <a:avLst/>
            </a:prstGeom>
            <a:noFill/>
            <a:ln w="28575">
              <a:solidFill>
                <a:schemeClr val="tx1"/>
              </a:solidFill>
              <a:round/>
              <a:headEnd/>
              <a:tailEnd/>
            </a:ln>
            <a:effectLst/>
          </p:spPr>
        </p:cxnSp>
      </p:grpSp>
      <p:sp>
        <p:nvSpPr>
          <p:cNvPr id="66568" name="AutoShape 8"/>
          <p:cNvSpPr>
            <a:spLocks noChangeArrowheads="1"/>
          </p:cNvSpPr>
          <p:nvPr/>
        </p:nvSpPr>
        <p:spPr bwMode="auto">
          <a:xfrm>
            <a:off x="3657600" y="3200400"/>
            <a:ext cx="4953000" cy="11430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52% think tracking on-line activity is privacy invasion</a:t>
            </a:r>
          </a:p>
        </p:txBody>
      </p:sp>
      <p:sp>
        <p:nvSpPr>
          <p:cNvPr id="66569" name="AutoShape 9"/>
          <p:cNvSpPr>
            <a:spLocks noChangeArrowheads="1"/>
          </p:cNvSpPr>
          <p:nvPr/>
        </p:nvSpPr>
        <p:spPr bwMode="auto">
          <a:xfrm>
            <a:off x="3657600" y="1447800"/>
            <a:ext cx="4953000" cy="11430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80% of consumers object to selling personal data</a:t>
            </a:r>
          </a:p>
        </p:txBody>
      </p:sp>
      <p:sp>
        <p:nvSpPr>
          <p:cNvPr id="66570" name="AutoShape 10"/>
          <p:cNvSpPr>
            <a:spLocks noChangeArrowheads="1"/>
          </p:cNvSpPr>
          <p:nvPr/>
        </p:nvSpPr>
        <p:spPr bwMode="auto">
          <a:xfrm>
            <a:off x="-254000" y="203200"/>
            <a:ext cx="77978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66571" name="Rectangle 11"/>
          <p:cNvSpPr>
            <a:spLocks noGrp="1" noChangeArrowheads="1"/>
          </p:cNvSpPr>
          <p:nvPr>
            <p:ph type="title"/>
          </p:nvPr>
        </p:nvSpPr>
        <p:spPr>
          <a:xfrm>
            <a:off x="228600" y="239713"/>
            <a:ext cx="7772400" cy="635000"/>
          </a:xfrm>
        </p:spPr>
        <p:txBody>
          <a:bodyPr/>
          <a:lstStyle/>
          <a:p>
            <a:r>
              <a:rPr lang="en-US" sz="3200"/>
              <a:t>What are Online Marketing Concerns?</a:t>
            </a:r>
          </a:p>
        </p:txBody>
      </p:sp>
      <p:sp>
        <p:nvSpPr>
          <p:cNvPr id="66572" name="Oval 12"/>
          <p:cNvSpPr>
            <a:spLocks noChangeArrowheads="1"/>
          </p:cNvSpPr>
          <p:nvPr/>
        </p:nvSpPr>
        <p:spPr bwMode="auto">
          <a:xfrm>
            <a:off x="685800" y="2667000"/>
            <a:ext cx="2209800" cy="2209800"/>
          </a:xfrm>
          <a:prstGeom prst="ellipse">
            <a:avLst/>
          </a:prstGeom>
          <a:gradFill rotWithShape="0">
            <a:gsLst>
              <a:gs pos="0">
                <a:srgbClr val="C7D5ED"/>
              </a:gs>
              <a:gs pos="100000">
                <a:srgbClr val="84A2D6"/>
              </a:gs>
            </a:gsLst>
            <a:path path="shape">
              <a:fillToRect l="50000" t="50000" r="50000" b="50000"/>
            </a:path>
          </a:gradFill>
          <a:ln w="38100">
            <a:solidFill>
              <a:srgbClr val="001C52"/>
            </a:solidFill>
            <a:round/>
            <a:headEnd/>
            <a:tailEnd/>
          </a:ln>
          <a:effectLst>
            <a:outerShdw dist="71842" dir="2700000" algn="ctr" rotWithShape="0">
              <a:srgbClr val="707070"/>
            </a:outerShdw>
          </a:effectLst>
        </p:spPr>
        <p:txBody>
          <a:bodyPr wrap="none" lIns="0" rIns="0" anchor="ctr"/>
          <a:lstStyle/>
          <a:p>
            <a:pPr marL="174625" indent="-174625">
              <a:spcBef>
                <a:spcPct val="20000"/>
              </a:spcBef>
            </a:pPr>
            <a:r>
              <a:rPr lang="en-US" sz="2800" b="1">
                <a:latin typeface="Arial" charset="0"/>
              </a:rPr>
              <a:t>Some </a:t>
            </a:r>
            <a:br>
              <a:rPr lang="en-US" sz="2800" b="1">
                <a:latin typeface="Arial" charset="0"/>
              </a:rPr>
            </a:br>
            <a:r>
              <a:rPr lang="en-US" sz="2800" b="1">
                <a:latin typeface="Arial" charset="0"/>
              </a:rPr>
              <a:t>Major</a:t>
            </a:r>
            <a:br>
              <a:rPr lang="en-US" sz="2800" b="1">
                <a:latin typeface="Arial" charset="0"/>
              </a:rPr>
            </a:br>
            <a:r>
              <a:rPr lang="en-US" sz="2800" b="1">
                <a:latin typeface="Arial" charset="0"/>
              </a:rPr>
              <a:t>Issues</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6562"/>
                                        </p:tgtEl>
                                        <p:attrNameLst>
                                          <p:attrName>style.visibility</p:attrName>
                                        </p:attrNameLst>
                                      </p:cBhvr>
                                      <p:to>
                                        <p:strVal val="visible"/>
                                      </p:to>
                                    </p:set>
                                    <p:animEffect transition="in" filter="wipe(left)">
                                      <p:cBhvr>
                                        <p:cTn id="7" dur="500"/>
                                        <p:tgtEl>
                                          <p:spTgt spid="6656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66569"/>
                                        </p:tgtEl>
                                        <p:attrNameLst>
                                          <p:attrName>style.visibility</p:attrName>
                                        </p:attrNameLst>
                                      </p:cBhvr>
                                      <p:to>
                                        <p:strVal val="visible"/>
                                      </p:to>
                                    </p:se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66565"/>
                                        </p:tgtEl>
                                        <p:attrNameLst>
                                          <p:attrName>style.visibility</p:attrName>
                                        </p:attrNameLst>
                                      </p:cBhvr>
                                      <p:to>
                                        <p:strVal val="visible"/>
                                      </p:to>
                                    </p:set>
                                    <p:animEffect transition="in" filter="wipe(left)">
                                      <p:cBhvr>
                                        <p:cTn id="15" dur="500"/>
                                        <p:tgtEl>
                                          <p:spTgt spid="66565"/>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66568"/>
                                        </p:tgtEl>
                                        <p:attrNameLst>
                                          <p:attrName>style.visibility</p:attrName>
                                        </p:attrNameLst>
                                      </p:cBhvr>
                                      <p:to>
                                        <p:strVal val="visible"/>
                                      </p:to>
                                    </p:se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66573"/>
                                        </p:tgtEl>
                                        <p:attrNameLst>
                                          <p:attrName>style.visibility</p:attrName>
                                        </p:attrNameLst>
                                      </p:cBhvr>
                                      <p:to>
                                        <p:strVal val="visible"/>
                                      </p:to>
                                    </p:set>
                                    <p:animEffect transition="in" filter="wipe(left)">
                                      <p:cBhvr>
                                        <p:cTn id="23" dur="500"/>
                                        <p:tgtEl>
                                          <p:spTgt spid="665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8" grpId="0" animBg="1" autoUpdateAnimBg="0"/>
      <p:bldP spid="66569"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ChangeArrowheads="1"/>
          </p:cNvSpPr>
          <p:nvPr/>
        </p:nvSpPr>
        <p:spPr bwMode="auto">
          <a:xfrm>
            <a:off x="0" y="0"/>
            <a:ext cx="9144000" cy="6858000"/>
          </a:xfrm>
          <a:prstGeom prst="rect">
            <a:avLst/>
          </a:prstGeom>
          <a:solidFill>
            <a:srgbClr val="FFEFD2"/>
          </a:solidFill>
          <a:ln w="28575">
            <a:solidFill>
              <a:schemeClr val="tx1"/>
            </a:solidFill>
            <a:miter lim="800000"/>
            <a:headEnd/>
            <a:tailEnd/>
          </a:ln>
          <a:effectLst/>
        </p:spPr>
        <p:txBody>
          <a:bodyPr wrap="none" anchor="ctr"/>
          <a:lstStyle/>
          <a:p>
            <a:endParaRPr lang="en-US"/>
          </a:p>
        </p:txBody>
      </p:sp>
      <p:pic>
        <p:nvPicPr>
          <p:cNvPr id="67587" name="Picture 3" descr="C:\Documents and Settings\John Gayle\My Documents\3Blox\30801 MHHE-Duncan PPT\Work Files\brain_bkgrd.gif"/>
          <p:cNvPicPr>
            <a:picLocks noChangeAspect="1" noChangeArrowheads="1"/>
          </p:cNvPicPr>
          <p:nvPr/>
        </p:nvPicPr>
        <p:blipFill>
          <a:blip r:embed="rId2" cstate="print"/>
          <a:srcRect/>
          <a:stretch>
            <a:fillRect/>
          </a:stretch>
        </p:blipFill>
        <p:spPr bwMode="auto">
          <a:xfrm>
            <a:off x="533400" y="50800"/>
            <a:ext cx="8077200" cy="6781800"/>
          </a:xfrm>
          <a:prstGeom prst="rect">
            <a:avLst/>
          </a:prstGeom>
          <a:noFill/>
        </p:spPr>
      </p:pic>
      <p:sp>
        <p:nvSpPr>
          <p:cNvPr id="67588" name="AutoShape 4"/>
          <p:cNvSpPr>
            <a:spLocks noChangeArrowheads="1"/>
          </p:cNvSpPr>
          <p:nvPr/>
        </p:nvSpPr>
        <p:spPr bwMode="auto">
          <a:xfrm>
            <a:off x="-254000" y="203200"/>
            <a:ext cx="35306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67589" name="Rectangle 5"/>
          <p:cNvSpPr>
            <a:spLocks noGrp="1" noChangeArrowheads="1"/>
          </p:cNvSpPr>
          <p:nvPr>
            <p:ph type="title"/>
          </p:nvPr>
        </p:nvSpPr>
        <p:spPr>
          <a:xfrm>
            <a:off x="228600" y="239713"/>
            <a:ext cx="7772400" cy="635000"/>
          </a:xfrm>
        </p:spPr>
        <p:txBody>
          <a:bodyPr/>
          <a:lstStyle/>
          <a:p>
            <a:r>
              <a:rPr lang="en-US" sz="3200"/>
              <a:t>Think About It</a:t>
            </a:r>
          </a:p>
        </p:txBody>
      </p:sp>
      <p:grpSp>
        <p:nvGrpSpPr>
          <p:cNvPr id="67590" name="Group 6"/>
          <p:cNvGrpSpPr>
            <a:grpSpLocks/>
          </p:cNvGrpSpPr>
          <p:nvPr/>
        </p:nvGrpSpPr>
        <p:grpSpPr bwMode="auto">
          <a:xfrm>
            <a:off x="566738" y="1828800"/>
            <a:ext cx="7815262" cy="3429000"/>
            <a:chOff x="357" y="1152"/>
            <a:chExt cx="4923" cy="2160"/>
          </a:xfrm>
        </p:grpSpPr>
        <p:sp>
          <p:nvSpPr>
            <p:cNvPr id="67591" name="AutoShape 7"/>
            <p:cNvSpPr>
              <a:spLocks noChangeArrowheads="1"/>
            </p:cNvSpPr>
            <p:nvPr/>
          </p:nvSpPr>
          <p:spPr bwMode="auto">
            <a:xfrm>
              <a:off x="624" y="1450"/>
              <a:ext cx="4656" cy="1862"/>
            </a:xfrm>
            <a:prstGeom prst="roundRect">
              <a:avLst>
                <a:gd name="adj" fmla="val 11458"/>
              </a:avLst>
            </a:prstGeom>
            <a:solidFill>
              <a:schemeClr val="bg1"/>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r>
                <a:rPr lang="en-US" sz="4000" b="1">
                  <a:latin typeface="Arial" charset="0"/>
                </a:rPr>
                <a:t>Cookies</a:t>
              </a:r>
            </a:p>
            <a:p>
              <a:pPr>
                <a:spcBef>
                  <a:spcPct val="20000"/>
                </a:spcBef>
              </a:pPr>
              <a:r>
                <a:rPr lang="en-US" sz="2800">
                  <a:latin typeface="Arial" charset="0"/>
                  <a:cs typeface="Arial" charset="0"/>
                </a:rPr>
                <a:t>Do you care whether the site you visit installs a cookie on your computer?</a:t>
              </a:r>
            </a:p>
          </p:txBody>
        </p:sp>
        <p:pic>
          <p:nvPicPr>
            <p:cNvPr id="67592" name="Picture 8" descr="C:\Documents and Settings\John Gayle\My Documents\3Blox\30801 MHHE-Duncan PPT\Work Files\brain.gif"/>
            <p:cNvPicPr>
              <a:picLocks noChangeAspect="1" noChangeArrowheads="1"/>
            </p:cNvPicPr>
            <p:nvPr/>
          </p:nvPicPr>
          <p:blipFill>
            <a:blip r:embed="rId3" cstate="print"/>
            <a:srcRect/>
            <a:stretch>
              <a:fillRect/>
            </a:stretch>
          </p:blipFill>
          <p:spPr bwMode="auto">
            <a:xfrm>
              <a:off x="357" y="1152"/>
              <a:ext cx="795" cy="816"/>
            </a:xfrm>
            <a:prstGeom prst="rect">
              <a:avLst/>
            </a:prstGeom>
            <a:noFill/>
          </p:spPr>
        </p:pic>
      </p:grpSp>
    </p:spTree>
  </p:cSld>
  <p:clrMapOvr>
    <a:masterClrMapping/>
  </p:clrMapOvr>
  <p:transition>
    <p:zo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C:\Documents and Settings\John Gayle\My Documents\3Blox\30801 MHHE-Duncan PPT\Work Files\dictionary.gif"/>
          <p:cNvPicPr>
            <a:picLocks noChangeAspect="1" noChangeArrowheads="1"/>
          </p:cNvPicPr>
          <p:nvPr/>
        </p:nvPicPr>
        <p:blipFill>
          <a:blip r:embed="rId2" cstate="print"/>
          <a:srcRect/>
          <a:stretch>
            <a:fillRect/>
          </a:stretch>
        </p:blipFill>
        <p:spPr bwMode="auto">
          <a:xfrm>
            <a:off x="685800" y="1289050"/>
            <a:ext cx="7762875" cy="5340350"/>
          </a:xfrm>
          <a:prstGeom prst="rect">
            <a:avLst/>
          </a:prstGeom>
          <a:noFill/>
        </p:spPr>
      </p:pic>
      <p:pic>
        <p:nvPicPr>
          <p:cNvPr id="69635" name="Picture 3" descr="C:\Documents and Settings\John Gayle\My Documents\3Blox\30801 MHHE-Duncan PPT\Work Files\definition.gif"/>
          <p:cNvPicPr>
            <a:picLocks noChangeAspect="1" noChangeArrowheads="1"/>
          </p:cNvPicPr>
          <p:nvPr/>
        </p:nvPicPr>
        <p:blipFill>
          <a:blip r:embed="rId3" cstate="print"/>
          <a:srcRect/>
          <a:stretch>
            <a:fillRect/>
          </a:stretch>
        </p:blipFill>
        <p:spPr bwMode="auto">
          <a:xfrm>
            <a:off x="7346950" y="1143000"/>
            <a:ext cx="1187450" cy="1219200"/>
          </a:xfrm>
          <a:prstGeom prst="rect">
            <a:avLst/>
          </a:prstGeom>
          <a:noFill/>
        </p:spPr>
      </p:pic>
      <p:sp>
        <p:nvSpPr>
          <p:cNvPr id="69636" name="AutoShape 4"/>
          <p:cNvSpPr>
            <a:spLocks noChangeArrowheads="1"/>
          </p:cNvSpPr>
          <p:nvPr/>
        </p:nvSpPr>
        <p:spPr bwMode="auto">
          <a:xfrm>
            <a:off x="-254000" y="203200"/>
            <a:ext cx="33782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69637" name="Rectangle 5"/>
          <p:cNvSpPr>
            <a:spLocks noGrp="1" noChangeArrowheads="1"/>
          </p:cNvSpPr>
          <p:nvPr>
            <p:ph type="title"/>
          </p:nvPr>
        </p:nvSpPr>
        <p:spPr>
          <a:xfrm>
            <a:off x="228600" y="239713"/>
            <a:ext cx="8915400" cy="635000"/>
          </a:xfrm>
        </p:spPr>
        <p:txBody>
          <a:bodyPr/>
          <a:lstStyle/>
          <a:p>
            <a:r>
              <a:rPr lang="en-US" sz="3000" b="1"/>
              <a:t>Final Note: </a:t>
            </a:r>
            <a:endParaRPr lang="en-US" sz="3000"/>
          </a:p>
        </p:txBody>
      </p:sp>
      <p:sp>
        <p:nvSpPr>
          <p:cNvPr id="69638" name="Rectangle 6"/>
          <p:cNvSpPr>
            <a:spLocks noChangeArrowheads="1"/>
          </p:cNvSpPr>
          <p:nvPr/>
        </p:nvSpPr>
        <p:spPr bwMode="auto">
          <a:xfrm>
            <a:off x="1143000" y="1828800"/>
            <a:ext cx="6705600" cy="4106863"/>
          </a:xfrm>
          <a:prstGeom prst="rect">
            <a:avLst/>
          </a:prstGeom>
          <a:noFill/>
          <a:ln w="38100">
            <a:noFill/>
            <a:miter lim="800000"/>
            <a:headEnd/>
            <a:tailEnd/>
          </a:ln>
          <a:effectLst/>
        </p:spPr>
        <p:txBody>
          <a:bodyPr>
            <a:spAutoFit/>
          </a:bodyPr>
          <a:lstStyle/>
          <a:p>
            <a:pPr marL="228600" indent="-228600" algn="l">
              <a:spcBef>
                <a:spcPct val="20000"/>
              </a:spcBef>
              <a:buFontTx/>
              <a:buChar char="•"/>
            </a:pPr>
            <a:r>
              <a:rPr lang="en-US" sz="2800" i="1">
                <a:latin typeface="Arial" charset="0"/>
              </a:rPr>
              <a:t>The internet has provided incredible opportunities for all businesses—large and small—to touch consumers…</a:t>
            </a:r>
          </a:p>
          <a:p>
            <a:pPr marL="228600" indent="-228600" algn="l">
              <a:spcBef>
                <a:spcPct val="20000"/>
              </a:spcBef>
              <a:buFontTx/>
              <a:buChar char="•"/>
            </a:pPr>
            <a:r>
              <a:rPr lang="en-US" sz="2800" i="1">
                <a:latin typeface="Arial" charset="0"/>
              </a:rPr>
              <a:t>…but it has also raised consumer expectations about interactivity and responsiveness</a:t>
            </a:r>
          </a:p>
          <a:p>
            <a:pPr marL="228600" indent="-228600" algn="l">
              <a:spcBef>
                <a:spcPct val="20000"/>
              </a:spcBef>
              <a:buFontTx/>
              <a:buChar char="•"/>
            </a:pPr>
            <a:r>
              <a:rPr lang="en-US" sz="2800" i="1">
                <a:latin typeface="Arial" charset="0"/>
              </a:rPr>
              <a:t>The challenge: fully use the web’s potential to create and build long-term relationships</a:t>
            </a:r>
          </a:p>
        </p:txBody>
      </p:sp>
    </p:spTree>
  </p:cSld>
  <p:clrMapOvr>
    <a:masterClrMapping/>
  </p:clrMapOvr>
  <p:transition>
    <p:pull dir="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69" name="Group 49"/>
          <p:cNvGrpSpPr>
            <a:grpSpLocks/>
          </p:cNvGrpSpPr>
          <p:nvPr/>
        </p:nvGrpSpPr>
        <p:grpSpPr bwMode="auto">
          <a:xfrm>
            <a:off x="457200" y="1295400"/>
            <a:ext cx="3962400" cy="4800600"/>
            <a:chOff x="288" y="816"/>
            <a:chExt cx="2496" cy="3024"/>
          </a:xfrm>
        </p:grpSpPr>
        <p:sp>
          <p:nvSpPr>
            <p:cNvPr id="5170" name="AutoShape 50"/>
            <p:cNvSpPr>
              <a:spLocks noChangeArrowheads="1"/>
            </p:cNvSpPr>
            <p:nvPr/>
          </p:nvSpPr>
          <p:spPr bwMode="auto">
            <a:xfrm rot="5400000">
              <a:off x="1269" y="1100"/>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5171" name="AutoShape 51"/>
            <p:cNvSpPr>
              <a:spLocks noChangeArrowheads="1"/>
            </p:cNvSpPr>
            <p:nvPr/>
          </p:nvSpPr>
          <p:spPr bwMode="auto">
            <a:xfrm>
              <a:off x="288" y="816"/>
              <a:ext cx="2496" cy="384"/>
            </a:xfrm>
            <a:prstGeom prst="roundRect">
              <a:avLst>
                <a:gd name="adj" fmla="val 34116"/>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a:spcBef>
                  <a:spcPct val="20000"/>
                </a:spcBef>
              </a:pPr>
              <a:r>
                <a:rPr lang="en-US">
                  <a:latin typeface="Arial" charset="0"/>
                </a:rPr>
                <a:t>Roles of one-way media:</a:t>
              </a:r>
            </a:p>
          </p:txBody>
        </p:sp>
        <p:sp>
          <p:nvSpPr>
            <p:cNvPr id="5172" name="AutoShape 52"/>
            <p:cNvSpPr>
              <a:spLocks noChangeArrowheads="1"/>
            </p:cNvSpPr>
            <p:nvPr/>
          </p:nvSpPr>
          <p:spPr bwMode="auto">
            <a:xfrm>
              <a:off x="288" y="1536"/>
              <a:ext cx="2493" cy="2304"/>
            </a:xfrm>
            <a:prstGeom prst="roundRect">
              <a:avLst>
                <a:gd name="adj" fmla="val 8028"/>
              </a:avLst>
            </a:prstGeom>
            <a:solidFill>
              <a:srgbClr val="FFEFD6"/>
            </a:solidFill>
            <a:ln w="38100">
              <a:solidFill>
                <a:srgbClr val="FFB610"/>
              </a:solidFill>
              <a:round/>
              <a:headEnd/>
              <a:tailEnd/>
            </a:ln>
            <a:effectLst>
              <a:outerShdw dist="71842" dir="2700000" algn="ctr" rotWithShape="0">
                <a:srgbClr val="707070"/>
              </a:outerShdw>
            </a:effectLst>
          </p:spPr>
          <p:txBody>
            <a:bodyPr lIns="182880" tIns="137160"/>
            <a:lstStyle/>
            <a:p>
              <a:pPr marL="174625" indent="-174625" algn="l">
                <a:lnSpc>
                  <a:spcPct val="95000"/>
                </a:lnSpc>
                <a:spcBef>
                  <a:spcPct val="35000"/>
                </a:spcBef>
                <a:buFontTx/>
                <a:buChar char="•"/>
              </a:pPr>
              <a:r>
                <a:rPr lang="en-US">
                  <a:latin typeface="Arial" charset="0"/>
                </a:rPr>
                <a:t>creating brand awareness</a:t>
              </a:r>
            </a:p>
            <a:p>
              <a:pPr marL="174625" indent="-174625" algn="l">
                <a:lnSpc>
                  <a:spcPct val="95000"/>
                </a:lnSpc>
                <a:spcBef>
                  <a:spcPct val="35000"/>
                </a:spcBef>
                <a:buFontTx/>
                <a:buChar char="•"/>
              </a:pPr>
              <a:r>
                <a:rPr lang="en-US">
                  <a:latin typeface="Arial" charset="0"/>
                </a:rPr>
                <a:t>helping position a brand</a:t>
              </a:r>
            </a:p>
            <a:p>
              <a:pPr marL="174625" indent="-174625" algn="l">
                <a:lnSpc>
                  <a:spcPct val="95000"/>
                </a:lnSpc>
                <a:spcBef>
                  <a:spcPct val="35000"/>
                </a:spcBef>
                <a:buFontTx/>
                <a:buChar char="•"/>
              </a:pPr>
              <a:r>
                <a:rPr lang="en-US">
                  <a:latin typeface="Arial" charset="0"/>
                </a:rPr>
                <a:t>keeping the brand at top-of-mind </a:t>
              </a:r>
            </a:p>
          </p:txBody>
        </p:sp>
      </p:grpSp>
      <p:grpSp>
        <p:nvGrpSpPr>
          <p:cNvPr id="5173" name="Group 53"/>
          <p:cNvGrpSpPr>
            <a:grpSpLocks/>
          </p:cNvGrpSpPr>
          <p:nvPr/>
        </p:nvGrpSpPr>
        <p:grpSpPr bwMode="auto">
          <a:xfrm>
            <a:off x="457200" y="1295400"/>
            <a:ext cx="3962400" cy="4800600"/>
            <a:chOff x="288" y="816"/>
            <a:chExt cx="2496" cy="3024"/>
          </a:xfrm>
        </p:grpSpPr>
        <p:sp>
          <p:nvSpPr>
            <p:cNvPr id="5130" name="AutoShape 10"/>
            <p:cNvSpPr>
              <a:spLocks noChangeArrowheads="1"/>
            </p:cNvSpPr>
            <p:nvPr/>
          </p:nvSpPr>
          <p:spPr bwMode="auto">
            <a:xfrm>
              <a:off x="288" y="816"/>
              <a:ext cx="2496" cy="384"/>
            </a:xfrm>
            <a:prstGeom prst="roundRect">
              <a:avLst>
                <a:gd name="adj" fmla="val 34116"/>
              </a:avLst>
            </a:prstGeom>
            <a:solidFill>
              <a:srgbClr val="84A2D6"/>
            </a:solidFill>
            <a:ln w="38100">
              <a:solidFill>
                <a:srgbClr val="84A2D6"/>
              </a:solidFill>
              <a:round/>
              <a:headEnd/>
              <a:tailEnd/>
            </a:ln>
            <a:effectLst>
              <a:outerShdw dist="71842" dir="2700000" algn="ctr" rotWithShape="0">
                <a:srgbClr val="707070"/>
              </a:outerShdw>
            </a:effectLst>
          </p:spPr>
          <p:txBody>
            <a:bodyPr anchor="ctr"/>
            <a:lstStyle/>
            <a:p>
              <a:pPr>
                <a:spcBef>
                  <a:spcPct val="20000"/>
                </a:spcBef>
              </a:pPr>
              <a:r>
                <a:rPr lang="en-US">
                  <a:latin typeface="Arial" charset="0"/>
                </a:rPr>
                <a:t>Roles of one-way media:</a:t>
              </a:r>
            </a:p>
          </p:txBody>
        </p:sp>
        <p:sp>
          <p:nvSpPr>
            <p:cNvPr id="5131" name="AutoShape 11"/>
            <p:cNvSpPr>
              <a:spLocks noChangeArrowheads="1"/>
            </p:cNvSpPr>
            <p:nvPr/>
          </p:nvSpPr>
          <p:spPr bwMode="auto">
            <a:xfrm>
              <a:off x="288" y="1536"/>
              <a:ext cx="2493" cy="2304"/>
            </a:xfrm>
            <a:prstGeom prst="roundRect">
              <a:avLst>
                <a:gd name="adj" fmla="val 8028"/>
              </a:avLst>
            </a:prstGeom>
            <a:solidFill>
              <a:srgbClr val="FFEFD6"/>
            </a:solidFill>
            <a:ln w="38100">
              <a:solidFill>
                <a:srgbClr val="FFEFD2"/>
              </a:solidFill>
              <a:round/>
              <a:headEnd/>
              <a:tailEnd/>
            </a:ln>
            <a:effectLst>
              <a:outerShdw dist="71842" dir="2700000" algn="ctr" rotWithShape="0">
                <a:srgbClr val="707070"/>
              </a:outerShdw>
            </a:effectLst>
          </p:spPr>
          <p:txBody>
            <a:bodyPr lIns="182880" tIns="137160"/>
            <a:lstStyle/>
            <a:p>
              <a:pPr marL="174625" indent="-174625" algn="l">
                <a:lnSpc>
                  <a:spcPct val="95000"/>
                </a:lnSpc>
                <a:spcBef>
                  <a:spcPct val="35000"/>
                </a:spcBef>
                <a:buFontTx/>
                <a:buChar char="•"/>
              </a:pPr>
              <a:r>
                <a:rPr lang="en-US">
                  <a:latin typeface="Arial" charset="0"/>
                </a:rPr>
                <a:t>creating brand awareness</a:t>
              </a:r>
            </a:p>
            <a:p>
              <a:pPr marL="174625" indent="-174625" algn="l">
                <a:lnSpc>
                  <a:spcPct val="95000"/>
                </a:lnSpc>
                <a:spcBef>
                  <a:spcPct val="35000"/>
                </a:spcBef>
                <a:buFontTx/>
                <a:buChar char="•"/>
              </a:pPr>
              <a:r>
                <a:rPr lang="en-US">
                  <a:latin typeface="Arial" charset="0"/>
                </a:rPr>
                <a:t>helping position a brand</a:t>
              </a:r>
            </a:p>
            <a:p>
              <a:pPr marL="174625" indent="-174625" algn="l">
                <a:lnSpc>
                  <a:spcPct val="95000"/>
                </a:lnSpc>
                <a:spcBef>
                  <a:spcPct val="35000"/>
                </a:spcBef>
                <a:buFontTx/>
                <a:buChar char="•"/>
              </a:pPr>
              <a:r>
                <a:rPr lang="en-US">
                  <a:latin typeface="Arial" charset="0"/>
                </a:rPr>
                <a:t>keeping the brand at top-of-mind </a:t>
              </a:r>
            </a:p>
          </p:txBody>
        </p:sp>
      </p:grpSp>
      <p:sp>
        <p:nvSpPr>
          <p:cNvPr id="5123" name="AutoShape 3"/>
          <p:cNvSpPr>
            <a:spLocks noChangeArrowheads="1"/>
          </p:cNvSpPr>
          <p:nvPr/>
        </p:nvSpPr>
        <p:spPr bwMode="auto">
          <a:xfrm>
            <a:off x="-254000" y="203200"/>
            <a:ext cx="42926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124" name="Rectangle 4"/>
          <p:cNvSpPr>
            <a:spLocks noGrp="1" noChangeArrowheads="1"/>
          </p:cNvSpPr>
          <p:nvPr>
            <p:ph type="title"/>
          </p:nvPr>
        </p:nvSpPr>
        <p:spPr>
          <a:xfrm>
            <a:off x="227013" y="239713"/>
            <a:ext cx="3811587" cy="635000"/>
          </a:xfrm>
        </p:spPr>
        <p:txBody>
          <a:bodyPr/>
          <a:lstStyle/>
          <a:p>
            <a:r>
              <a:rPr lang="en-US" sz="3000"/>
              <a:t>Chapter Perspective</a:t>
            </a:r>
          </a:p>
        </p:txBody>
      </p:sp>
      <p:grpSp>
        <p:nvGrpSpPr>
          <p:cNvPr id="5168" name="Group 48"/>
          <p:cNvGrpSpPr>
            <a:grpSpLocks/>
          </p:cNvGrpSpPr>
          <p:nvPr/>
        </p:nvGrpSpPr>
        <p:grpSpPr bwMode="auto">
          <a:xfrm>
            <a:off x="4724400" y="1295400"/>
            <a:ext cx="3962400" cy="4800600"/>
            <a:chOff x="2976" y="816"/>
            <a:chExt cx="2496" cy="3024"/>
          </a:xfrm>
        </p:grpSpPr>
        <p:sp>
          <p:nvSpPr>
            <p:cNvPr id="5160" name="AutoShape 40"/>
            <p:cNvSpPr>
              <a:spLocks noChangeArrowheads="1"/>
            </p:cNvSpPr>
            <p:nvPr/>
          </p:nvSpPr>
          <p:spPr bwMode="auto">
            <a:xfrm rot="5400000">
              <a:off x="3948" y="1100"/>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5155" name="AutoShape 35"/>
            <p:cNvSpPr>
              <a:spLocks noChangeArrowheads="1"/>
            </p:cNvSpPr>
            <p:nvPr/>
          </p:nvSpPr>
          <p:spPr bwMode="auto">
            <a:xfrm>
              <a:off x="2976" y="816"/>
              <a:ext cx="2496" cy="384"/>
            </a:xfrm>
            <a:prstGeom prst="roundRect">
              <a:avLst>
                <a:gd name="adj" fmla="val 34116"/>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a:spcBef>
                  <a:spcPct val="20000"/>
                </a:spcBef>
              </a:pPr>
              <a:r>
                <a:rPr lang="en-US">
                  <a:latin typeface="Arial" charset="0"/>
                </a:rPr>
                <a:t>Roles of interactive media:</a:t>
              </a:r>
            </a:p>
          </p:txBody>
        </p:sp>
        <p:sp>
          <p:nvSpPr>
            <p:cNvPr id="5156" name="AutoShape 36"/>
            <p:cNvSpPr>
              <a:spLocks noChangeArrowheads="1"/>
            </p:cNvSpPr>
            <p:nvPr/>
          </p:nvSpPr>
          <p:spPr bwMode="auto">
            <a:xfrm>
              <a:off x="2976" y="1536"/>
              <a:ext cx="2493" cy="2304"/>
            </a:xfrm>
            <a:prstGeom prst="roundRect">
              <a:avLst>
                <a:gd name="adj" fmla="val 7292"/>
              </a:avLst>
            </a:prstGeom>
            <a:solidFill>
              <a:srgbClr val="FFEFD6"/>
            </a:solidFill>
            <a:ln w="38100">
              <a:solidFill>
                <a:srgbClr val="FFB610"/>
              </a:solidFill>
              <a:round/>
              <a:headEnd/>
              <a:tailEnd/>
            </a:ln>
            <a:effectLst>
              <a:outerShdw dist="71842" dir="2700000" algn="ctr" rotWithShape="0">
                <a:srgbClr val="707070"/>
              </a:outerShdw>
            </a:effectLst>
          </p:spPr>
          <p:txBody>
            <a:bodyPr lIns="182880" tIns="137160"/>
            <a:lstStyle/>
            <a:p>
              <a:pPr marL="174625" indent="-174625" algn="l">
                <a:lnSpc>
                  <a:spcPct val="95000"/>
                </a:lnSpc>
                <a:spcBef>
                  <a:spcPct val="35000"/>
                </a:spcBef>
                <a:buFontTx/>
                <a:buChar char="•"/>
              </a:pPr>
              <a:r>
                <a:rPr lang="en-US">
                  <a:latin typeface="Arial" charset="0"/>
                </a:rPr>
                <a:t>generating repeat purchases </a:t>
              </a:r>
            </a:p>
            <a:p>
              <a:pPr marL="174625" indent="-174625" algn="l">
                <a:lnSpc>
                  <a:spcPct val="95000"/>
                </a:lnSpc>
                <a:spcBef>
                  <a:spcPct val="35000"/>
                </a:spcBef>
                <a:buFontTx/>
                <a:buChar char="•"/>
              </a:pPr>
              <a:r>
                <a:rPr lang="en-US">
                  <a:latin typeface="Arial" charset="0"/>
                </a:rPr>
                <a:t>communicating with prospects who have expressed interest </a:t>
              </a:r>
            </a:p>
            <a:p>
              <a:pPr marL="174625" indent="-174625" algn="l">
                <a:lnSpc>
                  <a:spcPct val="95000"/>
                </a:lnSpc>
                <a:spcBef>
                  <a:spcPct val="35000"/>
                </a:spcBef>
                <a:buFontTx/>
                <a:buChar char="•"/>
              </a:pPr>
              <a:r>
                <a:rPr lang="en-US">
                  <a:latin typeface="Arial" charset="0"/>
                </a:rPr>
                <a:t>enabling companies and customers to get to trust each other</a:t>
              </a:r>
            </a:p>
          </p:txBody>
        </p:sp>
      </p:gr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169"/>
                                        </p:tgtEl>
                                        <p:attrNameLst>
                                          <p:attrName>style.visibility</p:attrName>
                                        </p:attrNameLst>
                                      </p:cBhvr>
                                      <p:to>
                                        <p:strVal val="visible"/>
                                      </p:to>
                                    </p:set>
                                    <p:animEffect transition="in" filter="wipe(up)">
                                      <p:cBhvr>
                                        <p:cTn id="7" dur="500"/>
                                        <p:tgtEl>
                                          <p:spTgt spid="516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499"/>
                                          </p:stCondLst>
                                        </p:cTn>
                                        <p:tgtEl>
                                          <p:spTgt spid="5173"/>
                                        </p:tgtEl>
                                        <p:attrNameLst>
                                          <p:attrName>style.visibility</p:attrName>
                                        </p:attrNameLst>
                                      </p:cBhvr>
                                      <p:to>
                                        <p:strVal val="visible"/>
                                      </p:to>
                                    </p:set>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5168"/>
                                        </p:tgtEl>
                                        <p:attrNameLst>
                                          <p:attrName>style.visibility</p:attrName>
                                        </p:attrNameLst>
                                      </p:cBhvr>
                                      <p:to>
                                        <p:strVal val="visible"/>
                                      </p:to>
                                    </p:set>
                                    <p:animEffect transition="in" filter="wipe(up)">
                                      <p:cBhvr>
                                        <p:cTn id="15" dur="500"/>
                                        <p:tgtEl>
                                          <p:spTgt spid="5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8" name="Rectangle 16"/>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3087" name="AutoShape 15"/>
          <p:cNvSpPr>
            <a:spLocks noChangeArrowheads="1"/>
          </p:cNvSpPr>
          <p:nvPr/>
        </p:nvSpPr>
        <p:spPr bwMode="auto">
          <a:xfrm>
            <a:off x="-254000" y="227013"/>
            <a:ext cx="58928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3074" name="Rectangle 2"/>
          <p:cNvSpPr>
            <a:spLocks noGrp="1" noChangeArrowheads="1"/>
          </p:cNvSpPr>
          <p:nvPr>
            <p:ph type="title"/>
          </p:nvPr>
        </p:nvSpPr>
        <p:spPr>
          <a:xfrm>
            <a:off x="227013" y="241300"/>
            <a:ext cx="5335587" cy="635000"/>
          </a:xfrm>
        </p:spPr>
        <p:txBody>
          <a:bodyPr/>
          <a:lstStyle/>
          <a:p>
            <a:r>
              <a:rPr lang="en-US" sz="3200" b="1"/>
              <a:t>Opening Case:</a:t>
            </a:r>
            <a:r>
              <a:rPr lang="en-US" sz="3200"/>
              <a:t> BMW Films</a:t>
            </a:r>
          </a:p>
        </p:txBody>
      </p:sp>
      <p:pic>
        <p:nvPicPr>
          <p:cNvPr id="3096" name="Picture 24" descr="C:\My Documents\Duncan Compressed\dun37744_p1202a.jpg"/>
          <p:cNvPicPr>
            <a:picLocks noChangeAspect="1" noChangeArrowheads="1"/>
          </p:cNvPicPr>
          <p:nvPr/>
        </p:nvPicPr>
        <p:blipFill>
          <a:blip r:embed="rId2" cstate="print"/>
          <a:srcRect/>
          <a:stretch>
            <a:fillRect/>
          </a:stretch>
        </p:blipFill>
        <p:spPr bwMode="auto">
          <a:xfrm>
            <a:off x="2133600" y="1371600"/>
            <a:ext cx="6248400" cy="4732338"/>
          </a:xfrm>
          <a:prstGeom prst="rect">
            <a:avLst/>
          </a:prstGeom>
          <a:noFill/>
        </p:spPr>
      </p:pic>
    </p:spTree>
  </p:cSld>
  <p:clrMapOvr>
    <a:masterClrMapping/>
  </p:clrMapOvr>
  <p:transition spd="med">
    <p:dissolv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78" name="Group 34"/>
          <p:cNvGrpSpPr>
            <a:grpSpLocks/>
          </p:cNvGrpSpPr>
          <p:nvPr/>
        </p:nvGrpSpPr>
        <p:grpSpPr bwMode="auto">
          <a:xfrm>
            <a:off x="2286000" y="1295400"/>
            <a:ext cx="6477000" cy="635000"/>
            <a:chOff x="1440" y="816"/>
            <a:chExt cx="4080" cy="400"/>
          </a:xfrm>
        </p:grpSpPr>
        <p:sp>
          <p:nvSpPr>
            <p:cNvPr id="6154" name="AutoShape 10"/>
            <p:cNvSpPr>
              <a:spLocks noChangeArrowheads="1"/>
            </p:cNvSpPr>
            <p:nvPr/>
          </p:nvSpPr>
          <p:spPr bwMode="auto">
            <a:xfrm>
              <a:off x="2016" y="816"/>
              <a:ext cx="3504" cy="400"/>
            </a:xfrm>
            <a:prstGeom prst="roundRect">
              <a:avLst>
                <a:gd name="adj" fmla="val 29375"/>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algn="l">
                <a:lnSpc>
                  <a:spcPct val="85000"/>
                </a:lnSpc>
                <a:spcBef>
                  <a:spcPct val="20000"/>
                </a:spcBef>
              </a:pPr>
              <a:r>
                <a:rPr lang="en-US">
                  <a:latin typeface="Arial" charset="0"/>
                </a:rPr>
                <a:t>Rebuild brand image and sales</a:t>
              </a:r>
            </a:p>
          </p:txBody>
        </p:sp>
        <p:sp>
          <p:nvSpPr>
            <p:cNvPr id="6153" name="AutoShape 9"/>
            <p:cNvSpPr>
              <a:spLocks noChangeArrowheads="1"/>
            </p:cNvSpPr>
            <p:nvPr/>
          </p:nvSpPr>
          <p:spPr bwMode="auto">
            <a:xfrm>
              <a:off x="1440" y="896"/>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grpSp>
      <p:sp>
        <p:nvSpPr>
          <p:cNvPr id="6177" name="AutoShape 33"/>
          <p:cNvSpPr>
            <a:spLocks noChangeArrowheads="1"/>
          </p:cNvSpPr>
          <p:nvPr/>
        </p:nvSpPr>
        <p:spPr bwMode="auto">
          <a:xfrm>
            <a:off x="3200400" y="1295400"/>
            <a:ext cx="5562600" cy="635000"/>
          </a:xfrm>
          <a:prstGeom prst="roundRect">
            <a:avLst>
              <a:gd name="adj" fmla="val 29375"/>
            </a:avLst>
          </a:prstGeom>
          <a:solidFill>
            <a:srgbClr val="84A2D6"/>
          </a:solidFill>
          <a:ln w="38100">
            <a:solidFill>
              <a:srgbClr val="84A2D6"/>
            </a:solidFill>
            <a:round/>
            <a:headEnd/>
            <a:tailEnd/>
          </a:ln>
          <a:effectLst>
            <a:outerShdw dist="71842" dir="2700000" algn="ctr" rotWithShape="0">
              <a:srgbClr val="707070"/>
            </a:outerShdw>
          </a:effectLst>
        </p:spPr>
        <p:txBody>
          <a:bodyPr anchor="ctr"/>
          <a:lstStyle/>
          <a:p>
            <a:pPr algn="l">
              <a:lnSpc>
                <a:spcPct val="85000"/>
              </a:lnSpc>
              <a:spcBef>
                <a:spcPct val="20000"/>
              </a:spcBef>
            </a:pPr>
            <a:r>
              <a:rPr lang="en-US">
                <a:latin typeface="Arial" charset="0"/>
              </a:rPr>
              <a:t>Rebuild brand image and sales</a:t>
            </a:r>
          </a:p>
        </p:txBody>
      </p:sp>
      <p:grpSp>
        <p:nvGrpSpPr>
          <p:cNvPr id="6188" name="Group 44"/>
          <p:cNvGrpSpPr>
            <a:grpSpLocks/>
          </p:cNvGrpSpPr>
          <p:nvPr/>
        </p:nvGrpSpPr>
        <p:grpSpPr bwMode="auto">
          <a:xfrm>
            <a:off x="2286000" y="2362200"/>
            <a:ext cx="6477000" cy="1905000"/>
            <a:chOff x="1440" y="1488"/>
            <a:chExt cx="4080" cy="1200"/>
          </a:xfrm>
        </p:grpSpPr>
        <p:sp>
          <p:nvSpPr>
            <p:cNvPr id="6168" name="AutoShape 24"/>
            <p:cNvSpPr>
              <a:spLocks noChangeArrowheads="1"/>
            </p:cNvSpPr>
            <p:nvPr/>
          </p:nvSpPr>
          <p:spPr bwMode="auto">
            <a:xfrm>
              <a:off x="1440" y="1903"/>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6169" name="AutoShape 25"/>
            <p:cNvSpPr>
              <a:spLocks noChangeArrowheads="1"/>
            </p:cNvSpPr>
            <p:nvPr/>
          </p:nvSpPr>
          <p:spPr bwMode="auto">
            <a:xfrm>
              <a:off x="2016" y="1488"/>
              <a:ext cx="3504" cy="1200"/>
            </a:xfrm>
            <a:prstGeom prst="roundRect">
              <a:avLst>
                <a:gd name="adj" fmla="val 9199"/>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marL="174625" indent="-174625" algn="l">
                <a:spcBef>
                  <a:spcPct val="20000"/>
                </a:spcBef>
              </a:pPr>
              <a:r>
                <a:rPr lang="en-US">
                  <a:latin typeface="Arial" charset="0"/>
                </a:rPr>
                <a:t>An IMC program featuring:</a:t>
              </a:r>
            </a:p>
            <a:p>
              <a:pPr marL="174625" indent="-174625" algn="l">
                <a:spcBef>
                  <a:spcPct val="20000"/>
                </a:spcBef>
                <a:buFontTx/>
                <a:buChar char="•"/>
              </a:pPr>
              <a:r>
                <a:rPr lang="en-US">
                  <a:latin typeface="Arial" charset="0"/>
                </a:rPr>
                <a:t>8 “films” viewable only on the internet</a:t>
              </a:r>
            </a:p>
            <a:p>
              <a:pPr marL="174625" indent="-174625" algn="l">
                <a:spcBef>
                  <a:spcPct val="20000"/>
                </a:spcBef>
                <a:buFontTx/>
                <a:buChar char="•"/>
              </a:pPr>
              <a:r>
                <a:rPr lang="en-US">
                  <a:latin typeface="Arial" charset="0"/>
                </a:rPr>
                <a:t>:30 TV commercials produced from the “movies”</a:t>
              </a:r>
            </a:p>
          </p:txBody>
        </p:sp>
      </p:grpSp>
      <p:sp>
        <p:nvSpPr>
          <p:cNvPr id="6176" name="AutoShape 32"/>
          <p:cNvSpPr>
            <a:spLocks noChangeArrowheads="1"/>
          </p:cNvSpPr>
          <p:nvPr/>
        </p:nvSpPr>
        <p:spPr bwMode="auto">
          <a:xfrm>
            <a:off x="3200400" y="2362200"/>
            <a:ext cx="5562600" cy="1905000"/>
          </a:xfrm>
          <a:prstGeom prst="roundRect">
            <a:avLst>
              <a:gd name="adj" fmla="val 9199"/>
            </a:avLst>
          </a:prstGeom>
          <a:solidFill>
            <a:srgbClr val="84A2D6"/>
          </a:solidFill>
          <a:ln w="38100">
            <a:solidFill>
              <a:srgbClr val="84A2D6"/>
            </a:solidFill>
            <a:round/>
            <a:headEnd/>
            <a:tailEnd/>
          </a:ln>
          <a:effectLst>
            <a:outerShdw dist="71842" dir="2700000" algn="ctr" rotWithShape="0">
              <a:srgbClr val="707070"/>
            </a:outerShdw>
          </a:effectLst>
        </p:spPr>
        <p:txBody>
          <a:bodyPr anchor="ctr"/>
          <a:lstStyle/>
          <a:p>
            <a:pPr marL="174625" indent="-174625" algn="l">
              <a:spcBef>
                <a:spcPct val="20000"/>
              </a:spcBef>
            </a:pPr>
            <a:r>
              <a:rPr lang="en-US">
                <a:latin typeface="Arial" charset="0"/>
              </a:rPr>
              <a:t>An IMC program featuring:</a:t>
            </a:r>
          </a:p>
          <a:p>
            <a:pPr marL="174625" indent="-174625" algn="l">
              <a:spcBef>
                <a:spcPct val="20000"/>
              </a:spcBef>
              <a:buFontTx/>
              <a:buChar char="•"/>
            </a:pPr>
            <a:r>
              <a:rPr lang="en-US">
                <a:latin typeface="Arial" charset="0"/>
              </a:rPr>
              <a:t>8 “films” viewable only on the internet</a:t>
            </a:r>
          </a:p>
          <a:p>
            <a:pPr marL="174625" indent="-174625" algn="l">
              <a:spcBef>
                <a:spcPct val="20000"/>
              </a:spcBef>
              <a:buFontTx/>
              <a:buChar char="•"/>
            </a:pPr>
            <a:r>
              <a:rPr lang="en-US">
                <a:latin typeface="Arial" charset="0"/>
              </a:rPr>
              <a:t>:30 TV commercials produced from the “movies”</a:t>
            </a:r>
          </a:p>
        </p:txBody>
      </p:sp>
      <p:grpSp>
        <p:nvGrpSpPr>
          <p:cNvPr id="6187" name="Group 43"/>
          <p:cNvGrpSpPr>
            <a:grpSpLocks/>
          </p:cNvGrpSpPr>
          <p:nvPr/>
        </p:nvGrpSpPr>
        <p:grpSpPr bwMode="auto">
          <a:xfrm>
            <a:off x="2286000" y="4648200"/>
            <a:ext cx="6477000" cy="1828800"/>
            <a:chOff x="1440" y="2928"/>
            <a:chExt cx="4080" cy="1152"/>
          </a:xfrm>
        </p:grpSpPr>
        <p:sp>
          <p:nvSpPr>
            <p:cNvPr id="6172" name="AutoShape 28"/>
            <p:cNvSpPr>
              <a:spLocks noChangeArrowheads="1"/>
            </p:cNvSpPr>
            <p:nvPr/>
          </p:nvSpPr>
          <p:spPr bwMode="auto">
            <a:xfrm>
              <a:off x="1440" y="3391"/>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6173" name="AutoShape 29"/>
            <p:cNvSpPr>
              <a:spLocks noChangeArrowheads="1"/>
            </p:cNvSpPr>
            <p:nvPr/>
          </p:nvSpPr>
          <p:spPr bwMode="auto">
            <a:xfrm>
              <a:off x="2016" y="2928"/>
              <a:ext cx="3504" cy="1152"/>
            </a:xfrm>
            <a:prstGeom prst="roundRect">
              <a:avLst>
                <a:gd name="adj" fmla="val 13194"/>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marL="228600" indent="-228600" algn="l">
                <a:spcBef>
                  <a:spcPct val="20000"/>
                </a:spcBef>
                <a:buFontTx/>
                <a:buChar char="•"/>
              </a:pPr>
              <a:r>
                <a:rPr lang="en-US">
                  <a:latin typeface="Arial" charset="0"/>
                </a:rPr>
                <a:t>Over 20 million have logged on to the streaming video</a:t>
              </a:r>
            </a:p>
            <a:p>
              <a:pPr marL="228600" indent="-228600" algn="l">
                <a:spcBef>
                  <a:spcPct val="20000"/>
                </a:spcBef>
                <a:buFontTx/>
                <a:buChar char="•"/>
              </a:pPr>
              <a:r>
                <a:rPr lang="en-US">
                  <a:latin typeface="Arial" charset="0"/>
                </a:rPr>
                <a:t>Visitors spent more than 6+ minutes at the site on average</a:t>
              </a:r>
            </a:p>
          </p:txBody>
        </p:sp>
      </p:grpSp>
      <p:sp>
        <p:nvSpPr>
          <p:cNvPr id="6157" name="AutoShape 13"/>
          <p:cNvSpPr>
            <a:spLocks noChangeArrowheads="1"/>
          </p:cNvSpPr>
          <p:nvPr/>
        </p:nvSpPr>
        <p:spPr bwMode="auto">
          <a:xfrm>
            <a:off x="-254000" y="203200"/>
            <a:ext cx="58166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6158" name="Rectangle 14"/>
          <p:cNvSpPr>
            <a:spLocks noGrp="1" noChangeArrowheads="1"/>
          </p:cNvSpPr>
          <p:nvPr>
            <p:ph type="title"/>
          </p:nvPr>
        </p:nvSpPr>
        <p:spPr>
          <a:xfrm>
            <a:off x="228600" y="239713"/>
            <a:ext cx="5410200" cy="635000"/>
          </a:xfrm>
        </p:spPr>
        <p:txBody>
          <a:bodyPr/>
          <a:lstStyle/>
          <a:p>
            <a:r>
              <a:rPr lang="en-US" sz="3200" b="1"/>
              <a:t>Opening Case:</a:t>
            </a:r>
            <a:r>
              <a:rPr lang="en-US" sz="3200"/>
              <a:t> BMW Films</a:t>
            </a:r>
          </a:p>
        </p:txBody>
      </p:sp>
      <p:grpSp>
        <p:nvGrpSpPr>
          <p:cNvPr id="6183" name="Group 39"/>
          <p:cNvGrpSpPr>
            <a:grpSpLocks/>
          </p:cNvGrpSpPr>
          <p:nvPr/>
        </p:nvGrpSpPr>
        <p:grpSpPr bwMode="auto">
          <a:xfrm>
            <a:off x="457200" y="1295400"/>
            <a:ext cx="2133600" cy="5105400"/>
            <a:chOff x="288" y="816"/>
            <a:chExt cx="1344" cy="3216"/>
          </a:xfrm>
        </p:grpSpPr>
        <p:sp>
          <p:nvSpPr>
            <p:cNvPr id="6161" name="AutoShape 17"/>
            <p:cNvSpPr>
              <a:spLocks noChangeArrowheads="1"/>
            </p:cNvSpPr>
            <p:nvPr/>
          </p:nvSpPr>
          <p:spPr bwMode="auto">
            <a:xfrm>
              <a:off x="288" y="816"/>
              <a:ext cx="1344" cy="3216"/>
            </a:xfrm>
            <a:prstGeom prst="roundRect">
              <a:avLst>
                <a:gd name="adj" fmla="val 6417"/>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endParaRPr lang="en-US">
                <a:latin typeface="Arial" charset="0"/>
              </a:endParaRPr>
            </a:p>
          </p:txBody>
        </p:sp>
        <p:sp>
          <p:nvSpPr>
            <p:cNvPr id="6159" name="Text Box 15"/>
            <p:cNvSpPr txBox="1">
              <a:spLocks noChangeArrowheads="1"/>
            </p:cNvSpPr>
            <p:nvPr/>
          </p:nvSpPr>
          <p:spPr bwMode="auto">
            <a:xfrm>
              <a:off x="336" y="848"/>
              <a:ext cx="1263"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Challenge:</a:t>
              </a:r>
            </a:p>
          </p:txBody>
        </p:sp>
        <p:sp>
          <p:nvSpPr>
            <p:cNvPr id="6174" name="Text Box 30"/>
            <p:cNvSpPr txBox="1">
              <a:spLocks noChangeArrowheads="1"/>
            </p:cNvSpPr>
            <p:nvPr/>
          </p:nvSpPr>
          <p:spPr bwMode="auto">
            <a:xfrm>
              <a:off x="598" y="1824"/>
              <a:ext cx="1001"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Answer:</a:t>
              </a:r>
            </a:p>
          </p:txBody>
        </p:sp>
        <p:sp>
          <p:nvSpPr>
            <p:cNvPr id="6175" name="Text Box 31"/>
            <p:cNvSpPr txBox="1">
              <a:spLocks noChangeArrowheads="1"/>
            </p:cNvSpPr>
            <p:nvPr/>
          </p:nvSpPr>
          <p:spPr bwMode="auto">
            <a:xfrm>
              <a:off x="597" y="3336"/>
              <a:ext cx="1002"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Results:</a:t>
              </a:r>
            </a:p>
          </p:txBody>
        </p:sp>
      </p:gr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183"/>
                                        </p:tgtEl>
                                        <p:attrNameLst>
                                          <p:attrName>style.visibility</p:attrName>
                                        </p:attrNameLst>
                                      </p:cBhvr>
                                      <p:to>
                                        <p:strVal val="visible"/>
                                      </p:to>
                                    </p:set>
                                    <p:animEffect transition="in" filter="wipe(up)">
                                      <p:cBhvr>
                                        <p:cTn id="7" dur="500"/>
                                        <p:tgtEl>
                                          <p:spTgt spid="618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178"/>
                                        </p:tgtEl>
                                        <p:attrNameLst>
                                          <p:attrName>style.visibility</p:attrName>
                                        </p:attrNameLst>
                                      </p:cBhvr>
                                      <p:to>
                                        <p:strVal val="visible"/>
                                      </p:to>
                                    </p:set>
                                    <p:animEffect transition="in" filter="wipe(left)">
                                      <p:cBhvr>
                                        <p:cTn id="11" dur="500"/>
                                        <p:tgtEl>
                                          <p:spTgt spid="617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6177"/>
                                        </p:tgtEl>
                                        <p:attrNameLst>
                                          <p:attrName>style.visibility</p:attrName>
                                        </p:attrNameLst>
                                      </p:cBhvr>
                                      <p:to>
                                        <p:strVal val="visible"/>
                                      </p:to>
                                    </p:se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6188"/>
                                        </p:tgtEl>
                                        <p:attrNameLst>
                                          <p:attrName>style.visibility</p:attrName>
                                        </p:attrNameLst>
                                      </p:cBhvr>
                                      <p:to>
                                        <p:strVal val="visible"/>
                                      </p:to>
                                    </p:set>
                                    <p:animEffect transition="in" filter="wipe(left)">
                                      <p:cBhvr>
                                        <p:cTn id="19" dur="500"/>
                                        <p:tgtEl>
                                          <p:spTgt spid="6188"/>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6176"/>
                                        </p:tgtEl>
                                        <p:attrNameLst>
                                          <p:attrName>style.visibility</p:attrName>
                                        </p:attrNameLst>
                                      </p:cBhvr>
                                      <p:to>
                                        <p:strVal val="visible"/>
                                      </p:to>
                                    </p:set>
                                  </p:childTnLst>
                                </p:cTn>
                              </p:par>
                            </p:childTnLst>
                          </p:cTn>
                        </p:par>
                        <p:par>
                          <p:cTn id="24" fill="hold">
                            <p:stCondLst>
                              <p:cond delay="500"/>
                            </p:stCondLst>
                            <p:childTnLst>
                              <p:par>
                                <p:cTn id="25" presetID="22" presetClass="entr" presetSubtype="8" fill="hold" nodeType="afterEffect">
                                  <p:stCondLst>
                                    <p:cond delay="0"/>
                                  </p:stCondLst>
                                  <p:childTnLst>
                                    <p:set>
                                      <p:cBhvr>
                                        <p:cTn id="26" dur="1" fill="hold">
                                          <p:stCondLst>
                                            <p:cond delay="0"/>
                                          </p:stCondLst>
                                        </p:cTn>
                                        <p:tgtEl>
                                          <p:spTgt spid="6187"/>
                                        </p:tgtEl>
                                        <p:attrNameLst>
                                          <p:attrName>style.visibility</p:attrName>
                                        </p:attrNameLst>
                                      </p:cBhvr>
                                      <p:to>
                                        <p:strVal val="visible"/>
                                      </p:to>
                                    </p:set>
                                    <p:animEffect transition="in" filter="wipe(left)">
                                      <p:cBhvr>
                                        <p:cTn id="27" dur="500"/>
                                        <p:tgtEl>
                                          <p:spTgt spid="6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7" grpId="0" animBg="1" autoUpdateAnimBg="0"/>
      <p:bldP spid="6176"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89" name="Group 21"/>
          <p:cNvGrpSpPr>
            <a:grpSpLocks/>
          </p:cNvGrpSpPr>
          <p:nvPr/>
        </p:nvGrpSpPr>
        <p:grpSpPr bwMode="auto">
          <a:xfrm>
            <a:off x="1828800" y="3657600"/>
            <a:ext cx="5486400" cy="2590800"/>
            <a:chOff x="1152" y="2304"/>
            <a:chExt cx="3456" cy="1632"/>
          </a:xfrm>
        </p:grpSpPr>
        <p:sp>
          <p:nvSpPr>
            <p:cNvPr id="32782" name="AutoShape 14"/>
            <p:cNvSpPr>
              <a:spLocks noChangeArrowheads="1"/>
            </p:cNvSpPr>
            <p:nvPr/>
          </p:nvSpPr>
          <p:spPr bwMode="auto">
            <a:xfrm rot="5400000">
              <a:off x="2616" y="2436"/>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32785" name="AutoShape 17"/>
            <p:cNvSpPr>
              <a:spLocks noChangeArrowheads="1"/>
            </p:cNvSpPr>
            <p:nvPr/>
          </p:nvSpPr>
          <p:spPr bwMode="auto">
            <a:xfrm>
              <a:off x="1152" y="2880"/>
              <a:ext cx="3456" cy="1056"/>
            </a:xfrm>
            <a:prstGeom prst="roundRect">
              <a:avLst>
                <a:gd name="adj" fmla="val 14491"/>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50000"/>
                </a:spcBef>
              </a:pPr>
              <a:r>
                <a:rPr lang="en-US" sz="2800" b="1">
                  <a:latin typeface="Arial" charset="0"/>
                </a:rPr>
                <a:t>E-commerce</a:t>
              </a:r>
              <a:r>
                <a:rPr lang="en-US">
                  <a:latin typeface="Arial" charset="0"/>
                </a:rPr>
                <a:t> </a:t>
              </a:r>
            </a:p>
            <a:p>
              <a:pPr>
                <a:spcBef>
                  <a:spcPct val="50000"/>
                </a:spcBef>
              </a:pPr>
              <a:r>
                <a:rPr lang="en-US" i="1">
                  <a:latin typeface="Arial" charset="0"/>
                </a:rPr>
                <a:t>Refers to online business transactions and interactions</a:t>
              </a:r>
            </a:p>
          </p:txBody>
        </p:sp>
      </p:grpSp>
      <p:sp>
        <p:nvSpPr>
          <p:cNvPr id="32783" name="AutoShape 15"/>
          <p:cNvSpPr>
            <a:spLocks noChangeArrowheads="1"/>
          </p:cNvSpPr>
          <p:nvPr/>
        </p:nvSpPr>
        <p:spPr bwMode="auto">
          <a:xfrm>
            <a:off x="914400" y="1447800"/>
            <a:ext cx="7315200" cy="2590800"/>
          </a:xfrm>
          <a:prstGeom prst="roundRect">
            <a:avLst>
              <a:gd name="adj" fmla="val 11644"/>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marL="228600" indent="-228600">
              <a:spcBef>
                <a:spcPct val="20000"/>
              </a:spcBef>
            </a:pPr>
            <a:r>
              <a:rPr lang="en-US" sz="2800" b="1">
                <a:latin typeface="Arial" charset="0"/>
              </a:rPr>
              <a:t>E-business</a:t>
            </a:r>
            <a:r>
              <a:rPr lang="en-US" b="1">
                <a:latin typeface="Arial" charset="0"/>
              </a:rPr>
              <a:t> </a:t>
            </a:r>
          </a:p>
          <a:p>
            <a:pPr marL="228600" indent="-228600">
              <a:spcBef>
                <a:spcPct val="20000"/>
              </a:spcBef>
            </a:pPr>
            <a:r>
              <a:rPr lang="en-US" i="1">
                <a:latin typeface="Arial" charset="0"/>
              </a:rPr>
              <a:t>How all business operations (accounting, production, distribution, as well as marketing and sales) are driven by computer hardware and software that use the internet as a data communication platform</a:t>
            </a:r>
          </a:p>
        </p:txBody>
      </p:sp>
      <p:sp>
        <p:nvSpPr>
          <p:cNvPr id="32770" name="AutoShape 2"/>
          <p:cNvSpPr>
            <a:spLocks noChangeArrowheads="1"/>
          </p:cNvSpPr>
          <p:nvPr/>
        </p:nvSpPr>
        <p:spPr bwMode="auto">
          <a:xfrm>
            <a:off x="-254000" y="203200"/>
            <a:ext cx="81026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32771" name="Rectangle 3"/>
          <p:cNvSpPr>
            <a:spLocks noGrp="1" noChangeArrowheads="1"/>
          </p:cNvSpPr>
          <p:nvPr>
            <p:ph type="title"/>
          </p:nvPr>
        </p:nvSpPr>
        <p:spPr>
          <a:xfrm>
            <a:off x="228600" y="239713"/>
            <a:ext cx="7772400" cy="635000"/>
          </a:xfrm>
        </p:spPr>
        <p:txBody>
          <a:bodyPr/>
          <a:lstStyle/>
          <a:p>
            <a:r>
              <a:rPr lang="en-US" sz="2800"/>
              <a:t>How Can A Company Integrate The Internet?</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783"/>
                                        </p:tgtEl>
                                        <p:attrNameLst>
                                          <p:attrName>style.visibility</p:attrName>
                                        </p:attrNameLst>
                                      </p:cBhvr>
                                      <p:to>
                                        <p:strVal val="visible"/>
                                      </p:to>
                                    </p:set>
                                    <p:animEffect transition="in" filter="wipe(left)">
                                      <p:cBhvr>
                                        <p:cTn id="7" dur="500"/>
                                        <p:tgtEl>
                                          <p:spTgt spid="3278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2789"/>
                                        </p:tgtEl>
                                        <p:attrNameLst>
                                          <p:attrName>style.visibility</p:attrName>
                                        </p:attrNameLst>
                                      </p:cBhvr>
                                      <p:to>
                                        <p:strVal val="visible"/>
                                      </p:to>
                                    </p:set>
                                    <p:animEffect transition="in" filter="wipe(up)">
                                      <p:cBhvr>
                                        <p:cTn id="12" dur="500"/>
                                        <p:tgtEl>
                                          <p:spTgt spid="327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83"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AutoShape 2"/>
          <p:cNvSpPr>
            <a:spLocks noChangeArrowheads="1"/>
          </p:cNvSpPr>
          <p:nvPr/>
        </p:nvSpPr>
        <p:spPr bwMode="auto">
          <a:xfrm>
            <a:off x="-254000" y="203200"/>
            <a:ext cx="5816600" cy="8636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2227" name="Rectangle 3"/>
          <p:cNvSpPr>
            <a:spLocks noGrp="1" noChangeArrowheads="1"/>
          </p:cNvSpPr>
          <p:nvPr>
            <p:ph type="title"/>
          </p:nvPr>
        </p:nvSpPr>
        <p:spPr>
          <a:xfrm>
            <a:off x="228600" y="342900"/>
            <a:ext cx="6019800" cy="635000"/>
          </a:xfrm>
        </p:spPr>
        <p:txBody>
          <a:bodyPr/>
          <a:lstStyle/>
          <a:p>
            <a:pPr>
              <a:lnSpc>
                <a:spcPct val="85000"/>
              </a:lnSpc>
            </a:pPr>
            <a:r>
              <a:rPr lang="en-US" sz="2800" b="1"/>
              <a:t>Figure 12-1:</a:t>
            </a:r>
            <a:r>
              <a:rPr lang="en-US" sz="2800"/>
              <a:t> Estimated Trend In Online Consumer Spending</a:t>
            </a:r>
          </a:p>
        </p:txBody>
      </p:sp>
      <p:pic>
        <p:nvPicPr>
          <p:cNvPr id="52230" name="Picture 6" descr="C:\My Documents\Figures Small\dun37744_1201.gif"/>
          <p:cNvPicPr>
            <a:picLocks noChangeAspect="1" noChangeArrowheads="1"/>
          </p:cNvPicPr>
          <p:nvPr/>
        </p:nvPicPr>
        <p:blipFill>
          <a:blip r:embed="rId2" cstate="print"/>
          <a:srcRect/>
          <a:stretch>
            <a:fillRect/>
          </a:stretch>
        </p:blipFill>
        <p:spPr bwMode="auto">
          <a:xfrm>
            <a:off x="304800" y="1374775"/>
            <a:ext cx="8534400" cy="4949825"/>
          </a:xfrm>
          <a:prstGeom prst="rect">
            <a:avLst/>
          </a:prstGeom>
          <a:noFill/>
        </p:spPr>
      </p:pic>
    </p:spTree>
  </p:cSld>
  <p:clrMapOvr>
    <a:masterClrMapping/>
  </p:clrMapOvr>
  <p:transition>
    <p:pull dir="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83" name="Group 55"/>
          <p:cNvGrpSpPr>
            <a:grpSpLocks/>
          </p:cNvGrpSpPr>
          <p:nvPr/>
        </p:nvGrpSpPr>
        <p:grpSpPr bwMode="auto">
          <a:xfrm>
            <a:off x="4876800" y="2209800"/>
            <a:ext cx="3733800" cy="4038600"/>
            <a:chOff x="3072" y="1392"/>
            <a:chExt cx="2352" cy="2544"/>
          </a:xfrm>
        </p:grpSpPr>
        <p:sp>
          <p:nvSpPr>
            <p:cNvPr id="22580" name="AutoShape 52"/>
            <p:cNvSpPr>
              <a:spLocks noChangeArrowheads="1"/>
            </p:cNvSpPr>
            <p:nvPr/>
          </p:nvSpPr>
          <p:spPr bwMode="auto">
            <a:xfrm rot="5400000">
              <a:off x="3985" y="1524"/>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22581" name="AutoShape 53"/>
            <p:cNvSpPr>
              <a:spLocks noChangeArrowheads="1"/>
            </p:cNvSpPr>
            <p:nvPr/>
          </p:nvSpPr>
          <p:spPr bwMode="auto">
            <a:xfrm>
              <a:off x="3072" y="2016"/>
              <a:ext cx="2352" cy="1920"/>
            </a:xfrm>
            <a:prstGeom prst="roundRect">
              <a:avLst>
                <a:gd name="adj" fmla="val 9218"/>
              </a:avLst>
            </a:prstGeom>
            <a:solidFill>
              <a:srgbClr val="FFEFD6"/>
            </a:solidFill>
            <a:ln w="38100">
              <a:solidFill>
                <a:srgbClr val="FFB610"/>
              </a:solidFill>
              <a:round/>
              <a:headEnd/>
              <a:tailEnd/>
            </a:ln>
            <a:effectLst>
              <a:outerShdw dist="71842" dir="2700000" algn="ctr" rotWithShape="0">
                <a:srgbClr val="707070"/>
              </a:outerShdw>
            </a:effectLst>
          </p:spPr>
          <p:txBody>
            <a:bodyPr lIns="182880" tIns="137160"/>
            <a:lstStyle/>
            <a:p>
              <a:pPr>
                <a:spcBef>
                  <a:spcPct val="50000"/>
                </a:spcBef>
              </a:pPr>
              <a:r>
                <a:rPr lang="en-US" sz="2800" b="1">
                  <a:latin typeface="Arial" charset="0"/>
                </a:rPr>
                <a:t>Extranet</a:t>
              </a:r>
              <a:endParaRPr lang="en-US" sz="2800">
                <a:latin typeface="Arial" charset="0"/>
              </a:endParaRPr>
            </a:p>
            <a:p>
              <a:pPr>
                <a:spcBef>
                  <a:spcPct val="50000"/>
                </a:spcBef>
              </a:pPr>
              <a:r>
                <a:rPr lang="en-US" i="1">
                  <a:latin typeface="Arial" charset="0"/>
                </a:rPr>
                <a:t>Connects employees with all key external stakeholders such as its MC agencies, suppliers, and distributors</a:t>
              </a:r>
            </a:p>
          </p:txBody>
        </p:sp>
      </p:grpSp>
      <p:sp>
        <p:nvSpPr>
          <p:cNvPr id="22530" name="AutoShape 2"/>
          <p:cNvSpPr>
            <a:spLocks noChangeArrowheads="1"/>
          </p:cNvSpPr>
          <p:nvPr/>
        </p:nvSpPr>
        <p:spPr bwMode="auto">
          <a:xfrm>
            <a:off x="-254000" y="203200"/>
            <a:ext cx="80264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22531" name="Rectangle 3"/>
          <p:cNvSpPr>
            <a:spLocks noGrp="1" noChangeArrowheads="1"/>
          </p:cNvSpPr>
          <p:nvPr>
            <p:ph type="title"/>
          </p:nvPr>
        </p:nvSpPr>
        <p:spPr>
          <a:xfrm>
            <a:off x="228600" y="239713"/>
            <a:ext cx="7772400" cy="635000"/>
          </a:xfrm>
        </p:spPr>
        <p:txBody>
          <a:bodyPr/>
          <a:lstStyle/>
          <a:p>
            <a:r>
              <a:rPr lang="en-US" sz="2800"/>
              <a:t>How Can A Company Integrate The Internet?</a:t>
            </a:r>
          </a:p>
        </p:txBody>
      </p:sp>
      <p:grpSp>
        <p:nvGrpSpPr>
          <p:cNvPr id="22582" name="Group 54"/>
          <p:cNvGrpSpPr>
            <a:grpSpLocks/>
          </p:cNvGrpSpPr>
          <p:nvPr/>
        </p:nvGrpSpPr>
        <p:grpSpPr bwMode="auto">
          <a:xfrm>
            <a:off x="457200" y="2209800"/>
            <a:ext cx="3733800" cy="4038600"/>
            <a:chOff x="288" y="1392"/>
            <a:chExt cx="2352" cy="2544"/>
          </a:xfrm>
        </p:grpSpPr>
        <p:sp>
          <p:nvSpPr>
            <p:cNvPr id="22577" name="AutoShape 49"/>
            <p:cNvSpPr>
              <a:spLocks noChangeArrowheads="1"/>
            </p:cNvSpPr>
            <p:nvPr/>
          </p:nvSpPr>
          <p:spPr bwMode="auto">
            <a:xfrm rot="5400000">
              <a:off x="1200" y="1524"/>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22578" name="AutoShape 50"/>
            <p:cNvSpPr>
              <a:spLocks noChangeArrowheads="1"/>
            </p:cNvSpPr>
            <p:nvPr/>
          </p:nvSpPr>
          <p:spPr bwMode="auto">
            <a:xfrm>
              <a:off x="288" y="2016"/>
              <a:ext cx="2352" cy="1920"/>
            </a:xfrm>
            <a:prstGeom prst="roundRect">
              <a:avLst>
                <a:gd name="adj" fmla="val 9218"/>
              </a:avLst>
            </a:prstGeom>
            <a:solidFill>
              <a:srgbClr val="FFEFD6"/>
            </a:solidFill>
            <a:ln w="38100">
              <a:solidFill>
                <a:srgbClr val="FFB610"/>
              </a:solidFill>
              <a:round/>
              <a:headEnd/>
              <a:tailEnd/>
            </a:ln>
            <a:effectLst>
              <a:outerShdw dist="71842" dir="2700000" algn="ctr" rotWithShape="0">
                <a:srgbClr val="707070"/>
              </a:outerShdw>
            </a:effectLst>
          </p:spPr>
          <p:txBody>
            <a:bodyPr lIns="182880" tIns="137160"/>
            <a:lstStyle/>
            <a:p>
              <a:pPr>
                <a:spcBef>
                  <a:spcPct val="50000"/>
                </a:spcBef>
              </a:pPr>
              <a:r>
                <a:rPr lang="en-US" sz="2800" b="1">
                  <a:latin typeface="Arial" charset="0"/>
                </a:rPr>
                <a:t>Intranet</a:t>
              </a:r>
              <a:endParaRPr lang="en-US" sz="2800">
                <a:latin typeface="Arial" charset="0"/>
              </a:endParaRPr>
            </a:p>
            <a:p>
              <a:pPr>
                <a:spcBef>
                  <a:spcPct val="50000"/>
                </a:spcBef>
              </a:pPr>
              <a:r>
                <a:rPr lang="en-US" i="1">
                  <a:latin typeface="Arial" charset="0"/>
                </a:rPr>
                <a:t>Walled-off section of the larger internet to which only company employees have access</a:t>
              </a:r>
              <a:endParaRPr lang="en-US">
                <a:latin typeface="Arial" charset="0"/>
              </a:endParaRPr>
            </a:p>
          </p:txBody>
        </p:sp>
      </p:grpSp>
      <p:sp>
        <p:nvSpPr>
          <p:cNvPr id="22579" name="AutoShape 51"/>
          <p:cNvSpPr>
            <a:spLocks noChangeArrowheads="1"/>
          </p:cNvSpPr>
          <p:nvPr/>
        </p:nvSpPr>
        <p:spPr bwMode="auto">
          <a:xfrm>
            <a:off x="914400" y="1447800"/>
            <a:ext cx="7315200" cy="1066800"/>
          </a:xfrm>
          <a:prstGeom prst="roundRect">
            <a:avLst>
              <a:gd name="adj" fmla="val 22917"/>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marL="228600" indent="-228600">
              <a:spcBef>
                <a:spcPct val="20000"/>
              </a:spcBef>
            </a:pPr>
            <a:r>
              <a:rPr lang="en-US" sz="2800" b="1">
                <a:latin typeface="Arial" charset="0"/>
              </a:rPr>
              <a:t>Internet</a:t>
            </a:r>
          </a:p>
          <a:p>
            <a:pPr marL="228600" indent="-228600">
              <a:spcBef>
                <a:spcPct val="20000"/>
              </a:spcBef>
            </a:pPr>
            <a:r>
              <a:rPr lang="en-US" i="1">
                <a:latin typeface="Arial" charset="0"/>
              </a:rPr>
              <a:t>The worldwide</a:t>
            </a:r>
            <a:r>
              <a:rPr lang="en-US">
                <a:latin typeface="Arial" charset="0"/>
              </a:rPr>
              <a:t> </a:t>
            </a:r>
            <a:r>
              <a:rPr lang="en-US" i="1">
                <a:latin typeface="Arial" charset="0"/>
              </a:rPr>
              <a:t>system of linked computer networks</a:t>
            </a:r>
            <a:r>
              <a:rPr lang="en-US">
                <a:latin typeface="Arial" charset="0"/>
              </a:rPr>
              <a:t> </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579"/>
                                        </p:tgtEl>
                                        <p:attrNameLst>
                                          <p:attrName>style.visibility</p:attrName>
                                        </p:attrNameLst>
                                      </p:cBhvr>
                                      <p:to>
                                        <p:strVal val="visible"/>
                                      </p:to>
                                    </p:set>
                                    <p:animEffect transition="in" filter="wipe(left)">
                                      <p:cBhvr>
                                        <p:cTn id="7" dur="500"/>
                                        <p:tgtEl>
                                          <p:spTgt spid="225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2582"/>
                                        </p:tgtEl>
                                        <p:attrNameLst>
                                          <p:attrName>style.visibility</p:attrName>
                                        </p:attrNameLst>
                                      </p:cBhvr>
                                      <p:to>
                                        <p:strVal val="visible"/>
                                      </p:to>
                                    </p:set>
                                    <p:animEffect transition="in" filter="wipe(up)">
                                      <p:cBhvr>
                                        <p:cTn id="12" dur="500"/>
                                        <p:tgtEl>
                                          <p:spTgt spid="2258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2583"/>
                                        </p:tgtEl>
                                        <p:attrNameLst>
                                          <p:attrName>style.visibility</p:attrName>
                                        </p:attrNameLst>
                                      </p:cBhvr>
                                      <p:to>
                                        <p:strVal val="visible"/>
                                      </p:to>
                                    </p:set>
                                    <p:animEffect transition="in" filter="wipe(up)">
                                      <p:cBhvr>
                                        <p:cTn id="17" dur="500"/>
                                        <p:tgtEl>
                                          <p:spTgt spid="22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79"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64" name="Group 16"/>
          <p:cNvGrpSpPr>
            <a:grpSpLocks/>
          </p:cNvGrpSpPr>
          <p:nvPr/>
        </p:nvGrpSpPr>
        <p:grpSpPr bwMode="auto">
          <a:xfrm>
            <a:off x="5562600" y="3124200"/>
            <a:ext cx="3124200" cy="1371600"/>
            <a:chOff x="3504" y="1968"/>
            <a:chExt cx="1968" cy="864"/>
          </a:xfrm>
        </p:grpSpPr>
        <p:sp>
          <p:nvSpPr>
            <p:cNvPr id="53265" name="Line 17"/>
            <p:cNvSpPr>
              <a:spLocks noChangeShapeType="1"/>
            </p:cNvSpPr>
            <p:nvPr/>
          </p:nvSpPr>
          <p:spPr bwMode="auto">
            <a:xfrm flipV="1">
              <a:off x="3504" y="2400"/>
              <a:ext cx="480" cy="0"/>
            </a:xfrm>
            <a:prstGeom prst="line">
              <a:avLst/>
            </a:prstGeom>
            <a:noFill/>
            <a:ln w="28575">
              <a:solidFill>
                <a:schemeClr val="tx1"/>
              </a:solidFill>
              <a:round/>
              <a:headEnd/>
              <a:tailEnd/>
            </a:ln>
            <a:effectLst/>
          </p:spPr>
          <p:txBody>
            <a:bodyPr wrap="none" anchor="ctr"/>
            <a:lstStyle/>
            <a:p>
              <a:endParaRPr lang="en-US"/>
            </a:p>
          </p:txBody>
        </p:sp>
        <p:sp>
          <p:nvSpPr>
            <p:cNvPr id="53266" name="AutoShape 18"/>
            <p:cNvSpPr>
              <a:spLocks noChangeArrowheads="1"/>
            </p:cNvSpPr>
            <p:nvPr/>
          </p:nvSpPr>
          <p:spPr bwMode="auto">
            <a:xfrm>
              <a:off x="3888" y="1968"/>
              <a:ext cx="1584" cy="864"/>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85000"/>
                </a:lnSpc>
              </a:pPr>
              <a:r>
                <a:rPr lang="en-US">
                  <a:latin typeface="Arial" charset="0"/>
                </a:rPr>
                <a:t>Providing Extensive Range of Info</a:t>
              </a:r>
            </a:p>
          </p:txBody>
        </p:sp>
      </p:grpSp>
      <p:grpSp>
        <p:nvGrpSpPr>
          <p:cNvPr id="53267" name="Group 19"/>
          <p:cNvGrpSpPr>
            <a:grpSpLocks/>
          </p:cNvGrpSpPr>
          <p:nvPr/>
        </p:nvGrpSpPr>
        <p:grpSpPr bwMode="auto">
          <a:xfrm>
            <a:off x="5029200" y="4419600"/>
            <a:ext cx="2514600" cy="1905000"/>
            <a:chOff x="3168" y="2784"/>
            <a:chExt cx="1584" cy="1200"/>
          </a:xfrm>
        </p:grpSpPr>
        <p:sp>
          <p:nvSpPr>
            <p:cNvPr id="53268" name="Line 20"/>
            <p:cNvSpPr>
              <a:spLocks noChangeShapeType="1"/>
            </p:cNvSpPr>
            <p:nvPr/>
          </p:nvSpPr>
          <p:spPr bwMode="auto">
            <a:xfrm>
              <a:off x="3456" y="2784"/>
              <a:ext cx="528" cy="528"/>
            </a:xfrm>
            <a:prstGeom prst="line">
              <a:avLst/>
            </a:prstGeom>
            <a:noFill/>
            <a:ln w="28575">
              <a:solidFill>
                <a:schemeClr val="tx1"/>
              </a:solidFill>
              <a:round/>
              <a:headEnd/>
              <a:tailEnd/>
            </a:ln>
            <a:effectLst/>
          </p:spPr>
          <p:txBody>
            <a:bodyPr wrap="none" anchor="ctr"/>
            <a:lstStyle/>
            <a:p>
              <a:endParaRPr lang="en-US"/>
            </a:p>
          </p:txBody>
        </p:sp>
        <p:sp>
          <p:nvSpPr>
            <p:cNvPr id="53269" name="AutoShape 21"/>
            <p:cNvSpPr>
              <a:spLocks noChangeArrowheads="1"/>
            </p:cNvSpPr>
            <p:nvPr/>
          </p:nvSpPr>
          <p:spPr bwMode="auto">
            <a:xfrm>
              <a:off x="3168" y="3120"/>
              <a:ext cx="1584" cy="864"/>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85000"/>
                </a:lnSpc>
              </a:pPr>
              <a:r>
                <a:rPr lang="en-US">
                  <a:latin typeface="Arial" charset="0"/>
                </a:rPr>
                <a:t>Fast, Worldwide Coverage</a:t>
              </a:r>
            </a:p>
          </p:txBody>
        </p:sp>
      </p:grpSp>
      <p:grpSp>
        <p:nvGrpSpPr>
          <p:cNvPr id="53270" name="Group 22"/>
          <p:cNvGrpSpPr>
            <a:grpSpLocks/>
          </p:cNvGrpSpPr>
          <p:nvPr/>
        </p:nvGrpSpPr>
        <p:grpSpPr bwMode="auto">
          <a:xfrm>
            <a:off x="1600200" y="1295400"/>
            <a:ext cx="2514600" cy="1905000"/>
            <a:chOff x="1008" y="816"/>
            <a:chExt cx="1584" cy="1200"/>
          </a:xfrm>
        </p:grpSpPr>
        <p:sp>
          <p:nvSpPr>
            <p:cNvPr id="53271" name="Line 23"/>
            <p:cNvSpPr>
              <a:spLocks noChangeShapeType="1"/>
            </p:cNvSpPr>
            <p:nvPr/>
          </p:nvSpPr>
          <p:spPr bwMode="auto">
            <a:xfrm flipH="1" flipV="1">
              <a:off x="1776" y="1488"/>
              <a:ext cx="528" cy="528"/>
            </a:xfrm>
            <a:prstGeom prst="line">
              <a:avLst/>
            </a:prstGeom>
            <a:noFill/>
            <a:ln w="28575">
              <a:solidFill>
                <a:schemeClr val="tx1"/>
              </a:solidFill>
              <a:round/>
              <a:headEnd/>
              <a:tailEnd/>
            </a:ln>
            <a:effectLst/>
          </p:spPr>
          <p:txBody>
            <a:bodyPr wrap="none" anchor="ctr"/>
            <a:lstStyle/>
            <a:p>
              <a:endParaRPr lang="en-US"/>
            </a:p>
          </p:txBody>
        </p:sp>
        <p:sp>
          <p:nvSpPr>
            <p:cNvPr id="53272" name="AutoShape 24"/>
            <p:cNvSpPr>
              <a:spLocks noChangeArrowheads="1"/>
            </p:cNvSpPr>
            <p:nvPr/>
          </p:nvSpPr>
          <p:spPr bwMode="auto">
            <a:xfrm>
              <a:off x="1008" y="816"/>
              <a:ext cx="1584" cy="864"/>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85000"/>
                </a:lnSpc>
              </a:pPr>
              <a:r>
                <a:rPr lang="en-US">
                  <a:latin typeface="Arial" charset="0"/>
                </a:rPr>
                <a:t>Shifting Power</a:t>
              </a:r>
            </a:p>
          </p:txBody>
        </p:sp>
      </p:grpSp>
      <p:grpSp>
        <p:nvGrpSpPr>
          <p:cNvPr id="53273" name="Group 25"/>
          <p:cNvGrpSpPr>
            <a:grpSpLocks/>
          </p:cNvGrpSpPr>
          <p:nvPr/>
        </p:nvGrpSpPr>
        <p:grpSpPr bwMode="auto">
          <a:xfrm>
            <a:off x="5029200" y="1295400"/>
            <a:ext cx="2514600" cy="1905000"/>
            <a:chOff x="3168" y="816"/>
            <a:chExt cx="1584" cy="1200"/>
          </a:xfrm>
        </p:grpSpPr>
        <p:sp>
          <p:nvSpPr>
            <p:cNvPr id="53274" name="Line 26"/>
            <p:cNvSpPr>
              <a:spLocks noChangeShapeType="1"/>
            </p:cNvSpPr>
            <p:nvPr/>
          </p:nvSpPr>
          <p:spPr bwMode="auto">
            <a:xfrm flipV="1">
              <a:off x="3408" y="1488"/>
              <a:ext cx="528" cy="528"/>
            </a:xfrm>
            <a:prstGeom prst="line">
              <a:avLst/>
            </a:prstGeom>
            <a:noFill/>
            <a:ln w="28575">
              <a:solidFill>
                <a:schemeClr val="tx1"/>
              </a:solidFill>
              <a:round/>
              <a:headEnd/>
              <a:tailEnd/>
            </a:ln>
            <a:effectLst/>
          </p:spPr>
          <p:txBody>
            <a:bodyPr wrap="none" anchor="ctr"/>
            <a:lstStyle/>
            <a:p>
              <a:endParaRPr lang="en-US"/>
            </a:p>
          </p:txBody>
        </p:sp>
        <p:sp>
          <p:nvSpPr>
            <p:cNvPr id="53275" name="AutoShape 27"/>
            <p:cNvSpPr>
              <a:spLocks noChangeArrowheads="1"/>
            </p:cNvSpPr>
            <p:nvPr/>
          </p:nvSpPr>
          <p:spPr bwMode="auto">
            <a:xfrm>
              <a:off x="3168" y="816"/>
              <a:ext cx="1584" cy="864"/>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85000"/>
                </a:lnSpc>
              </a:pPr>
              <a:r>
                <a:rPr lang="en-US">
                  <a:latin typeface="Arial" charset="0"/>
                </a:rPr>
                <a:t>Being Accessible</a:t>
              </a:r>
            </a:p>
          </p:txBody>
        </p:sp>
      </p:grpSp>
      <p:grpSp>
        <p:nvGrpSpPr>
          <p:cNvPr id="53276" name="Group 28"/>
          <p:cNvGrpSpPr>
            <a:grpSpLocks/>
          </p:cNvGrpSpPr>
          <p:nvPr/>
        </p:nvGrpSpPr>
        <p:grpSpPr bwMode="auto">
          <a:xfrm>
            <a:off x="1600200" y="4343400"/>
            <a:ext cx="2514600" cy="1978025"/>
            <a:chOff x="1008" y="2736"/>
            <a:chExt cx="1584" cy="1246"/>
          </a:xfrm>
        </p:grpSpPr>
        <p:sp>
          <p:nvSpPr>
            <p:cNvPr id="53277" name="Line 29"/>
            <p:cNvSpPr>
              <a:spLocks noChangeShapeType="1"/>
            </p:cNvSpPr>
            <p:nvPr/>
          </p:nvSpPr>
          <p:spPr bwMode="auto">
            <a:xfrm flipH="1">
              <a:off x="1776" y="2736"/>
              <a:ext cx="576" cy="576"/>
            </a:xfrm>
            <a:prstGeom prst="line">
              <a:avLst/>
            </a:prstGeom>
            <a:noFill/>
            <a:ln w="28575">
              <a:solidFill>
                <a:schemeClr val="tx1"/>
              </a:solidFill>
              <a:round/>
              <a:headEnd/>
              <a:tailEnd/>
            </a:ln>
            <a:effectLst/>
          </p:spPr>
          <p:txBody>
            <a:bodyPr wrap="none" anchor="ctr"/>
            <a:lstStyle/>
            <a:p>
              <a:endParaRPr lang="en-US"/>
            </a:p>
          </p:txBody>
        </p:sp>
        <p:sp>
          <p:nvSpPr>
            <p:cNvPr id="53278" name="AutoShape 30"/>
            <p:cNvSpPr>
              <a:spLocks noChangeArrowheads="1"/>
            </p:cNvSpPr>
            <p:nvPr/>
          </p:nvSpPr>
          <p:spPr bwMode="auto">
            <a:xfrm>
              <a:off x="1008" y="3118"/>
              <a:ext cx="1584" cy="864"/>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85000"/>
                </a:lnSpc>
              </a:pPr>
              <a:r>
                <a:rPr lang="en-US">
                  <a:latin typeface="Arial" charset="0"/>
                </a:rPr>
                <a:t>Lower Cost of Entry</a:t>
              </a:r>
            </a:p>
          </p:txBody>
        </p:sp>
      </p:grpSp>
      <p:grpSp>
        <p:nvGrpSpPr>
          <p:cNvPr id="53279" name="Group 31"/>
          <p:cNvGrpSpPr>
            <a:grpSpLocks/>
          </p:cNvGrpSpPr>
          <p:nvPr/>
        </p:nvGrpSpPr>
        <p:grpSpPr bwMode="auto">
          <a:xfrm>
            <a:off x="457200" y="3124200"/>
            <a:ext cx="3124200" cy="1371600"/>
            <a:chOff x="288" y="1968"/>
            <a:chExt cx="1968" cy="864"/>
          </a:xfrm>
        </p:grpSpPr>
        <p:sp>
          <p:nvSpPr>
            <p:cNvPr id="53280" name="Line 32"/>
            <p:cNvSpPr>
              <a:spLocks noChangeShapeType="1"/>
            </p:cNvSpPr>
            <p:nvPr/>
          </p:nvSpPr>
          <p:spPr bwMode="auto">
            <a:xfrm flipH="1">
              <a:off x="1824" y="2400"/>
              <a:ext cx="432" cy="0"/>
            </a:xfrm>
            <a:prstGeom prst="line">
              <a:avLst/>
            </a:prstGeom>
            <a:noFill/>
            <a:ln w="28575">
              <a:solidFill>
                <a:schemeClr val="tx1"/>
              </a:solidFill>
              <a:round/>
              <a:headEnd/>
              <a:tailEnd/>
            </a:ln>
            <a:effectLst/>
          </p:spPr>
          <p:txBody>
            <a:bodyPr anchor="ctr"/>
            <a:lstStyle/>
            <a:p>
              <a:endParaRPr lang="en-US"/>
            </a:p>
          </p:txBody>
        </p:sp>
        <p:sp>
          <p:nvSpPr>
            <p:cNvPr id="53281" name="AutoShape 33"/>
            <p:cNvSpPr>
              <a:spLocks noChangeArrowheads="1"/>
            </p:cNvSpPr>
            <p:nvPr/>
          </p:nvSpPr>
          <p:spPr bwMode="auto">
            <a:xfrm>
              <a:off x="288" y="1968"/>
              <a:ext cx="1584" cy="864"/>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85000"/>
                </a:lnSpc>
              </a:pPr>
              <a:r>
                <a:rPr lang="en-US">
                  <a:latin typeface="Arial" charset="0"/>
                </a:rPr>
                <a:t>Lower Operating Costs</a:t>
              </a:r>
            </a:p>
          </p:txBody>
        </p:sp>
      </p:grpSp>
      <p:sp>
        <p:nvSpPr>
          <p:cNvPr id="53282" name="AutoShape 34"/>
          <p:cNvSpPr>
            <a:spLocks noChangeArrowheads="1"/>
          </p:cNvSpPr>
          <p:nvPr/>
        </p:nvSpPr>
        <p:spPr bwMode="auto">
          <a:xfrm>
            <a:off x="1600200" y="4949825"/>
            <a:ext cx="2514600" cy="13716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85000"/>
              </a:lnSpc>
            </a:pPr>
            <a:r>
              <a:rPr lang="en-US">
                <a:latin typeface="Arial" charset="0"/>
              </a:rPr>
              <a:t>Lower Cost of Entry</a:t>
            </a:r>
          </a:p>
        </p:txBody>
      </p:sp>
      <p:sp>
        <p:nvSpPr>
          <p:cNvPr id="53283" name="AutoShape 35"/>
          <p:cNvSpPr>
            <a:spLocks noChangeArrowheads="1"/>
          </p:cNvSpPr>
          <p:nvPr/>
        </p:nvSpPr>
        <p:spPr bwMode="auto">
          <a:xfrm>
            <a:off x="5029200" y="4953000"/>
            <a:ext cx="2514600" cy="13716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85000"/>
              </a:lnSpc>
            </a:pPr>
            <a:r>
              <a:rPr lang="en-US">
                <a:latin typeface="Arial" charset="0"/>
              </a:rPr>
              <a:t>Fast, Worldwide Coverage</a:t>
            </a:r>
          </a:p>
        </p:txBody>
      </p:sp>
      <p:sp>
        <p:nvSpPr>
          <p:cNvPr id="53284" name="AutoShape 36"/>
          <p:cNvSpPr>
            <a:spLocks noChangeArrowheads="1"/>
          </p:cNvSpPr>
          <p:nvPr/>
        </p:nvSpPr>
        <p:spPr bwMode="auto">
          <a:xfrm>
            <a:off x="6172200" y="3124200"/>
            <a:ext cx="2514600" cy="13716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85000"/>
              </a:lnSpc>
            </a:pPr>
            <a:r>
              <a:rPr lang="en-US">
                <a:latin typeface="Arial" charset="0"/>
              </a:rPr>
              <a:t>Providing Extensive Range of Info</a:t>
            </a:r>
          </a:p>
        </p:txBody>
      </p:sp>
      <p:sp>
        <p:nvSpPr>
          <p:cNvPr id="53285" name="AutoShape 37"/>
          <p:cNvSpPr>
            <a:spLocks noChangeArrowheads="1"/>
          </p:cNvSpPr>
          <p:nvPr/>
        </p:nvSpPr>
        <p:spPr bwMode="auto">
          <a:xfrm>
            <a:off x="5029200" y="1295400"/>
            <a:ext cx="2514600" cy="13716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85000"/>
              </a:lnSpc>
            </a:pPr>
            <a:r>
              <a:rPr lang="en-US">
                <a:latin typeface="Arial" charset="0"/>
              </a:rPr>
              <a:t>Being Accessible</a:t>
            </a:r>
          </a:p>
        </p:txBody>
      </p:sp>
      <p:sp>
        <p:nvSpPr>
          <p:cNvPr id="53286" name="AutoShape 38"/>
          <p:cNvSpPr>
            <a:spLocks noChangeArrowheads="1"/>
          </p:cNvSpPr>
          <p:nvPr/>
        </p:nvSpPr>
        <p:spPr bwMode="auto">
          <a:xfrm>
            <a:off x="1600200" y="1295400"/>
            <a:ext cx="2514600" cy="13716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85000"/>
              </a:lnSpc>
            </a:pPr>
            <a:r>
              <a:rPr lang="en-US">
                <a:latin typeface="Arial" charset="0"/>
              </a:rPr>
              <a:t>Shifting Power</a:t>
            </a:r>
          </a:p>
        </p:txBody>
      </p:sp>
      <p:sp>
        <p:nvSpPr>
          <p:cNvPr id="53258" name="AutoShape 10"/>
          <p:cNvSpPr>
            <a:spLocks noChangeArrowheads="1"/>
          </p:cNvSpPr>
          <p:nvPr/>
        </p:nvSpPr>
        <p:spPr bwMode="auto">
          <a:xfrm>
            <a:off x="-254000" y="203200"/>
            <a:ext cx="62738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3259" name="Rectangle 11"/>
          <p:cNvSpPr>
            <a:spLocks noGrp="1" noChangeArrowheads="1"/>
          </p:cNvSpPr>
          <p:nvPr>
            <p:ph type="title"/>
          </p:nvPr>
        </p:nvSpPr>
        <p:spPr>
          <a:xfrm>
            <a:off x="228600" y="239713"/>
            <a:ext cx="7772400" cy="635000"/>
          </a:xfrm>
        </p:spPr>
        <p:txBody>
          <a:bodyPr/>
          <a:lstStyle/>
          <a:p>
            <a:r>
              <a:rPr lang="en-US" sz="3200"/>
              <a:t>Roles Played By The Internet</a:t>
            </a:r>
          </a:p>
        </p:txBody>
      </p:sp>
      <p:sp>
        <p:nvSpPr>
          <p:cNvPr id="53287" name="Oval 39"/>
          <p:cNvSpPr>
            <a:spLocks noChangeArrowheads="1"/>
          </p:cNvSpPr>
          <p:nvPr/>
        </p:nvSpPr>
        <p:spPr bwMode="auto">
          <a:xfrm>
            <a:off x="3467100" y="2705100"/>
            <a:ext cx="2209800" cy="2209800"/>
          </a:xfrm>
          <a:prstGeom prst="ellipse">
            <a:avLst/>
          </a:prstGeom>
          <a:gradFill rotWithShape="0">
            <a:gsLst>
              <a:gs pos="0">
                <a:srgbClr val="C7D5ED"/>
              </a:gs>
              <a:gs pos="100000">
                <a:srgbClr val="84A2D6"/>
              </a:gs>
            </a:gsLst>
            <a:path path="shape">
              <a:fillToRect l="50000" t="50000" r="50000" b="50000"/>
            </a:path>
          </a:gradFill>
          <a:ln w="38100">
            <a:solidFill>
              <a:srgbClr val="001C52"/>
            </a:solidFill>
            <a:round/>
            <a:headEnd/>
            <a:tailEnd/>
          </a:ln>
          <a:effectLst>
            <a:outerShdw dist="71842" dir="2700000" algn="ctr" rotWithShape="0">
              <a:srgbClr val="707070"/>
            </a:outerShdw>
          </a:effectLst>
        </p:spPr>
        <p:txBody>
          <a:bodyPr wrap="none" lIns="0" rIns="0" anchor="ctr"/>
          <a:lstStyle/>
          <a:p>
            <a:r>
              <a:rPr lang="en-US" sz="2800" b="1">
                <a:latin typeface="Arial" charset="0"/>
              </a:rPr>
              <a:t>Internet</a:t>
            </a:r>
            <a:br>
              <a:rPr lang="en-US" sz="2800" b="1">
                <a:latin typeface="Arial" charset="0"/>
              </a:rPr>
            </a:br>
            <a:r>
              <a:rPr lang="en-US" sz="2800" b="1">
                <a:latin typeface="Arial" charset="0"/>
              </a:rPr>
              <a:t>Roles</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3270"/>
                                        </p:tgtEl>
                                        <p:attrNameLst>
                                          <p:attrName>style.visibility</p:attrName>
                                        </p:attrNameLst>
                                      </p:cBhvr>
                                      <p:to>
                                        <p:strVal val="visible"/>
                                      </p:to>
                                    </p:set>
                                    <p:animEffect transition="in" filter="wipe(down)">
                                      <p:cBhvr>
                                        <p:cTn id="7" dur="500"/>
                                        <p:tgtEl>
                                          <p:spTgt spid="5327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53286"/>
                                        </p:tgtEl>
                                        <p:attrNameLst>
                                          <p:attrName>style.visibility</p:attrName>
                                        </p:attrNameLst>
                                      </p:cBhvr>
                                      <p:to>
                                        <p:strVal val="visible"/>
                                      </p:to>
                                    </p:set>
                                  </p:childTnLst>
                                </p:cTn>
                              </p:par>
                            </p:childTnLst>
                          </p:cTn>
                        </p:par>
                        <p:par>
                          <p:cTn id="12" fill="hold">
                            <p:stCondLst>
                              <p:cond delay="500"/>
                            </p:stCondLst>
                            <p:childTnLst>
                              <p:par>
                                <p:cTn id="13" presetID="22" presetClass="entr" presetSubtype="4" fill="hold" nodeType="afterEffect">
                                  <p:stCondLst>
                                    <p:cond delay="0"/>
                                  </p:stCondLst>
                                  <p:childTnLst>
                                    <p:set>
                                      <p:cBhvr>
                                        <p:cTn id="14" dur="1" fill="hold">
                                          <p:stCondLst>
                                            <p:cond delay="0"/>
                                          </p:stCondLst>
                                        </p:cTn>
                                        <p:tgtEl>
                                          <p:spTgt spid="53273"/>
                                        </p:tgtEl>
                                        <p:attrNameLst>
                                          <p:attrName>style.visibility</p:attrName>
                                        </p:attrNameLst>
                                      </p:cBhvr>
                                      <p:to>
                                        <p:strVal val="visible"/>
                                      </p:to>
                                    </p:set>
                                    <p:animEffect transition="in" filter="wipe(down)">
                                      <p:cBhvr>
                                        <p:cTn id="15" dur="500"/>
                                        <p:tgtEl>
                                          <p:spTgt spid="5327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53285"/>
                                        </p:tgtEl>
                                        <p:attrNameLst>
                                          <p:attrName>style.visibility</p:attrName>
                                        </p:attrNameLst>
                                      </p:cBhvr>
                                      <p:to>
                                        <p:strVal val="visible"/>
                                      </p:to>
                                    </p:se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53264"/>
                                        </p:tgtEl>
                                        <p:attrNameLst>
                                          <p:attrName>style.visibility</p:attrName>
                                        </p:attrNameLst>
                                      </p:cBhvr>
                                      <p:to>
                                        <p:strVal val="visible"/>
                                      </p:to>
                                    </p:set>
                                    <p:animEffect transition="in" filter="wipe(left)">
                                      <p:cBhvr>
                                        <p:cTn id="23" dur="500"/>
                                        <p:tgtEl>
                                          <p:spTgt spid="53264"/>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53284"/>
                                        </p:tgtEl>
                                        <p:attrNameLst>
                                          <p:attrName>style.visibility</p:attrName>
                                        </p:attrNameLst>
                                      </p:cBhvr>
                                      <p:to>
                                        <p:strVal val="visible"/>
                                      </p:to>
                                    </p:set>
                                  </p:childTnLst>
                                </p:cTn>
                              </p:par>
                            </p:childTnLst>
                          </p:cTn>
                        </p:par>
                        <p:par>
                          <p:cTn id="28" fill="hold">
                            <p:stCondLst>
                              <p:cond delay="500"/>
                            </p:stCondLst>
                            <p:childTnLst>
                              <p:par>
                                <p:cTn id="29" presetID="22" presetClass="entr" presetSubtype="1" fill="hold" nodeType="afterEffect">
                                  <p:stCondLst>
                                    <p:cond delay="0"/>
                                  </p:stCondLst>
                                  <p:childTnLst>
                                    <p:set>
                                      <p:cBhvr>
                                        <p:cTn id="30" dur="1" fill="hold">
                                          <p:stCondLst>
                                            <p:cond delay="0"/>
                                          </p:stCondLst>
                                        </p:cTn>
                                        <p:tgtEl>
                                          <p:spTgt spid="53267"/>
                                        </p:tgtEl>
                                        <p:attrNameLst>
                                          <p:attrName>style.visibility</p:attrName>
                                        </p:attrNameLst>
                                      </p:cBhvr>
                                      <p:to>
                                        <p:strVal val="visible"/>
                                      </p:to>
                                    </p:set>
                                    <p:animEffect transition="in" filter="wipe(up)">
                                      <p:cBhvr>
                                        <p:cTn id="31" dur="500"/>
                                        <p:tgtEl>
                                          <p:spTgt spid="53267"/>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499"/>
                                          </p:stCondLst>
                                        </p:cTn>
                                        <p:tgtEl>
                                          <p:spTgt spid="53283"/>
                                        </p:tgtEl>
                                        <p:attrNameLst>
                                          <p:attrName>style.visibility</p:attrName>
                                        </p:attrNameLst>
                                      </p:cBhvr>
                                      <p:to>
                                        <p:strVal val="visible"/>
                                      </p:to>
                                    </p:set>
                                  </p:childTnLst>
                                </p:cTn>
                              </p:par>
                            </p:childTnLst>
                          </p:cTn>
                        </p:par>
                        <p:par>
                          <p:cTn id="36" fill="hold">
                            <p:stCondLst>
                              <p:cond delay="500"/>
                            </p:stCondLst>
                            <p:childTnLst>
                              <p:par>
                                <p:cTn id="37" presetID="22" presetClass="entr" presetSubtype="1" fill="hold" nodeType="afterEffect">
                                  <p:stCondLst>
                                    <p:cond delay="0"/>
                                  </p:stCondLst>
                                  <p:childTnLst>
                                    <p:set>
                                      <p:cBhvr>
                                        <p:cTn id="38" dur="1" fill="hold">
                                          <p:stCondLst>
                                            <p:cond delay="0"/>
                                          </p:stCondLst>
                                        </p:cTn>
                                        <p:tgtEl>
                                          <p:spTgt spid="53276"/>
                                        </p:tgtEl>
                                        <p:attrNameLst>
                                          <p:attrName>style.visibility</p:attrName>
                                        </p:attrNameLst>
                                      </p:cBhvr>
                                      <p:to>
                                        <p:strVal val="visible"/>
                                      </p:to>
                                    </p:set>
                                    <p:animEffect transition="in" filter="wipe(up)">
                                      <p:cBhvr>
                                        <p:cTn id="39" dur="500"/>
                                        <p:tgtEl>
                                          <p:spTgt spid="53276"/>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499"/>
                                          </p:stCondLst>
                                        </p:cTn>
                                        <p:tgtEl>
                                          <p:spTgt spid="53282"/>
                                        </p:tgtEl>
                                        <p:attrNameLst>
                                          <p:attrName>style.visibility</p:attrName>
                                        </p:attrNameLst>
                                      </p:cBhvr>
                                      <p:to>
                                        <p:strVal val="visible"/>
                                      </p:to>
                                    </p:set>
                                  </p:childTnLst>
                                </p:cTn>
                              </p:par>
                            </p:childTnLst>
                          </p:cTn>
                        </p:par>
                        <p:par>
                          <p:cTn id="44" fill="hold">
                            <p:stCondLst>
                              <p:cond delay="500"/>
                            </p:stCondLst>
                            <p:childTnLst>
                              <p:par>
                                <p:cTn id="45" presetID="22" presetClass="entr" presetSubtype="2" fill="hold" nodeType="afterEffect">
                                  <p:stCondLst>
                                    <p:cond delay="0"/>
                                  </p:stCondLst>
                                  <p:childTnLst>
                                    <p:set>
                                      <p:cBhvr>
                                        <p:cTn id="46" dur="1" fill="hold">
                                          <p:stCondLst>
                                            <p:cond delay="0"/>
                                          </p:stCondLst>
                                        </p:cTn>
                                        <p:tgtEl>
                                          <p:spTgt spid="53279"/>
                                        </p:tgtEl>
                                        <p:attrNameLst>
                                          <p:attrName>style.visibility</p:attrName>
                                        </p:attrNameLst>
                                      </p:cBhvr>
                                      <p:to>
                                        <p:strVal val="visible"/>
                                      </p:to>
                                    </p:set>
                                    <p:animEffect transition="in" filter="wipe(right)">
                                      <p:cBhvr>
                                        <p:cTn id="47" dur="500"/>
                                        <p:tgtEl>
                                          <p:spTgt spid="53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82" grpId="0" animBg="1" autoUpdateAnimBg="0"/>
      <p:bldP spid="53283" grpId="0" animBg="1" autoUpdateAnimBg="0"/>
      <p:bldP spid="53284" grpId="0" animBg="1" autoUpdateAnimBg="0"/>
      <p:bldP spid="53285" grpId="0" animBg="1" autoUpdateAnimBg="0"/>
      <p:bldP spid="53286" grpId="0" animBg="1" autoUpdateAnimBg="0"/>
    </p:bldLst>
  </p:timing>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B610"/>
        </a:solidFill>
        <a:ln w="2857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rgbClr val="FFB610"/>
        </a:solidFill>
        <a:ln w="2857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2616</TotalTime>
  <Words>984</Words>
  <Application>Microsoft Office PowerPoint</Application>
  <PresentationFormat>On-screen Show (4:3)</PresentationFormat>
  <Paragraphs>173</Paragraphs>
  <Slides>25</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Times New Roman</vt:lpstr>
      <vt:lpstr>Arial</vt:lpstr>
      <vt:lpstr>Wingdings</vt:lpstr>
      <vt:lpstr>Default Design</vt:lpstr>
      <vt:lpstr>The Internet and Interactivity</vt:lpstr>
      <vt:lpstr>Chapter Outline</vt:lpstr>
      <vt:lpstr>Chapter Perspective</vt:lpstr>
      <vt:lpstr>Opening Case: BMW Films</vt:lpstr>
      <vt:lpstr>Opening Case: BMW Films</vt:lpstr>
      <vt:lpstr>How Can A Company Integrate The Internet?</vt:lpstr>
      <vt:lpstr>Figure 12-1: Estimated Trend In Online Consumer Spending</vt:lpstr>
      <vt:lpstr>How Can A Company Integrate The Internet?</vt:lpstr>
      <vt:lpstr>Roles Played By The Internet</vt:lpstr>
      <vt:lpstr>Internet Media Flexibility </vt:lpstr>
      <vt:lpstr>E-mail Types </vt:lpstr>
      <vt:lpstr>E-mail Formats</vt:lpstr>
      <vt:lpstr>This Ad Promotes A Keyword Registration Service</vt:lpstr>
      <vt:lpstr>Website Features </vt:lpstr>
      <vt:lpstr>Tales From the Real World</vt:lpstr>
      <vt:lpstr>Online Advertising Is Growing Fast </vt:lpstr>
      <vt:lpstr>Online Ad Types </vt:lpstr>
      <vt:lpstr>Online Ad Costs </vt:lpstr>
      <vt:lpstr>Online Ad Response </vt:lpstr>
      <vt:lpstr>Insight: Monitoring A Website  </vt:lpstr>
      <vt:lpstr>Crayola’s Web Site Provides Detailed Information About The Company And Its Product </vt:lpstr>
      <vt:lpstr>Levi’s Web Site Features A Variety Of Online Games </vt:lpstr>
      <vt:lpstr>What are Online Marketing Concerns?</vt:lpstr>
      <vt:lpstr>Think About It</vt:lpstr>
      <vt:lpstr>Final Note: </vt:lpstr>
    </vt:vector>
  </TitlesOfParts>
  <Company>3BLOX</Company>
  <LinksUpToDate>false</LinksUpToDate>
  <SharedDoc>false</SharedDoc>
  <HyperlinkBase>assets/</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Advertising and Promotion to Build Brands</dc:title>
  <dc:creator>John Gayle</dc:creator>
  <cp:lastModifiedBy>Dr. Jamie Pleasant</cp:lastModifiedBy>
  <cp:revision>370</cp:revision>
  <dcterms:created xsi:type="dcterms:W3CDTF">2003-09-17T19:02:54Z</dcterms:created>
  <dcterms:modified xsi:type="dcterms:W3CDTF">2009-08-10T23:14:36Z</dcterms:modified>
</cp:coreProperties>
</file>