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88" r:id="rId4"/>
    <p:sldId id="28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81" r:id="rId22"/>
    <p:sldId id="282" r:id="rId23"/>
    <p:sldId id="283" r:id="rId24"/>
    <p:sldId id="284" r:id="rId25"/>
    <p:sldId id="285" r:id="rId26"/>
  </p:sldIdLst>
  <p:sldSz cx="10058400" cy="77724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44" y="-82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457200" y="2630805"/>
            <a:ext cx="9144000" cy="24206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Predictive Analytics:</a:t>
            </a:r>
          </a:p>
          <a:p>
            <a:r>
              <a:rPr lang="en-US"/>
              <a:t>How It Works and How to Deploy 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457200" y="5051425"/>
            <a:ext cx="9144000" cy="13252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Eric Siegel</a:t>
            </a:r>
          </a:p>
          <a:p>
            <a:r>
              <a:rPr lang="en-US"/>
              <a:t>Prediction Impact</a:t>
            </a:r>
          </a:p>
          <a:p>
            <a:r>
              <a:rPr lang="en-US"/>
              <a:t>eric@predictionimpact.com</a:t>
            </a:r>
          </a:p>
          <a:p>
            <a:r>
              <a:rPr lang="en-US"/>
              <a:t>(415) 385 -1313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ext Placeholder 187"/>
          <p:cNvSpPr>
            <a:spLocks noGrp="1"/>
          </p:cNvSpPr>
          <p:nvPr>
            <p:ph type="body" idx="10"/>
          </p:nvPr>
        </p:nvSpPr>
        <p:spPr>
          <a:xfrm>
            <a:off x="454025" y="2500630"/>
            <a:ext cx="9150350" cy="38760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Lower campaign costs and increase response rates </a:t>
            </a:r>
          </a:p>
          <a:p>
            <a:r>
              <a:rPr lang="en-US"/>
              <a:t>Make campaigns more targeted and more selective</a:t>
            </a:r>
          </a:p>
          <a:p>
            <a:r>
              <a:rPr lang="en-US"/>
              <a:t>Identify segments five or more times as responsive</a:t>
            </a:r>
          </a:p>
          <a:p>
            <a:r>
              <a:rPr lang="en-US"/>
              <a:t>Achieve 80% of responses with just 40% of mailing</a:t>
            </a:r>
          </a:p>
          <a:p>
            <a:r>
              <a:rPr lang="en-US"/>
              <a:t>Increase campaign ROI &amp; profitability</a:t>
            </a:r>
          </a:p>
        </p:txBody>
      </p:sp>
      <p:sp>
        <p:nvSpPr>
          <p:cNvPr id="194" name="Text Placeholder 193"/>
          <p:cNvSpPr>
            <a:spLocks noGrp="1"/>
          </p:cNvSpPr>
          <p:nvPr>
            <p:ph type="body" idx="10"/>
          </p:nvPr>
        </p:nvSpPr>
        <p:spPr>
          <a:xfrm>
            <a:off x="615950" y="1149985"/>
            <a:ext cx="8930640" cy="6286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Response Modeling for Direct Marketing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ext Placeholder 201"/>
          <p:cNvSpPr>
            <a:spLocks noGrp="1"/>
          </p:cNvSpPr>
          <p:nvPr>
            <p:ph type="body" idx="10"/>
          </p:nvPr>
        </p:nvSpPr>
        <p:spPr>
          <a:xfrm>
            <a:off x="454025" y="2957830"/>
            <a:ext cx="9150350" cy="34188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recency – How recent was the last purchase?</a:t>
            </a:r>
          </a:p>
          <a:p>
            <a:r>
              <a:rPr lang="en-US"/>
              <a:t>personal income – How much to spend?</a:t>
            </a:r>
          </a:p>
          <a:p>
            <a:r>
              <a:rPr lang="en-US"/>
              <a:t>Combine predictors for better rankings</a:t>
            </a:r>
          </a:p>
          <a:p>
            <a:r>
              <a:rPr lang="en-US"/>
              <a:t>recency + personal income</a:t>
            </a:r>
          </a:p>
          <a:p>
            <a:r>
              <a:rPr lang="en-US"/>
              <a:t>2*recency + personal income</a:t>
            </a:r>
          </a:p>
        </p:txBody>
      </p:sp>
      <p:sp>
        <p:nvSpPr>
          <p:cNvPr id="208" name="Text Placeholder 207"/>
          <p:cNvSpPr>
            <a:spLocks noGrp="1"/>
          </p:cNvSpPr>
          <p:nvPr>
            <p:ph type="body" idx="10"/>
          </p:nvPr>
        </p:nvSpPr>
        <p:spPr>
          <a:xfrm>
            <a:off x="807720" y="1149985"/>
            <a:ext cx="8515985" cy="6286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Predictors: Building Blocks for Models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Text Placeholder 217"/>
          <p:cNvSpPr>
            <a:spLocks noGrp="1"/>
          </p:cNvSpPr>
          <p:nvPr>
            <p:ph type="body" idx="10"/>
          </p:nvPr>
        </p:nvSpPr>
        <p:spPr>
          <a:xfrm>
            <a:off x="664210" y="1149985"/>
            <a:ext cx="8763000" cy="5251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Predictive Models Score Each Customer</a:t>
            </a:r>
          </a:p>
        </p:txBody>
      </p:sp>
      <p:sp>
        <p:nvSpPr>
          <p:cNvPr id="219" name="Text Placeholder 218"/>
          <p:cNvSpPr>
            <a:spLocks noGrp="1"/>
          </p:cNvSpPr>
          <p:nvPr>
            <p:ph type="body" idx="10"/>
          </p:nvPr>
        </p:nvSpPr>
        <p:spPr>
          <a:xfrm>
            <a:off x="454025" y="2322195"/>
            <a:ext cx="9150350" cy="14605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Each customer is scored with a response probability</a:t>
            </a:r>
          </a:p>
          <a:p>
            <a:r>
              <a:rPr lang="en-US"/>
              <a:t>The customers are listed in order of prediction score</a:t>
            </a:r>
          </a:p>
          <a:p>
            <a:r>
              <a:rPr lang="en-US"/>
              <a:t>The highest-scoring customers are targeted first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1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Text Placeholder 235"/>
          <p:cNvSpPr>
            <a:spLocks noGrp="1"/>
          </p:cNvSpPr>
          <p:nvPr>
            <p:ph type="body" idx="10"/>
          </p:nvPr>
        </p:nvSpPr>
        <p:spPr>
          <a:xfrm>
            <a:off x="454025" y="2166620"/>
            <a:ext cx="9150350" cy="42100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Response Modeling Attrition Prediction 	Customer Valuation </a:t>
            </a:r>
          </a:p>
          <a:p>
            <a:r>
              <a:rPr lang="en-US"/>
              <a:t>Which prospective Which current	What each customer</a:t>
            </a:r>
          </a:p>
          <a:p>
            <a:r>
              <a:rPr lang="en-US"/>
              <a:t>customers are	customers are	does in between.</a:t>
            </a:r>
          </a:p>
          <a:p>
            <a:r>
              <a:rPr lang="en-US"/>
              <a:t>coming.	going.</a:t>
            </a:r>
          </a:p>
        </p:txBody>
      </p:sp>
      <p:sp>
        <p:nvSpPr>
          <p:cNvPr id="242" name="Text Placeholder 241"/>
          <p:cNvSpPr>
            <a:spLocks noGrp="1"/>
          </p:cNvSpPr>
          <p:nvPr>
            <p:ph type="body" idx="10"/>
          </p:nvPr>
        </p:nvSpPr>
        <p:spPr>
          <a:xfrm>
            <a:off x="749935" y="1134110"/>
            <a:ext cx="8637905" cy="6400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Applications of Predictive Analytics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2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Text Placeholder 249"/>
          <p:cNvSpPr>
            <a:spLocks noGrp="1"/>
          </p:cNvSpPr>
          <p:nvPr>
            <p:ph type="body" idx="10"/>
          </p:nvPr>
        </p:nvSpPr>
        <p:spPr>
          <a:xfrm>
            <a:off x="454025" y="2166620"/>
            <a:ext cx="9150350" cy="7283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Response Modeling Attrition Prediction 	Customer Valuation </a:t>
            </a:r>
          </a:p>
        </p:txBody>
      </p:sp>
      <p:sp>
        <p:nvSpPr>
          <p:cNvPr id="259" name="Text Placeholder 258"/>
          <p:cNvSpPr>
            <a:spLocks noGrp="1"/>
          </p:cNvSpPr>
          <p:nvPr>
            <p:ph type="body" idx="10"/>
          </p:nvPr>
        </p:nvSpPr>
        <p:spPr>
          <a:xfrm>
            <a:off x="1398905" y="1134110"/>
            <a:ext cx="7355205" cy="6311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Specific Example Applications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Text Placeholder 266"/>
          <p:cNvSpPr>
            <a:spLocks noGrp="1"/>
          </p:cNvSpPr>
          <p:nvPr>
            <p:ph type="body" idx="10"/>
          </p:nvPr>
        </p:nvSpPr>
        <p:spPr>
          <a:xfrm>
            <a:off x="455930" y="2166620"/>
            <a:ext cx="9150350" cy="7283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Response Modeling Attrition Prediction 	Customer Valuation </a:t>
            </a:r>
          </a:p>
        </p:txBody>
      </p:sp>
      <p:sp>
        <p:nvSpPr>
          <p:cNvPr id="276" name="Text Placeholder 275"/>
          <p:cNvSpPr>
            <a:spLocks noGrp="1"/>
          </p:cNvSpPr>
          <p:nvPr>
            <p:ph type="body" idx="10"/>
          </p:nvPr>
        </p:nvSpPr>
        <p:spPr>
          <a:xfrm>
            <a:off x="749935" y="1134110"/>
            <a:ext cx="8637905" cy="6400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Applications of Predictive Analytics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Text Placeholder 285"/>
          <p:cNvSpPr>
            <a:spLocks noGrp="1"/>
          </p:cNvSpPr>
          <p:nvPr>
            <p:ph type="body" idx="10"/>
          </p:nvPr>
        </p:nvSpPr>
        <p:spPr>
          <a:xfrm>
            <a:off x="792480" y="1174115"/>
            <a:ext cx="8571230" cy="43561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Customer Retention with Attrition Prediction</a:t>
            </a:r>
          </a:p>
        </p:txBody>
      </p:sp>
      <p:sp>
        <p:nvSpPr>
          <p:cNvPr id="287" name="Text Placeholder 286"/>
          <p:cNvSpPr>
            <a:spLocks noGrp="1"/>
          </p:cNvSpPr>
          <p:nvPr>
            <p:ph type="body" idx="10"/>
          </p:nvPr>
        </p:nvSpPr>
        <p:spPr>
          <a:xfrm>
            <a:off x="454025" y="2440940"/>
            <a:ext cx="9150350" cy="39357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Customer acquisition is more expensive than retention.</a:t>
            </a:r>
          </a:p>
          <a:p>
            <a:r>
              <a:rPr lang="en-US"/>
              <a:t>Retention campaigns are targeted with attrition models.</a:t>
            </a:r>
          </a:p>
          <a:p>
            <a:r>
              <a:rPr lang="en-US"/>
              <a:t>Small improvements in retention generate great returns:</a:t>
            </a:r>
          </a:p>
          <a:p>
            <a:r>
              <a:rPr lang="en-US"/>
              <a:t>Decreasing churn from 10% to 5% increases net present value by 75%.*</a:t>
            </a:r>
          </a:p>
          <a:p>
            <a:r>
              <a:rPr lang="en-US"/>
              <a:t>When monthly churn is high, reducing it by 3% can increase growth 12%.</a:t>
            </a:r>
          </a:p>
          <a:p>
            <a:r>
              <a:rPr lang="en-US"/>
              <a:t>Plus the compounding effect.</a:t>
            </a:r>
          </a:p>
          <a:p>
            <a:r>
              <a:rPr lang="en-US"/>
              <a:t>This translates to over $500,000 annually for a monthly online subscription service with 200,000 customers.</a:t>
            </a:r>
          </a:p>
          <a:p>
            <a:r>
              <a:rPr lang="en-US"/>
              <a:t>*The Loyalty Effect, by Reichheld &amp; Teal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Text Placeholder 299"/>
          <p:cNvSpPr>
            <a:spLocks noGrp="1"/>
          </p:cNvSpPr>
          <p:nvPr>
            <p:ph type="body" idx="10"/>
          </p:nvPr>
        </p:nvSpPr>
        <p:spPr>
          <a:xfrm>
            <a:off x="1082040" y="1137285"/>
            <a:ext cx="8009890" cy="5334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Retention Model: Business Rules</a:t>
            </a:r>
          </a:p>
        </p:txBody>
      </p:sp>
      <p:sp>
        <p:nvSpPr>
          <p:cNvPr id="301" name="Text Placeholder 300"/>
          <p:cNvSpPr>
            <a:spLocks noGrp="1"/>
          </p:cNvSpPr>
          <p:nvPr>
            <p:ph type="body" idx="10"/>
          </p:nvPr>
        </p:nvSpPr>
        <p:spPr>
          <a:xfrm>
            <a:off x="682625" y="2734310"/>
            <a:ext cx="8757285" cy="1203960"/>
          </a:xfrm>
          <a:prstGeom prst="rect">
            <a:avLst/>
          </a:prstGeom>
          <a:noFill/>
          <a:ln w="6350" cmpd="sng">
            <a:solidFill>
              <a:srgbClr val="000000"/>
            </a:solidFill>
            <a:prstDash val="solid"/>
          </a:ln>
        </p:spPr>
        <p:txBody>
          <a:bodyPr lIns="0" tIns="45720" rIns="0" bIns="0" anchor="t"/>
          <a:lstStyle/>
          <a:p>
            <a:r>
              <a:rPr lang="en-US"/>
              <a:t>If the customer is rural,</a:t>
            </a:r>
          </a:p>
          <a:p>
            <a:r>
              <a:rPr lang="en-US"/>
              <a:t>and her monthly usage is high,</a:t>
            </a:r>
          </a:p>
          <a:p>
            <a:r>
              <a:rPr lang="en-US"/>
              <a:t>then the customer will probably renew.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Text Placeholder 354"/>
          <p:cNvSpPr>
            <a:spLocks noGrp="1"/>
          </p:cNvSpPr>
          <p:nvPr>
            <p:ph type="body" idx="10"/>
          </p:nvPr>
        </p:nvSpPr>
        <p:spPr>
          <a:xfrm>
            <a:off x="3084830" y="1141095"/>
            <a:ext cx="3977640" cy="5264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The “Bad” News</a:t>
            </a:r>
          </a:p>
        </p:txBody>
      </p:sp>
      <p:sp>
        <p:nvSpPr>
          <p:cNvPr id="356" name="Text Placeholder 355"/>
          <p:cNvSpPr>
            <a:spLocks noGrp="1"/>
          </p:cNvSpPr>
          <p:nvPr>
            <p:ph type="body" idx="10"/>
          </p:nvPr>
        </p:nvSpPr>
        <p:spPr>
          <a:xfrm>
            <a:off x="454025" y="3336290"/>
            <a:ext cx="9150985" cy="30403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Predictive analytics is a business activity,</a:t>
            </a:r>
          </a:p>
          <a:p>
            <a:r>
              <a:rPr lang="en-US"/>
              <a:t>not an IT activity.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Text Placeholder 365"/>
          <p:cNvSpPr>
            <a:spLocks noGrp="1"/>
          </p:cNvSpPr>
          <p:nvPr>
            <p:ph type="body" idx="10"/>
          </p:nvPr>
        </p:nvSpPr>
        <p:spPr>
          <a:xfrm>
            <a:off x="454025" y="2799715"/>
            <a:ext cx="9150985" cy="35769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Wholly collaborative process</a:t>
            </a:r>
          </a:p>
          <a:p>
            <a:r>
              <a:rPr lang="en-US"/>
              <a:t>Driven by business needs and marketing insight</a:t>
            </a:r>
          </a:p>
          <a:p>
            <a:r>
              <a:rPr lang="en-US"/>
              <a:t>Ensure actionable results</a:t>
            </a:r>
          </a:p>
          <a:p>
            <a:r>
              <a:rPr lang="en-US"/>
              <a:t>Within your organization's operational framework</a:t>
            </a:r>
          </a:p>
          <a:p>
            <a:r>
              <a:rPr lang="en-US"/>
              <a:t>Greatest impact within your business model</a:t>
            </a:r>
          </a:p>
        </p:txBody>
      </p:sp>
      <p:sp>
        <p:nvSpPr>
          <p:cNvPr id="372" name="Text Placeholder 371"/>
          <p:cNvSpPr>
            <a:spLocks noGrp="1"/>
          </p:cNvSpPr>
          <p:nvPr>
            <p:ph type="body" idx="10"/>
          </p:nvPr>
        </p:nvSpPr>
        <p:spPr>
          <a:xfrm>
            <a:off x="1478280" y="1140460"/>
            <a:ext cx="7190105" cy="6337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The Mining Business Process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 Placeholder 64"/>
          <p:cNvSpPr>
            <a:spLocks noGrp="1"/>
          </p:cNvSpPr>
          <p:nvPr>
            <p:ph type="body" idx="10"/>
          </p:nvPr>
        </p:nvSpPr>
        <p:spPr>
          <a:xfrm>
            <a:off x="454025" y="2805430"/>
            <a:ext cx="9150350" cy="35712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Data encodes your business’ collective experience</a:t>
            </a:r>
          </a:p>
          <a:p>
            <a:r>
              <a:rPr lang="en-US"/>
              <a:t>Sales records</a:t>
            </a:r>
          </a:p>
          <a:p>
            <a:r>
              <a:rPr lang="en-US"/>
              <a:t>Customer profiles</a:t>
            </a:r>
          </a:p>
          <a:p>
            <a:r>
              <a:rPr lang="en-US"/>
              <a:t>Campaign histories</a:t>
            </a:r>
          </a:p>
          <a:p>
            <a:r>
              <a:rPr lang="en-US"/>
              <a:t>Operational logs</a:t>
            </a:r>
          </a:p>
          <a:p>
            <a:r>
              <a:rPr lang="en-US"/>
              <a:t>Web logs</a:t>
            </a:r>
          </a:p>
        </p:txBody>
      </p:sp>
      <p:sp>
        <p:nvSpPr>
          <p:cNvPr id="71" name="Text Placeholder 70"/>
          <p:cNvSpPr>
            <a:spLocks noGrp="1"/>
          </p:cNvSpPr>
          <p:nvPr>
            <p:ph type="body" idx="10"/>
          </p:nvPr>
        </p:nvSpPr>
        <p:spPr>
          <a:xfrm>
            <a:off x="941705" y="1132840"/>
            <a:ext cx="8296910" cy="6819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Your Data is a Core Strategic Asset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8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Text Placeholder 381"/>
          <p:cNvSpPr>
            <a:spLocks noGrp="1"/>
          </p:cNvSpPr>
          <p:nvPr>
            <p:ph type="body" idx="10"/>
          </p:nvPr>
        </p:nvSpPr>
        <p:spPr>
          <a:xfrm>
            <a:off x="570230" y="1154430"/>
            <a:ext cx="9027795" cy="5791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Analytics Process for Customer Predictio</a:t>
            </a:r>
          </a:p>
        </p:txBody>
      </p:sp>
      <p:sp>
        <p:nvSpPr>
          <p:cNvPr id="383" name="Text Placeholder 382"/>
          <p:cNvSpPr>
            <a:spLocks noGrp="1"/>
          </p:cNvSpPr>
          <p:nvPr>
            <p:ph type="body" idx="10"/>
          </p:nvPr>
        </p:nvSpPr>
        <p:spPr>
          <a:xfrm>
            <a:off x="3376930" y="2872105"/>
            <a:ext cx="5565775" cy="7239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Prediction goal	Evaluation with</a:t>
            </a:r>
          </a:p>
          <a:p>
            <a:r>
              <a:rPr lang="en-US"/>
              <a:t>business expertise</a:t>
            </a:r>
          </a:p>
        </p:txBody>
      </p:sp>
      <p:sp>
        <p:nvSpPr>
          <p:cNvPr id="384" name="Text Placeholder 383"/>
          <p:cNvSpPr>
            <a:spLocks noGrp="1"/>
          </p:cNvSpPr>
          <p:nvPr>
            <p:ph type="body" idx="10"/>
          </p:nvPr>
        </p:nvSpPr>
        <p:spPr>
          <a:xfrm>
            <a:off x="938530" y="3531235"/>
            <a:ext cx="981710" cy="6026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Customer</a:t>
            </a:r>
          </a:p>
          <a:p>
            <a:r>
              <a:rPr lang="en-US"/>
              <a:t>profiles</a:t>
            </a:r>
          </a:p>
        </p:txBody>
      </p:sp>
      <p:sp>
        <p:nvSpPr>
          <p:cNvPr id="385" name="Text Placeholder 384"/>
          <p:cNvSpPr>
            <a:spLocks noGrp="1"/>
          </p:cNvSpPr>
          <p:nvPr>
            <p:ph type="body" idx="10"/>
          </p:nvPr>
        </p:nvSpPr>
        <p:spPr>
          <a:xfrm>
            <a:off x="3538855" y="4185285"/>
            <a:ext cx="1886585" cy="4146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Data mining</a:t>
            </a:r>
          </a:p>
        </p:txBody>
      </p:sp>
      <p:sp>
        <p:nvSpPr>
          <p:cNvPr id="386" name="Text Placeholder 385"/>
          <p:cNvSpPr>
            <a:spLocks noGrp="1"/>
          </p:cNvSpPr>
          <p:nvPr>
            <p:ph type="body" idx="10"/>
          </p:nvPr>
        </p:nvSpPr>
        <p:spPr>
          <a:xfrm>
            <a:off x="6653530" y="4551045"/>
            <a:ext cx="2590800" cy="3416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Prediction model</a:t>
            </a:r>
          </a:p>
        </p:txBody>
      </p:sp>
      <p:sp>
        <p:nvSpPr>
          <p:cNvPr id="387" name="Text Placeholder 386"/>
          <p:cNvSpPr>
            <a:spLocks noGrp="1"/>
          </p:cNvSpPr>
          <p:nvPr>
            <p:ph type="body" idx="10"/>
          </p:nvPr>
        </p:nvSpPr>
        <p:spPr>
          <a:xfrm>
            <a:off x="938530" y="4674235"/>
            <a:ext cx="981710" cy="5543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Customer</a:t>
            </a:r>
          </a:p>
          <a:p>
            <a:r>
              <a:rPr lang="en-US"/>
              <a:t>histories</a:t>
            </a:r>
          </a:p>
        </p:txBody>
      </p:sp>
      <p:sp>
        <p:nvSpPr>
          <p:cNvPr id="388" name="Text Placeholder 387"/>
          <p:cNvSpPr>
            <a:spLocks noGrp="1"/>
          </p:cNvSpPr>
          <p:nvPr>
            <p:ph type="body" idx="10"/>
          </p:nvPr>
        </p:nvSpPr>
        <p:spPr>
          <a:xfrm>
            <a:off x="938530" y="5817235"/>
            <a:ext cx="1036320" cy="5543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Campaign</a:t>
            </a:r>
          </a:p>
          <a:p>
            <a:r>
              <a:rPr lang="en-US"/>
              <a:t>histories</a:t>
            </a:r>
          </a:p>
        </p:txBody>
      </p:sp>
      <p:sp>
        <p:nvSpPr>
          <p:cNvPr id="389" name="Text Placeholder 388"/>
          <p:cNvSpPr>
            <a:spLocks noGrp="1"/>
          </p:cNvSpPr>
          <p:nvPr>
            <p:ph type="body" idx="10"/>
          </p:nvPr>
        </p:nvSpPr>
        <p:spPr>
          <a:xfrm>
            <a:off x="786130" y="6926580"/>
            <a:ext cx="2524125" cy="1581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© Copyright 2006. All Rights Reserved</a:t>
            </a:r>
          </a:p>
        </p:txBody>
      </p:sp>
      <p:sp>
        <p:nvSpPr>
          <p:cNvPr id="390" name="Text Placeholder 389"/>
          <p:cNvSpPr>
            <a:spLocks noGrp="1"/>
          </p:cNvSpPr>
          <p:nvPr>
            <p:ph type="body" idx="10"/>
          </p:nvPr>
        </p:nvSpPr>
        <p:spPr>
          <a:xfrm>
            <a:off x="7952105" y="6998970"/>
            <a:ext cx="1335405" cy="1885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Prediction Impact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9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Text Placeholder 392"/>
          <p:cNvSpPr>
            <a:spLocks noGrp="1"/>
          </p:cNvSpPr>
          <p:nvPr>
            <p:ph type="body" idx="10"/>
          </p:nvPr>
        </p:nvSpPr>
        <p:spPr>
          <a:xfrm>
            <a:off x="454025" y="2571115"/>
            <a:ext cx="9150985" cy="38055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Actionable predictions for each customer</a:t>
            </a:r>
          </a:p>
          <a:p>
            <a:r>
              <a:rPr lang="en-US"/>
              <a:t>Tactical deployment yields strategic results</a:t>
            </a:r>
          </a:p>
          <a:p>
            <a:r>
              <a:rPr lang="en-US"/>
              <a:t>Requires a business process, driven by</a:t>
            </a:r>
          </a:p>
          <a:p>
            <a:r>
              <a:rPr lang="en-US"/>
              <a:t>business pragmatics and business needs</a:t>
            </a:r>
          </a:p>
        </p:txBody>
      </p:sp>
      <p:sp>
        <p:nvSpPr>
          <p:cNvPr id="399" name="Text Placeholder 398"/>
          <p:cNvSpPr>
            <a:spLocks noGrp="1"/>
          </p:cNvSpPr>
          <p:nvPr>
            <p:ph type="body" idx="10"/>
          </p:nvPr>
        </p:nvSpPr>
        <p:spPr>
          <a:xfrm>
            <a:off x="1377950" y="1134110"/>
            <a:ext cx="7442835" cy="6400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Predictive Analytics: Summary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0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Text Placeholder 408"/>
          <p:cNvSpPr>
            <a:spLocks noGrp="1"/>
          </p:cNvSpPr>
          <p:nvPr>
            <p:ph type="body" idx="10"/>
          </p:nvPr>
        </p:nvSpPr>
        <p:spPr>
          <a:xfrm>
            <a:off x="1957070" y="1134110"/>
            <a:ext cx="6242050" cy="6400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Closing Data Mining Puns</a:t>
            </a:r>
          </a:p>
        </p:txBody>
      </p:sp>
      <p:sp>
        <p:nvSpPr>
          <p:cNvPr id="410" name="Text Placeholder 409"/>
          <p:cNvSpPr>
            <a:spLocks noGrp="1"/>
          </p:cNvSpPr>
          <p:nvPr>
            <p:ph type="body" idx="10"/>
          </p:nvPr>
        </p:nvSpPr>
        <p:spPr>
          <a:xfrm>
            <a:off x="454025" y="3472180"/>
            <a:ext cx="9150985" cy="29044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Mine your own business!</a:t>
            </a:r>
          </a:p>
          <a:p>
            <a:r>
              <a:rPr lang="en-US"/>
              <a:t>What's mined is yours!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1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 Placeholder 92"/>
          <p:cNvSpPr>
            <a:spLocks noGrp="1"/>
          </p:cNvSpPr>
          <p:nvPr>
            <p:ph type="body" idx="10"/>
          </p:nvPr>
        </p:nvSpPr>
        <p:spPr>
          <a:xfrm>
            <a:off x="457200" y="1122680"/>
            <a:ext cx="9144000" cy="633730"/>
          </a:xfrm>
          <a:prstGeom prst="rect">
            <a:avLst/>
          </a:prstGeom>
          <a:noFill/>
          <a:ln w="5715" cmpd="sng">
            <a:solidFill>
              <a:srgbClr val="D07CD5"/>
            </a:solidFill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Predictive Analytics:</a:t>
            </a:r>
          </a:p>
        </p:txBody>
      </p:sp>
      <p:sp>
        <p:nvSpPr>
          <p:cNvPr id="96" name="Text Placeholder 95"/>
          <p:cNvSpPr>
            <a:spLocks noGrp="1"/>
          </p:cNvSpPr>
          <p:nvPr>
            <p:ph type="body" idx="10"/>
          </p:nvPr>
        </p:nvSpPr>
        <p:spPr>
          <a:xfrm>
            <a:off x="585470" y="1140460"/>
            <a:ext cx="4940300" cy="6337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Predictive Analytics:</a:t>
            </a:r>
          </a:p>
        </p:txBody>
      </p:sp>
      <p:sp>
        <p:nvSpPr>
          <p:cNvPr id="97" name="Text Placeholder 96"/>
          <p:cNvSpPr>
            <a:spLocks noGrp="1"/>
          </p:cNvSpPr>
          <p:nvPr>
            <p:ph type="body" idx="10"/>
          </p:nvPr>
        </p:nvSpPr>
        <p:spPr>
          <a:xfrm>
            <a:off x="454025" y="2411730"/>
            <a:ext cx="9150350" cy="20046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The IT and organizational techniques designed to:</a:t>
            </a:r>
          </a:p>
          <a:p>
            <a:r>
              <a:rPr lang="en-US"/>
              <a:t>Learn from an organization’s experience</a:t>
            </a:r>
          </a:p>
          <a:p>
            <a:r>
              <a:rPr lang="en-US"/>
              <a:t>Produce actionable predictions for each customer</a:t>
            </a:r>
          </a:p>
          <a:p>
            <a:r>
              <a:rPr lang="en-US"/>
              <a:t>Respond accordingly with the right action</a:t>
            </a:r>
          </a:p>
        </p:txBody>
      </p:sp>
      <p:sp>
        <p:nvSpPr>
          <p:cNvPr id="98" name="Text Placeholder 97"/>
          <p:cNvSpPr>
            <a:spLocks noGrp="1"/>
          </p:cNvSpPr>
          <p:nvPr>
            <p:ph type="body" idx="10"/>
          </p:nvPr>
        </p:nvSpPr>
        <p:spPr>
          <a:xfrm>
            <a:off x="3273425" y="4416425"/>
            <a:ext cx="5511165" cy="1932305"/>
          </a:xfrm>
          <a:prstGeom prst="rect">
            <a:avLst/>
          </a:prstGeom>
          <a:noFill/>
          <a:ln w="6350" cmpd="sng">
            <a:solidFill>
              <a:srgbClr val="000000"/>
            </a:solidFill>
            <a:prstDash val="solid"/>
          </a:ln>
        </p:spPr>
        <p:txBody>
          <a:bodyPr lIns="0" tIns="91440" rIns="0" bIns="0" anchor="t"/>
          <a:lstStyle/>
          <a:p>
            <a:r>
              <a:rPr lang="en-US"/>
              <a:t>In doing so, you will: </a:t>
            </a:r>
          </a:p>
          <a:p>
            <a:r>
              <a:rPr lang="en-US"/>
              <a:t>Know your customers</a:t>
            </a:r>
          </a:p>
          <a:p>
            <a:r>
              <a:rPr lang="en-US"/>
              <a:t>Personalize the customer experience</a:t>
            </a:r>
          </a:p>
          <a:p>
            <a:r>
              <a:rPr lang="en-US"/>
              <a:t>Perform market segmentation</a:t>
            </a:r>
          </a:p>
          <a:p>
            <a:r>
              <a:rPr lang="en-US"/>
              <a:t>Discover what's been working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2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 Placeholder 120"/>
          <p:cNvSpPr>
            <a:spLocks noGrp="1"/>
          </p:cNvSpPr>
          <p:nvPr>
            <p:ph type="body" idx="10"/>
          </p:nvPr>
        </p:nvSpPr>
        <p:spPr>
          <a:xfrm>
            <a:off x="457200" y="1122680"/>
            <a:ext cx="9144000" cy="633730"/>
          </a:xfrm>
          <a:prstGeom prst="rect">
            <a:avLst/>
          </a:prstGeom>
          <a:noFill/>
          <a:ln w="5715" cmpd="sng">
            <a:solidFill>
              <a:srgbClr val="D07CD5"/>
            </a:solidFill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Predictive Analytics:</a:t>
            </a:r>
          </a:p>
        </p:txBody>
      </p:sp>
      <p:sp>
        <p:nvSpPr>
          <p:cNvPr id="124" name="Text Placeholder 123"/>
          <p:cNvSpPr>
            <a:spLocks noGrp="1"/>
          </p:cNvSpPr>
          <p:nvPr>
            <p:ph type="body" idx="10"/>
          </p:nvPr>
        </p:nvSpPr>
        <p:spPr>
          <a:xfrm>
            <a:off x="2663825" y="1216660"/>
            <a:ext cx="4761230" cy="6337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Predictive Modeling</a:t>
            </a:r>
          </a:p>
        </p:txBody>
      </p:sp>
      <p:sp>
        <p:nvSpPr>
          <p:cNvPr id="125" name="Text Placeholder 124"/>
          <p:cNvSpPr>
            <a:spLocks noGrp="1"/>
          </p:cNvSpPr>
          <p:nvPr>
            <p:ph type="body" idx="10"/>
          </p:nvPr>
        </p:nvSpPr>
        <p:spPr>
          <a:xfrm>
            <a:off x="6617335" y="3645535"/>
            <a:ext cx="2837815" cy="572770"/>
          </a:xfrm>
          <a:prstGeom prst="rect">
            <a:avLst/>
          </a:prstGeom>
          <a:noFill/>
          <a:ln w="24130" cmpd="sng">
            <a:solidFill>
              <a:srgbClr val="3232CC"/>
            </a:solidFill>
            <a:prstDash val="solid"/>
          </a:ln>
        </p:spPr>
        <p:txBody>
          <a:bodyPr lIns="0" tIns="137160" rIns="0" bIns="0" anchor="t"/>
          <a:lstStyle/>
          <a:p>
            <a:r>
              <a:rPr lang="en-US"/>
              <a:t>Prediction model</a:t>
            </a:r>
          </a:p>
        </p:txBody>
      </p:sp>
      <p:sp>
        <p:nvSpPr>
          <p:cNvPr id="126" name="Text Placeholder 125"/>
          <p:cNvSpPr>
            <a:spLocks noGrp="1"/>
          </p:cNvSpPr>
          <p:nvPr>
            <p:ph type="body" idx="10"/>
          </p:nvPr>
        </p:nvSpPr>
        <p:spPr>
          <a:xfrm>
            <a:off x="972185" y="2771775"/>
            <a:ext cx="1061085" cy="59880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Customer</a:t>
            </a:r>
          </a:p>
          <a:p>
            <a:r>
              <a:rPr lang="en-US"/>
              <a:t>profiles</a:t>
            </a:r>
          </a:p>
        </p:txBody>
      </p:sp>
      <p:sp>
        <p:nvSpPr>
          <p:cNvPr id="127" name="Text Placeholder 126"/>
          <p:cNvSpPr>
            <a:spLocks noGrp="1"/>
          </p:cNvSpPr>
          <p:nvPr>
            <p:ph type="body" idx="10"/>
          </p:nvPr>
        </p:nvSpPr>
        <p:spPr>
          <a:xfrm>
            <a:off x="972185" y="3914775"/>
            <a:ext cx="1061085" cy="5505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Customer</a:t>
            </a:r>
          </a:p>
          <a:p>
            <a:r>
              <a:rPr lang="en-US"/>
              <a:t>histories</a:t>
            </a:r>
          </a:p>
        </p:txBody>
      </p:sp>
      <p:sp>
        <p:nvSpPr>
          <p:cNvPr id="128" name="Text Placeholder 127"/>
          <p:cNvSpPr>
            <a:spLocks noGrp="1"/>
          </p:cNvSpPr>
          <p:nvPr>
            <p:ph type="body" idx="10"/>
          </p:nvPr>
        </p:nvSpPr>
        <p:spPr>
          <a:xfrm>
            <a:off x="972185" y="5057775"/>
            <a:ext cx="1103630" cy="5505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Campaign</a:t>
            </a:r>
          </a:p>
          <a:p>
            <a:r>
              <a:rPr lang="en-US"/>
              <a:t>histories</a:t>
            </a:r>
          </a:p>
        </p:txBody>
      </p:sp>
      <p:sp>
        <p:nvSpPr>
          <p:cNvPr id="129" name="Text Placeholder 128"/>
          <p:cNvSpPr>
            <a:spLocks noGrp="1"/>
          </p:cNvSpPr>
          <p:nvPr>
            <p:ph type="body" idx="10"/>
          </p:nvPr>
        </p:nvSpPr>
        <p:spPr>
          <a:xfrm>
            <a:off x="3615055" y="3423285"/>
            <a:ext cx="1886585" cy="4146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Data mining</a:t>
            </a:r>
          </a:p>
        </p:txBody>
      </p:sp>
      <p:sp>
        <p:nvSpPr>
          <p:cNvPr id="130" name="Text Placeholder 129"/>
          <p:cNvSpPr>
            <a:spLocks noGrp="1"/>
          </p:cNvSpPr>
          <p:nvPr>
            <p:ph type="body" idx="10"/>
          </p:nvPr>
        </p:nvSpPr>
        <p:spPr>
          <a:xfrm>
            <a:off x="770890" y="6831330"/>
            <a:ext cx="8516620" cy="1333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© Copyright 2006. All Rights Reserved	Prediction Impact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3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 Placeholder 149"/>
          <p:cNvSpPr>
            <a:spLocks noGrp="1"/>
          </p:cNvSpPr>
          <p:nvPr>
            <p:ph type="body" idx="10"/>
          </p:nvPr>
        </p:nvSpPr>
        <p:spPr>
          <a:xfrm>
            <a:off x="1639570" y="1230630"/>
            <a:ext cx="6806565" cy="5784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Predictive Insight for Marketing</a:t>
            </a:r>
          </a:p>
        </p:txBody>
      </p:sp>
      <p:sp>
        <p:nvSpPr>
          <p:cNvPr id="153" name="Text Placeholder 152"/>
          <p:cNvSpPr>
            <a:spLocks noGrp="1"/>
          </p:cNvSpPr>
          <p:nvPr>
            <p:ph type="body" idx="10"/>
          </p:nvPr>
        </p:nvSpPr>
        <p:spPr>
          <a:xfrm>
            <a:off x="856615" y="3691255"/>
            <a:ext cx="2133600" cy="2101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Prospective campaign</a:t>
            </a:r>
          </a:p>
        </p:txBody>
      </p:sp>
      <p:sp>
        <p:nvSpPr>
          <p:cNvPr id="154" name="Text Placeholder 153"/>
          <p:cNvSpPr>
            <a:spLocks noGrp="1"/>
          </p:cNvSpPr>
          <p:nvPr>
            <p:ph type="body" idx="10"/>
          </p:nvPr>
        </p:nvSpPr>
        <p:spPr>
          <a:xfrm>
            <a:off x="3620770" y="3133090"/>
            <a:ext cx="2590800" cy="2533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Prediction model</a:t>
            </a:r>
          </a:p>
        </p:txBody>
      </p:sp>
      <p:sp>
        <p:nvSpPr>
          <p:cNvPr id="155" name="Text Placeholder 154"/>
          <p:cNvSpPr>
            <a:spLocks noGrp="1"/>
          </p:cNvSpPr>
          <p:nvPr>
            <p:ph type="body" idx="10"/>
          </p:nvPr>
        </p:nvSpPr>
        <p:spPr>
          <a:xfrm>
            <a:off x="454025" y="3919855"/>
            <a:ext cx="9150350" cy="94170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Predicted response</a:t>
            </a:r>
          </a:p>
        </p:txBody>
      </p:sp>
      <p:sp>
        <p:nvSpPr>
          <p:cNvPr id="158" name="Text Placeholder 157"/>
          <p:cNvSpPr>
            <a:spLocks noGrp="1"/>
          </p:cNvSpPr>
          <p:nvPr>
            <p:ph type="body" idx="10"/>
          </p:nvPr>
        </p:nvSpPr>
        <p:spPr>
          <a:xfrm>
            <a:off x="3562985" y="5210175"/>
            <a:ext cx="1061085" cy="59880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Customer</a:t>
            </a:r>
          </a:p>
          <a:p>
            <a:r>
              <a:rPr lang="en-US"/>
              <a:t>profile</a:t>
            </a:r>
          </a:p>
        </p:txBody>
      </p:sp>
      <p:sp>
        <p:nvSpPr>
          <p:cNvPr id="161" name="Text Placeholder 160"/>
          <p:cNvSpPr>
            <a:spLocks noGrp="1"/>
          </p:cNvSpPr>
          <p:nvPr>
            <p:ph type="body" idx="10"/>
          </p:nvPr>
        </p:nvSpPr>
        <p:spPr>
          <a:xfrm>
            <a:off x="5315585" y="5210175"/>
            <a:ext cx="1061085" cy="59880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Customer</a:t>
            </a:r>
          </a:p>
          <a:p>
            <a:r>
              <a:rPr lang="en-US"/>
              <a:t>history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4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 Placeholder 172"/>
          <p:cNvSpPr>
            <a:spLocks noGrp="1"/>
          </p:cNvSpPr>
          <p:nvPr>
            <p:ph type="body" idx="10"/>
          </p:nvPr>
        </p:nvSpPr>
        <p:spPr>
          <a:xfrm>
            <a:off x="2197735" y="1140460"/>
            <a:ext cx="5742305" cy="6337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Taking Business Action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5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Text Placeholder 381"/>
          <p:cNvSpPr>
            <a:spLocks noGrp="1"/>
          </p:cNvSpPr>
          <p:nvPr>
            <p:ph type="body" idx="10"/>
          </p:nvPr>
        </p:nvSpPr>
        <p:spPr>
          <a:xfrm>
            <a:off x="570230" y="1154430"/>
            <a:ext cx="9027795" cy="5791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Analytics Process for Customer Predictio</a:t>
            </a:r>
          </a:p>
        </p:txBody>
      </p:sp>
      <p:sp>
        <p:nvSpPr>
          <p:cNvPr id="383" name="Text Placeholder 382"/>
          <p:cNvSpPr>
            <a:spLocks noGrp="1"/>
          </p:cNvSpPr>
          <p:nvPr>
            <p:ph type="body" idx="10"/>
          </p:nvPr>
        </p:nvSpPr>
        <p:spPr>
          <a:xfrm>
            <a:off x="3376930" y="2872105"/>
            <a:ext cx="5565775" cy="7239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Prediction goal	Evaluation with</a:t>
            </a:r>
          </a:p>
          <a:p>
            <a:r>
              <a:rPr lang="en-US"/>
              <a:t>business expertise</a:t>
            </a:r>
          </a:p>
        </p:txBody>
      </p:sp>
      <p:sp>
        <p:nvSpPr>
          <p:cNvPr id="384" name="Text Placeholder 383"/>
          <p:cNvSpPr>
            <a:spLocks noGrp="1"/>
          </p:cNvSpPr>
          <p:nvPr>
            <p:ph type="body" idx="10"/>
          </p:nvPr>
        </p:nvSpPr>
        <p:spPr>
          <a:xfrm>
            <a:off x="938530" y="3531235"/>
            <a:ext cx="981710" cy="6026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Customer</a:t>
            </a:r>
          </a:p>
          <a:p>
            <a:r>
              <a:rPr lang="en-US"/>
              <a:t>profiles</a:t>
            </a:r>
          </a:p>
        </p:txBody>
      </p:sp>
      <p:sp>
        <p:nvSpPr>
          <p:cNvPr id="385" name="Text Placeholder 384"/>
          <p:cNvSpPr>
            <a:spLocks noGrp="1"/>
          </p:cNvSpPr>
          <p:nvPr>
            <p:ph type="body" idx="10"/>
          </p:nvPr>
        </p:nvSpPr>
        <p:spPr>
          <a:xfrm>
            <a:off x="3538855" y="4185285"/>
            <a:ext cx="1886585" cy="4146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Data mining</a:t>
            </a:r>
          </a:p>
        </p:txBody>
      </p:sp>
      <p:sp>
        <p:nvSpPr>
          <p:cNvPr id="386" name="Text Placeholder 385"/>
          <p:cNvSpPr>
            <a:spLocks noGrp="1"/>
          </p:cNvSpPr>
          <p:nvPr>
            <p:ph type="body" idx="10"/>
          </p:nvPr>
        </p:nvSpPr>
        <p:spPr>
          <a:xfrm>
            <a:off x="6653530" y="4551045"/>
            <a:ext cx="2590800" cy="3416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Prediction model</a:t>
            </a:r>
          </a:p>
        </p:txBody>
      </p:sp>
      <p:sp>
        <p:nvSpPr>
          <p:cNvPr id="387" name="Text Placeholder 386"/>
          <p:cNvSpPr>
            <a:spLocks noGrp="1"/>
          </p:cNvSpPr>
          <p:nvPr>
            <p:ph type="body" idx="10"/>
          </p:nvPr>
        </p:nvSpPr>
        <p:spPr>
          <a:xfrm>
            <a:off x="938530" y="4674235"/>
            <a:ext cx="981710" cy="5543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Customer</a:t>
            </a:r>
          </a:p>
          <a:p>
            <a:r>
              <a:rPr lang="en-US"/>
              <a:t>histories</a:t>
            </a:r>
          </a:p>
        </p:txBody>
      </p:sp>
      <p:sp>
        <p:nvSpPr>
          <p:cNvPr id="388" name="Text Placeholder 387"/>
          <p:cNvSpPr>
            <a:spLocks noGrp="1"/>
          </p:cNvSpPr>
          <p:nvPr>
            <p:ph type="body" idx="10"/>
          </p:nvPr>
        </p:nvSpPr>
        <p:spPr>
          <a:xfrm>
            <a:off x="938530" y="5817235"/>
            <a:ext cx="1036320" cy="5543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Campaign</a:t>
            </a:r>
          </a:p>
          <a:p>
            <a:r>
              <a:rPr lang="en-US"/>
              <a:t>histories</a:t>
            </a:r>
          </a:p>
        </p:txBody>
      </p:sp>
      <p:sp>
        <p:nvSpPr>
          <p:cNvPr id="389" name="Text Placeholder 388"/>
          <p:cNvSpPr>
            <a:spLocks noGrp="1"/>
          </p:cNvSpPr>
          <p:nvPr>
            <p:ph type="body" idx="10"/>
          </p:nvPr>
        </p:nvSpPr>
        <p:spPr>
          <a:xfrm>
            <a:off x="786130" y="6926580"/>
            <a:ext cx="2524125" cy="1581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© Copyright 2006. All Rights Reserved</a:t>
            </a:r>
          </a:p>
        </p:txBody>
      </p:sp>
      <p:sp>
        <p:nvSpPr>
          <p:cNvPr id="390" name="Text Placeholder 389"/>
          <p:cNvSpPr>
            <a:spLocks noGrp="1"/>
          </p:cNvSpPr>
          <p:nvPr>
            <p:ph type="body" idx="10"/>
          </p:nvPr>
        </p:nvSpPr>
        <p:spPr>
          <a:xfrm>
            <a:off x="7952105" y="6998970"/>
            <a:ext cx="1335405" cy="1885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Prediction Impact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 Placeholder 78"/>
          <p:cNvSpPr>
            <a:spLocks noGrp="1"/>
          </p:cNvSpPr>
          <p:nvPr>
            <p:ph type="body" idx="10"/>
          </p:nvPr>
        </p:nvSpPr>
        <p:spPr>
          <a:xfrm>
            <a:off x="454025" y="2497455"/>
            <a:ext cx="9150350" cy="38792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It is becoming increasingly imperative to:</a:t>
            </a:r>
          </a:p>
          <a:p>
            <a:r>
              <a:rPr lang="en-US"/>
              <a:t>Learn from your data.</a:t>
            </a:r>
          </a:p>
          <a:p>
            <a:r>
              <a:rPr lang="en-US"/>
              <a:t>Learn as much as possible about your customers.</a:t>
            </a:r>
          </a:p>
          <a:p>
            <a:r>
              <a:rPr lang="en-US"/>
              <a:t>Learn how to treat each customer individually.</a:t>
            </a:r>
          </a:p>
        </p:txBody>
      </p:sp>
      <p:sp>
        <p:nvSpPr>
          <p:cNvPr id="85" name="Text Placeholder 84"/>
          <p:cNvSpPr>
            <a:spLocks noGrp="1"/>
          </p:cNvSpPr>
          <p:nvPr>
            <p:ph type="body" idx="10"/>
          </p:nvPr>
        </p:nvSpPr>
        <p:spPr>
          <a:xfrm>
            <a:off x="1234440" y="1140460"/>
            <a:ext cx="7723505" cy="6337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Leverage Your Data as an Asset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 Placeholder 92"/>
          <p:cNvSpPr>
            <a:spLocks noGrp="1"/>
          </p:cNvSpPr>
          <p:nvPr>
            <p:ph type="body" idx="10"/>
          </p:nvPr>
        </p:nvSpPr>
        <p:spPr>
          <a:xfrm>
            <a:off x="457200" y="1122680"/>
            <a:ext cx="9144000" cy="633730"/>
          </a:xfrm>
          <a:prstGeom prst="rect">
            <a:avLst/>
          </a:prstGeom>
          <a:noFill/>
          <a:ln w="5715" cmpd="sng">
            <a:solidFill>
              <a:srgbClr val="D07CD5"/>
            </a:solidFill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Predictive Analytics:</a:t>
            </a:r>
          </a:p>
        </p:txBody>
      </p:sp>
      <p:sp>
        <p:nvSpPr>
          <p:cNvPr id="96" name="Text Placeholder 95"/>
          <p:cNvSpPr>
            <a:spLocks noGrp="1"/>
          </p:cNvSpPr>
          <p:nvPr>
            <p:ph type="body" idx="10"/>
          </p:nvPr>
        </p:nvSpPr>
        <p:spPr>
          <a:xfrm>
            <a:off x="585470" y="1140460"/>
            <a:ext cx="4940300" cy="6337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Predictive Analytics:</a:t>
            </a:r>
          </a:p>
        </p:txBody>
      </p:sp>
      <p:sp>
        <p:nvSpPr>
          <p:cNvPr id="97" name="Text Placeholder 96"/>
          <p:cNvSpPr>
            <a:spLocks noGrp="1"/>
          </p:cNvSpPr>
          <p:nvPr>
            <p:ph type="body" idx="10"/>
          </p:nvPr>
        </p:nvSpPr>
        <p:spPr>
          <a:xfrm>
            <a:off x="454025" y="2411730"/>
            <a:ext cx="9150350" cy="20046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The IT and organizational techniques designed to:</a:t>
            </a:r>
          </a:p>
          <a:p>
            <a:r>
              <a:rPr lang="en-US"/>
              <a:t>Learn from an organization’s experience</a:t>
            </a:r>
          </a:p>
          <a:p>
            <a:r>
              <a:rPr lang="en-US"/>
              <a:t>Produce actionable predictions for each customer</a:t>
            </a:r>
          </a:p>
          <a:p>
            <a:r>
              <a:rPr lang="en-US"/>
              <a:t>Respond accordingly with the right action</a:t>
            </a:r>
          </a:p>
        </p:txBody>
      </p:sp>
      <p:sp>
        <p:nvSpPr>
          <p:cNvPr id="98" name="Text Placeholder 97"/>
          <p:cNvSpPr>
            <a:spLocks noGrp="1"/>
          </p:cNvSpPr>
          <p:nvPr>
            <p:ph type="body" idx="10"/>
          </p:nvPr>
        </p:nvSpPr>
        <p:spPr>
          <a:xfrm>
            <a:off x="3273425" y="4416425"/>
            <a:ext cx="5511165" cy="1932305"/>
          </a:xfrm>
          <a:prstGeom prst="rect">
            <a:avLst/>
          </a:prstGeom>
          <a:noFill/>
          <a:ln w="6350" cmpd="sng">
            <a:solidFill>
              <a:srgbClr val="000000"/>
            </a:solidFill>
            <a:prstDash val="solid"/>
          </a:ln>
        </p:spPr>
        <p:txBody>
          <a:bodyPr lIns="0" tIns="91440" rIns="0" bIns="0" anchor="t"/>
          <a:lstStyle/>
          <a:p>
            <a:r>
              <a:rPr lang="en-US"/>
              <a:t>In doing so, you will: </a:t>
            </a:r>
          </a:p>
          <a:p>
            <a:r>
              <a:rPr lang="en-US"/>
              <a:t>Know your customers</a:t>
            </a:r>
          </a:p>
          <a:p>
            <a:r>
              <a:rPr lang="en-US"/>
              <a:t>Personalize the customer experience</a:t>
            </a:r>
          </a:p>
          <a:p>
            <a:r>
              <a:rPr lang="en-US"/>
              <a:t>Perform market segmentation</a:t>
            </a:r>
          </a:p>
          <a:p>
            <a:r>
              <a:rPr lang="en-US"/>
              <a:t>Discover what's been working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 Placeholder 107"/>
          <p:cNvSpPr>
            <a:spLocks noGrp="1"/>
          </p:cNvSpPr>
          <p:nvPr>
            <p:ph type="body" idx="10"/>
          </p:nvPr>
        </p:nvSpPr>
        <p:spPr>
          <a:xfrm>
            <a:off x="457200" y="1122680"/>
            <a:ext cx="9144000" cy="633730"/>
          </a:xfrm>
          <a:prstGeom prst="rect">
            <a:avLst/>
          </a:prstGeom>
          <a:noFill/>
          <a:ln w="5715" cmpd="sng">
            <a:solidFill>
              <a:srgbClr val="D07CD5"/>
            </a:solidFill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Predictive Analytics:</a:t>
            </a:r>
          </a:p>
        </p:txBody>
      </p:sp>
      <p:sp>
        <p:nvSpPr>
          <p:cNvPr id="111" name="Text Placeholder 110"/>
          <p:cNvSpPr>
            <a:spLocks noGrp="1"/>
          </p:cNvSpPr>
          <p:nvPr>
            <p:ph type="body" idx="10"/>
          </p:nvPr>
        </p:nvSpPr>
        <p:spPr>
          <a:xfrm>
            <a:off x="454025" y="2335530"/>
            <a:ext cx="9150350" cy="40411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Foresee the next action of each customer: </a:t>
            </a:r>
          </a:p>
          <a:p>
            <a:r>
              <a:rPr lang="en-US"/>
              <a:t>Purchase</a:t>
            </a:r>
          </a:p>
          <a:p>
            <a:r>
              <a:rPr lang="en-US"/>
              <a:t>Response</a:t>
            </a:r>
          </a:p>
          <a:p>
            <a:r>
              <a:rPr lang="en-US"/>
              <a:t>Cancellation</a:t>
            </a:r>
          </a:p>
          <a:p>
            <a:r>
              <a:rPr lang="en-US"/>
              <a:t>Conversion</a:t>
            </a:r>
          </a:p>
          <a:p>
            <a:r>
              <a:rPr lang="en-US"/>
              <a:t>A rose by any other name: </a:t>
            </a:r>
          </a:p>
          <a:p>
            <a:r>
              <a:rPr lang="en-US"/>
              <a:t>Data mining – includes predictive analytics</a:t>
            </a:r>
          </a:p>
          <a:p>
            <a:r>
              <a:rPr lang="en-US"/>
              <a:t>Machine learning – the academic research field</a:t>
            </a:r>
          </a:p>
          <a:p>
            <a:r>
              <a:rPr lang="en-US"/>
              <a:t>Predictive modeling – the core statistical method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 Placeholder 120"/>
          <p:cNvSpPr>
            <a:spLocks noGrp="1"/>
          </p:cNvSpPr>
          <p:nvPr>
            <p:ph type="body" idx="10"/>
          </p:nvPr>
        </p:nvSpPr>
        <p:spPr>
          <a:xfrm>
            <a:off x="457200" y="1122680"/>
            <a:ext cx="9144000" cy="633730"/>
          </a:xfrm>
          <a:prstGeom prst="rect">
            <a:avLst/>
          </a:prstGeom>
          <a:noFill/>
          <a:ln w="5715" cmpd="sng">
            <a:solidFill>
              <a:srgbClr val="D07CD5"/>
            </a:solidFill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Predictive Analytics:</a:t>
            </a:r>
          </a:p>
        </p:txBody>
      </p:sp>
      <p:sp>
        <p:nvSpPr>
          <p:cNvPr id="124" name="Text Placeholder 123"/>
          <p:cNvSpPr>
            <a:spLocks noGrp="1"/>
          </p:cNvSpPr>
          <p:nvPr>
            <p:ph type="body" idx="10"/>
          </p:nvPr>
        </p:nvSpPr>
        <p:spPr>
          <a:xfrm>
            <a:off x="2663825" y="1216660"/>
            <a:ext cx="4761230" cy="6337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Predictive Modeling</a:t>
            </a:r>
          </a:p>
        </p:txBody>
      </p:sp>
      <p:sp>
        <p:nvSpPr>
          <p:cNvPr id="125" name="Text Placeholder 124"/>
          <p:cNvSpPr>
            <a:spLocks noGrp="1"/>
          </p:cNvSpPr>
          <p:nvPr>
            <p:ph type="body" idx="10"/>
          </p:nvPr>
        </p:nvSpPr>
        <p:spPr>
          <a:xfrm>
            <a:off x="6617335" y="3645535"/>
            <a:ext cx="2837815" cy="572770"/>
          </a:xfrm>
          <a:prstGeom prst="rect">
            <a:avLst/>
          </a:prstGeom>
          <a:noFill/>
          <a:ln w="24130" cmpd="sng">
            <a:solidFill>
              <a:srgbClr val="3232CC"/>
            </a:solidFill>
            <a:prstDash val="solid"/>
          </a:ln>
        </p:spPr>
        <p:txBody>
          <a:bodyPr lIns="0" tIns="137160" rIns="0" bIns="0" anchor="t"/>
          <a:lstStyle/>
          <a:p>
            <a:r>
              <a:rPr lang="en-US"/>
              <a:t>Prediction model</a:t>
            </a:r>
          </a:p>
        </p:txBody>
      </p:sp>
      <p:sp>
        <p:nvSpPr>
          <p:cNvPr id="126" name="Text Placeholder 125"/>
          <p:cNvSpPr>
            <a:spLocks noGrp="1"/>
          </p:cNvSpPr>
          <p:nvPr>
            <p:ph type="body" idx="10"/>
          </p:nvPr>
        </p:nvSpPr>
        <p:spPr>
          <a:xfrm>
            <a:off x="972185" y="2771775"/>
            <a:ext cx="1061085" cy="59880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Customer</a:t>
            </a:r>
          </a:p>
          <a:p>
            <a:r>
              <a:rPr lang="en-US"/>
              <a:t>profiles</a:t>
            </a:r>
          </a:p>
        </p:txBody>
      </p:sp>
      <p:sp>
        <p:nvSpPr>
          <p:cNvPr id="127" name="Text Placeholder 126"/>
          <p:cNvSpPr>
            <a:spLocks noGrp="1"/>
          </p:cNvSpPr>
          <p:nvPr>
            <p:ph type="body" idx="10"/>
          </p:nvPr>
        </p:nvSpPr>
        <p:spPr>
          <a:xfrm>
            <a:off x="972185" y="3914775"/>
            <a:ext cx="1061085" cy="5505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Customer</a:t>
            </a:r>
          </a:p>
          <a:p>
            <a:r>
              <a:rPr lang="en-US"/>
              <a:t>histories</a:t>
            </a:r>
          </a:p>
        </p:txBody>
      </p:sp>
      <p:sp>
        <p:nvSpPr>
          <p:cNvPr id="128" name="Text Placeholder 127"/>
          <p:cNvSpPr>
            <a:spLocks noGrp="1"/>
          </p:cNvSpPr>
          <p:nvPr>
            <p:ph type="body" idx="10"/>
          </p:nvPr>
        </p:nvSpPr>
        <p:spPr>
          <a:xfrm>
            <a:off x="972185" y="5057775"/>
            <a:ext cx="1103630" cy="5505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Campaign</a:t>
            </a:r>
          </a:p>
          <a:p>
            <a:r>
              <a:rPr lang="en-US"/>
              <a:t>histories</a:t>
            </a:r>
          </a:p>
        </p:txBody>
      </p:sp>
      <p:sp>
        <p:nvSpPr>
          <p:cNvPr id="129" name="Text Placeholder 128"/>
          <p:cNvSpPr>
            <a:spLocks noGrp="1"/>
          </p:cNvSpPr>
          <p:nvPr>
            <p:ph type="body" idx="10"/>
          </p:nvPr>
        </p:nvSpPr>
        <p:spPr>
          <a:xfrm>
            <a:off x="3615055" y="3423285"/>
            <a:ext cx="1886585" cy="4146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Data mining</a:t>
            </a:r>
          </a:p>
        </p:txBody>
      </p:sp>
      <p:sp>
        <p:nvSpPr>
          <p:cNvPr id="130" name="Text Placeholder 129"/>
          <p:cNvSpPr>
            <a:spLocks noGrp="1"/>
          </p:cNvSpPr>
          <p:nvPr>
            <p:ph type="body" idx="10"/>
          </p:nvPr>
        </p:nvSpPr>
        <p:spPr>
          <a:xfrm>
            <a:off x="770890" y="6831330"/>
            <a:ext cx="8516620" cy="1333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© Copyright 2006. All Rights Reserved	Prediction Impact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 Placeholder 134"/>
          <p:cNvSpPr>
            <a:spLocks noGrp="1"/>
          </p:cNvSpPr>
          <p:nvPr>
            <p:ph type="body" idx="10"/>
          </p:nvPr>
        </p:nvSpPr>
        <p:spPr>
          <a:xfrm>
            <a:off x="533400" y="1134110"/>
            <a:ext cx="9074150" cy="5365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Fine-Tuned Models for Your Business</a:t>
            </a:r>
          </a:p>
        </p:txBody>
      </p:sp>
      <p:sp>
        <p:nvSpPr>
          <p:cNvPr id="136" name="Text Placeholder 135"/>
          <p:cNvSpPr>
            <a:spLocks noGrp="1"/>
          </p:cNvSpPr>
          <p:nvPr>
            <p:ph type="body" idx="10"/>
          </p:nvPr>
        </p:nvSpPr>
        <p:spPr>
          <a:xfrm>
            <a:off x="454025" y="2106930"/>
            <a:ext cx="9150350" cy="42697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411480" rIns="0" bIns="0" anchor="t"/>
          <a:lstStyle/>
          <a:p>
            <a:r>
              <a:rPr lang="en-US"/>
              <a:t>Prediction model created automatically from your data</a:t>
            </a:r>
          </a:p>
          <a:p>
            <a:r>
              <a:rPr lang="en-US"/>
              <a:t>According to your:</a:t>
            </a:r>
          </a:p>
          <a:p>
            <a:r>
              <a:rPr lang="en-US"/>
              <a:t>Product</a:t>
            </a:r>
          </a:p>
          <a:p>
            <a:r>
              <a:rPr lang="en-US"/>
              <a:t>Prediction goal</a:t>
            </a:r>
          </a:p>
          <a:p>
            <a:r>
              <a:rPr lang="en-US"/>
              <a:t>Business model</a:t>
            </a:r>
          </a:p>
          <a:p>
            <a:r>
              <a:rPr lang="en-US"/>
              <a:t>Customer base</a:t>
            </a:r>
          </a:p>
          <a:p>
            <a:r>
              <a:rPr lang="en-US"/>
              <a:t>Specialized for your business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 Placeholder 149"/>
          <p:cNvSpPr>
            <a:spLocks noGrp="1"/>
          </p:cNvSpPr>
          <p:nvPr>
            <p:ph type="body" idx="10"/>
          </p:nvPr>
        </p:nvSpPr>
        <p:spPr>
          <a:xfrm>
            <a:off x="1639570" y="1230630"/>
            <a:ext cx="6806565" cy="5784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Predictive Insight for Marketing</a:t>
            </a:r>
          </a:p>
        </p:txBody>
      </p:sp>
      <p:sp>
        <p:nvSpPr>
          <p:cNvPr id="153" name="Text Placeholder 152"/>
          <p:cNvSpPr>
            <a:spLocks noGrp="1"/>
          </p:cNvSpPr>
          <p:nvPr>
            <p:ph type="body" idx="10"/>
          </p:nvPr>
        </p:nvSpPr>
        <p:spPr>
          <a:xfrm>
            <a:off x="856615" y="3691255"/>
            <a:ext cx="2133600" cy="2101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Prospective campaign</a:t>
            </a:r>
          </a:p>
        </p:txBody>
      </p:sp>
      <p:sp>
        <p:nvSpPr>
          <p:cNvPr id="154" name="Text Placeholder 153"/>
          <p:cNvSpPr>
            <a:spLocks noGrp="1"/>
          </p:cNvSpPr>
          <p:nvPr>
            <p:ph type="body" idx="10"/>
          </p:nvPr>
        </p:nvSpPr>
        <p:spPr>
          <a:xfrm>
            <a:off x="3620770" y="3133090"/>
            <a:ext cx="2590800" cy="2533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Prediction model</a:t>
            </a:r>
          </a:p>
        </p:txBody>
      </p:sp>
      <p:sp>
        <p:nvSpPr>
          <p:cNvPr id="155" name="Text Placeholder 154"/>
          <p:cNvSpPr>
            <a:spLocks noGrp="1"/>
          </p:cNvSpPr>
          <p:nvPr>
            <p:ph type="body" idx="10"/>
          </p:nvPr>
        </p:nvSpPr>
        <p:spPr>
          <a:xfrm>
            <a:off x="454025" y="3919855"/>
            <a:ext cx="9150350" cy="94170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Predicted response</a:t>
            </a:r>
          </a:p>
        </p:txBody>
      </p:sp>
      <p:sp>
        <p:nvSpPr>
          <p:cNvPr id="158" name="Text Placeholder 157"/>
          <p:cNvSpPr>
            <a:spLocks noGrp="1"/>
          </p:cNvSpPr>
          <p:nvPr>
            <p:ph type="body" idx="10"/>
          </p:nvPr>
        </p:nvSpPr>
        <p:spPr>
          <a:xfrm>
            <a:off x="3562985" y="5210175"/>
            <a:ext cx="1061085" cy="59880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Customer</a:t>
            </a:r>
          </a:p>
          <a:p>
            <a:r>
              <a:rPr lang="en-US"/>
              <a:t>profile</a:t>
            </a:r>
          </a:p>
        </p:txBody>
      </p:sp>
      <p:sp>
        <p:nvSpPr>
          <p:cNvPr id="161" name="Text Placeholder 160"/>
          <p:cNvSpPr>
            <a:spLocks noGrp="1"/>
          </p:cNvSpPr>
          <p:nvPr>
            <p:ph type="body" idx="10"/>
          </p:nvPr>
        </p:nvSpPr>
        <p:spPr>
          <a:xfrm>
            <a:off x="5315585" y="5210175"/>
            <a:ext cx="1061085" cy="59880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Customer</a:t>
            </a:r>
          </a:p>
          <a:p>
            <a:r>
              <a:rPr lang="en-US"/>
              <a:t>history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 Placeholder 172"/>
          <p:cNvSpPr>
            <a:spLocks noGrp="1"/>
          </p:cNvSpPr>
          <p:nvPr>
            <p:ph type="body" idx="10"/>
          </p:nvPr>
        </p:nvSpPr>
        <p:spPr>
          <a:xfrm>
            <a:off x="2197735" y="1140460"/>
            <a:ext cx="5742305" cy="6337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/>
          <a:p>
            <a:r>
              <a:rPr lang="en-US"/>
              <a:t>Taking Business Action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457200" y="2630488"/>
            <a:ext cx="9144000" cy="2420937"/>
          </a:xfrm>
        </p:spPr>
        <p:txBody>
          <a:bodyPr/>
          <a:lstStyle/>
          <a:p>
            <a:pPr marL="2103120" indent="0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spc="-110" dirty="0">
                <a:solidFill>
                  <a:srgbClr val="332C31"/>
                </a:solidFill>
                <a:latin typeface="Arial" panose="22635452340000000000" pitchFamily="2"/>
              </a:rPr>
              <a:t>Predictive Analytics:</a:t>
            </a:r>
          </a:p>
          <a:p>
            <a:pPr marL="457200" indent="0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9360"/>
              </a:spcAft>
              <a:buFontTx/>
              <a:buNone/>
              <a:defRPr/>
            </a:pPr>
            <a:r>
              <a:rPr lang="en-US" sz="4000" b="1" spc="-70" dirty="0">
                <a:solidFill>
                  <a:srgbClr val="332C31"/>
                </a:solidFill>
                <a:latin typeface="Arial" panose="22635452340000000000" pitchFamily="2"/>
              </a:rPr>
              <a:t>How It Works and How to Deploy It</a:t>
            </a:r>
          </a:p>
        </p:txBody>
      </p:sp>
      <p:sp>
        <p:nvSpPr>
          <p:cNvPr id="1027" name="Text Placeholder 6"/>
          <p:cNvSpPr>
            <a:spLocks noGrp="1"/>
          </p:cNvSpPr>
          <p:nvPr>
            <p:ph type="body" idx="10"/>
          </p:nvPr>
        </p:nvSpPr>
        <p:spPr bwMode="auto">
          <a:xfrm>
            <a:off x="457200" y="5051425"/>
            <a:ext cx="9144000" cy="1325563"/>
          </a:xfrm>
          <a:noFill/>
          <a:ln>
            <a:miter lim="800000"/>
            <a:headEnd/>
            <a:tailEnd/>
          </a:ln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marL="5715000" indent="0" eaLnBrk="1" hangingPunct="1">
              <a:lnSpc>
                <a:spcPct val="96000"/>
              </a:lnSpc>
              <a:spcBef>
                <a:spcPct val="0"/>
              </a:spcBef>
              <a:buFontTx/>
              <a:buNone/>
            </a:pPr>
            <a:r>
              <a:rPr lang="en-US" sz="2800" b="1" smtClean="0">
                <a:solidFill>
                  <a:srgbClr val="332C31"/>
                </a:solidFill>
              </a:rPr>
              <a:t>Dr. Jamie Pleasant </a:t>
            </a:r>
          </a:p>
          <a:p>
            <a:pPr marL="5715000" indent="0" eaLnBrk="1" hangingPunct="1">
              <a:lnSpc>
                <a:spcPct val="96000"/>
              </a:lnSpc>
              <a:spcBef>
                <a:spcPct val="0"/>
              </a:spcBef>
              <a:buFontTx/>
              <a:buNone/>
            </a:pPr>
            <a:r>
              <a:rPr lang="en-US" sz="2800" b="1" smtClean="0">
                <a:solidFill>
                  <a:srgbClr val="332C31"/>
                </a:solidFill>
              </a:rPr>
              <a:t>Clark Atlanta Univ.</a:t>
            </a:r>
          </a:p>
        </p:txBody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457200" y="6376988"/>
          <a:ext cx="9144000" cy="74422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0480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24130" cmpd="dbl">
                      <a:solidFill>
                        <a:srgbClr val="A3A4A5"/>
                      </a:solidFill>
                      <a:prstDash val="solid"/>
                    </a:lnB>
                    <a:solidFill>
                      <a:srgbClr val="D0D1D3"/>
                    </a:solidFill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l"/>
                      <a:r>
                        <a:rPr lang="en-US" sz="100" dirty="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A3A4A5"/>
                      </a:solidFill>
                      <a:prstDash val="solid"/>
                    </a:lnT>
                    <a:lnB w="24130" cmpd="dbl">
                      <a:solidFill>
                        <a:srgbClr val="C5C5C5"/>
                      </a:solidFill>
                      <a:prstDash val="solid"/>
                    </a:lnB>
                  </a:tcPr>
                </a:tc>
              </a:tr>
              <a:tr h="34163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827135" algn="r"/>
                        </a:tabLst>
                      </a:pPr>
                      <a:endParaRPr lang="en-US" sz="1250" spc="50" dirty="0">
                        <a:solidFill>
                          <a:srgbClr val="7E7E7E"/>
                        </a:solidFill>
                        <a:latin typeface="Arial" panose="22635452340000000000" pitchFamily="2"/>
                      </a:endParaRP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C5C5C5"/>
                      </a:solidFill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E1E3E4"/>
                    </a:solidFill>
                  </a:tcPr>
                </a:tc>
              </a:tr>
            </a:tbl>
          </a:graphicData>
        </a:graphic>
      </p:graphicFrame>
      <p:cxnSp>
        <p:nvCxnSpPr>
          <p:cNvPr id="1034" name="Shape"/>
          <p:cNvCxnSpPr>
            <a:cxnSpLocks noChangeShapeType="1"/>
          </p:cNvCxnSpPr>
          <p:nvPr/>
        </p:nvCxnSpPr>
        <p:spPr bwMode="auto">
          <a:xfrm>
            <a:off x="457200" y="7105650"/>
            <a:ext cx="9144000" cy="0"/>
          </a:xfrm>
          <a:prstGeom prst="line">
            <a:avLst/>
          </a:prstGeom>
          <a:noFill/>
          <a:ln w="21590" cmpd="dbl">
            <a:solidFill>
              <a:srgbClr val="6C6C6C"/>
            </a:solidFill>
            <a:round/>
            <a:headEnd/>
            <a:tailEnd/>
          </a:ln>
        </p:spPr>
      </p:cxnSp>
      <p:cxnSp>
        <p:nvCxnSpPr>
          <p:cNvPr id="1035" name="Shape"/>
          <p:cNvCxnSpPr>
            <a:cxnSpLocks noChangeShapeType="1"/>
          </p:cNvCxnSpPr>
          <p:nvPr/>
        </p:nvCxnSpPr>
        <p:spPr bwMode="auto">
          <a:xfrm>
            <a:off x="457200" y="7150100"/>
            <a:ext cx="9144000" cy="0"/>
          </a:xfrm>
          <a:prstGeom prst="line">
            <a:avLst/>
          </a:prstGeom>
          <a:noFill/>
          <a:ln w="21590" cmpd="dbl">
            <a:solidFill>
              <a:srgbClr val="E1E3E4"/>
            </a:solidFill>
            <a:round/>
            <a:headEnd/>
            <a:tailEnd/>
          </a:ln>
        </p:spPr>
      </p:cxnSp>
      <p:cxnSp>
        <p:nvCxnSpPr>
          <p:cNvPr id="1036" name="Shape"/>
          <p:cNvCxnSpPr>
            <a:cxnSpLocks noChangeShapeType="1"/>
          </p:cNvCxnSpPr>
          <p:nvPr/>
        </p:nvCxnSpPr>
        <p:spPr bwMode="auto">
          <a:xfrm>
            <a:off x="457200" y="7129463"/>
            <a:ext cx="9144000" cy="0"/>
          </a:xfrm>
          <a:prstGeom prst="line">
            <a:avLst/>
          </a:prstGeom>
          <a:noFill/>
          <a:ln w="24130" cmpd="dbl">
            <a:solidFill>
              <a:srgbClr val="AAACAD"/>
            </a:solidFill>
            <a:round/>
            <a:headEnd/>
            <a:tailEnd/>
          </a:ln>
        </p:spPr>
      </p:cxnSp>
      <p:sp>
        <p:nvSpPr>
          <p:cNvPr id="1037" name="TextBox 8"/>
          <p:cNvSpPr txBox="1">
            <a:spLocks noChangeArrowheads="1"/>
          </p:cNvSpPr>
          <p:nvPr/>
        </p:nvSpPr>
        <p:spPr bwMode="auto">
          <a:xfrm>
            <a:off x="990600" y="1066800"/>
            <a:ext cx="831056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6000">
                <a:solidFill>
                  <a:srgbClr val="7030A0"/>
                </a:solidFill>
              </a:rPr>
              <a:t>Predictive Analytics 101</a:t>
            </a:r>
          </a:p>
        </p:txBody>
      </p:sp>
      <p:pic>
        <p:nvPicPr>
          <p:cNvPr id="1038" name="Picture 2" descr="C:\Users\Dr. Jamie Pleasant\Pictures\Slide Shows\apost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3810000"/>
            <a:ext cx="2362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19138"/>
            <a:ext cx="9150350" cy="134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5" name="Text Placeholder 134"/>
          <p:cNvSpPr>
            <a:spLocks noGrp="1"/>
          </p:cNvSpPr>
          <p:nvPr>
            <p:ph type="body" idx="10"/>
          </p:nvPr>
        </p:nvSpPr>
        <p:spPr>
          <a:xfrm>
            <a:off x="533400" y="1133475"/>
            <a:ext cx="9074150" cy="536575"/>
          </a:xfrm>
        </p:spPr>
        <p:txBody>
          <a:bodyPr/>
          <a:lstStyle/>
          <a:p>
            <a:pPr marL="0" indent="0" algn="ctr" eaLnBrk="1" fontAlgn="auto" hangingPunct="1">
              <a:lnSpc>
                <a:spcPct val="8735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spc="-145" dirty="0">
                <a:solidFill>
                  <a:srgbClr val="BBBBBB"/>
                </a:solidFill>
                <a:latin typeface="Arial" panose="22635452340000000000" pitchFamily="2"/>
              </a:rPr>
              <a:t>Fine-Tuned Models for Your Business</a:t>
            </a:r>
          </a:p>
        </p:txBody>
      </p:sp>
      <p:sp>
        <p:nvSpPr>
          <p:cNvPr id="136" name="Text Placeholder 135"/>
          <p:cNvSpPr>
            <a:spLocks noGrp="1"/>
          </p:cNvSpPr>
          <p:nvPr>
            <p:ph type="body" idx="10"/>
          </p:nvPr>
        </p:nvSpPr>
        <p:spPr>
          <a:xfrm>
            <a:off x="454025" y="2106613"/>
            <a:ext cx="9150350" cy="4270375"/>
          </a:xfrm>
        </p:spPr>
        <p:txBody>
          <a:bodyPr tIns="411480"/>
          <a:lstStyle/>
          <a:p>
            <a:pPr marL="91440" indent="411480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  <a:defRPr/>
            </a:pPr>
            <a:r>
              <a:rPr lang="en-US" sz="2800" spc="-60" dirty="0">
                <a:solidFill>
                  <a:srgbClr val="000000"/>
                </a:solidFill>
                <a:latin typeface="Arial" panose="22635452340000000000" pitchFamily="2"/>
              </a:rPr>
              <a:t>Prediction model created automatically from your data</a:t>
            </a:r>
          </a:p>
          <a:p>
            <a:pPr marL="91440" indent="365760" eaLnBrk="1" fontAlgn="auto" hangingPunct="1">
              <a:lnSpc>
                <a:spcPct val="95999"/>
              </a:lnSpc>
              <a:spcBef>
                <a:spcPts val="180"/>
              </a:spcBef>
              <a:spcAft>
                <a:spcPts val="0"/>
              </a:spcAft>
              <a:buFont typeface="Symbol"/>
              <a:buChar char="·"/>
              <a:defRPr/>
            </a:pPr>
            <a:r>
              <a:rPr lang="en-US" sz="2800" dirty="0">
                <a:solidFill>
                  <a:srgbClr val="000000"/>
                </a:solidFill>
                <a:latin typeface="Arial" panose="22635452340000000000" pitchFamily="2"/>
              </a:rPr>
              <a:t>According to your:</a:t>
            </a:r>
          </a:p>
          <a:p>
            <a:pPr marL="548640" indent="320040" eaLnBrk="1" fontAlgn="auto" hangingPunct="1">
              <a:lnSpc>
                <a:spcPct val="82559"/>
              </a:lnSpc>
              <a:spcBef>
                <a:spcPts val="720"/>
              </a:spcBef>
              <a:spcAft>
                <a:spcPts val="0"/>
              </a:spcAft>
              <a:buFont typeface="͑ymbol"/>
              <a:buChar char="·"/>
              <a:defRPr/>
            </a:pPr>
            <a:r>
              <a:rPr lang="en-US" sz="2400" dirty="0">
                <a:solidFill>
                  <a:srgbClr val="000000"/>
                </a:solidFill>
                <a:latin typeface="Arial" panose="22635452340000000000" pitchFamily="2"/>
              </a:rPr>
              <a:t>Product</a:t>
            </a:r>
          </a:p>
          <a:p>
            <a:pPr marL="548640" indent="320040" eaLnBrk="1" fontAlgn="auto" hangingPunct="1">
              <a:lnSpc>
                <a:spcPct val="95999"/>
              </a:lnSpc>
              <a:spcBef>
                <a:spcPts val="720"/>
              </a:spcBef>
              <a:spcAft>
                <a:spcPts val="0"/>
              </a:spcAft>
              <a:buFont typeface="͑ymbol"/>
              <a:buChar char="·"/>
              <a:defRPr/>
            </a:pPr>
            <a:r>
              <a:rPr lang="en-US" sz="2400" dirty="0">
                <a:solidFill>
                  <a:srgbClr val="000000"/>
                </a:solidFill>
                <a:latin typeface="Arial" panose="22635452340000000000" pitchFamily="2"/>
              </a:rPr>
              <a:t>Prediction goal</a:t>
            </a:r>
          </a:p>
          <a:p>
            <a:pPr marL="548640" indent="320040" eaLnBrk="1" fontAlgn="auto" hangingPunct="1">
              <a:lnSpc>
                <a:spcPct val="81599"/>
              </a:lnSpc>
              <a:spcBef>
                <a:spcPts val="540"/>
              </a:spcBef>
              <a:spcAft>
                <a:spcPts val="0"/>
              </a:spcAft>
              <a:buFont typeface="͑ymbol"/>
              <a:buChar char="·"/>
              <a:defRPr/>
            </a:pPr>
            <a:r>
              <a:rPr lang="en-US" sz="2400" dirty="0">
                <a:solidFill>
                  <a:srgbClr val="000000"/>
                </a:solidFill>
                <a:latin typeface="Arial" panose="22635452340000000000" pitchFamily="2"/>
              </a:rPr>
              <a:t>Business model</a:t>
            </a:r>
          </a:p>
          <a:p>
            <a:pPr marL="548640" indent="320040" eaLnBrk="1" fontAlgn="auto" hangingPunct="1">
              <a:lnSpc>
                <a:spcPct val="82559"/>
              </a:lnSpc>
              <a:spcBef>
                <a:spcPts val="900"/>
              </a:spcBef>
              <a:spcAft>
                <a:spcPts val="0"/>
              </a:spcAft>
              <a:buFont typeface="͑ymbol"/>
              <a:buChar char="·"/>
              <a:defRPr/>
            </a:pPr>
            <a:r>
              <a:rPr lang="en-US" sz="2400" dirty="0">
                <a:solidFill>
                  <a:srgbClr val="000000"/>
                </a:solidFill>
                <a:latin typeface="Arial" panose="22635452340000000000" pitchFamily="2"/>
              </a:rPr>
              <a:t>Customer base</a:t>
            </a:r>
          </a:p>
          <a:p>
            <a:pPr marL="91440" indent="411480" eaLnBrk="1" fontAlgn="auto" hangingPunct="1">
              <a:lnSpc>
                <a:spcPct val="82559"/>
              </a:lnSpc>
              <a:spcBef>
                <a:spcPts val="3420"/>
              </a:spcBef>
              <a:spcAft>
                <a:spcPts val="3600"/>
              </a:spcAft>
              <a:buFont typeface="Symbol"/>
              <a:buChar char="·"/>
              <a:defRPr/>
            </a:pPr>
            <a:r>
              <a:rPr lang="en-US" sz="2800" i="1" u="sng" spc="60" dirty="0">
                <a:solidFill>
                  <a:srgbClr val="000000"/>
                </a:solidFill>
                <a:latin typeface="Arial" panose="22635452340000000000" pitchFamily="2"/>
              </a:rPr>
              <a:t>Specialized for your business</a:t>
            </a:r>
          </a:p>
        </p:txBody>
      </p:sp>
      <p:graphicFrame>
        <p:nvGraphicFramePr>
          <p:cNvPr id="139" name="table 139"/>
          <p:cNvGraphicFramePr>
            <a:graphicFrameLocks noGrp="1"/>
          </p:cNvGraphicFramePr>
          <p:nvPr/>
        </p:nvGraphicFramePr>
        <p:xfrm>
          <a:off x="454025" y="6376988"/>
          <a:ext cx="9144000" cy="731837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0480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24130" cmpd="dbl">
                      <a:solidFill>
                        <a:srgbClr val="A2A3A3"/>
                      </a:solidFill>
                      <a:prstDash val="solid"/>
                    </a:lnB>
                    <a:solidFill>
                      <a:srgbClr val="D0D1D3"/>
                    </a:solidFill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l"/>
                      <a:r>
                        <a:rPr lang="en-US" sz="100" dirty="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A2A3A3"/>
                      </a:solidFill>
                      <a:prstDash val="solid"/>
                    </a:lnT>
                    <a:lnB w="24130" cmpd="dbl">
                      <a:solidFill>
                        <a:srgbClr val="E0E1E1"/>
                      </a:solidFill>
                      <a:prstDash val="solid"/>
                    </a:lnB>
                  </a:tcPr>
                </a:tc>
              </a:tr>
              <a:tr h="32956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827135" algn="r"/>
                        </a:tabLst>
                      </a:pPr>
                      <a:endParaRPr lang="en-US" sz="1250" spc="50" dirty="0">
                        <a:solidFill>
                          <a:srgbClr val="7F7F7F"/>
                        </a:solidFill>
                        <a:latin typeface="Arial" panose="22635452340000000000" pitchFamily="2"/>
                      </a:endParaRP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E0E1E1"/>
                      </a:solidFill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E1E2E2"/>
                    </a:solidFill>
                  </a:tcPr>
                </a:tc>
              </a:tr>
            </a:tbl>
          </a:graphicData>
        </a:graphic>
      </p:graphicFrame>
      <p:cxnSp>
        <p:nvCxnSpPr>
          <p:cNvPr id="10251" name="Shape"/>
          <p:cNvCxnSpPr>
            <a:cxnSpLocks noChangeShapeType="1"/>
          </p:cNvCxnSpPr>
          <p:nvPr/>
        </p:nvCxnSpPr>
        <p:spPr bwMode="auto">
          <a:xfrm>
            <a:off x="454025" y="2127250"/>
            <a:ext cx="9150350" cy="0"/>
          </a:xfrm>
          <a:prstGeom prst="line">
            <a:avLst/>
          </a:prstGeom>
          <a:noFill/>
          <a:ln w="39370" cmpd="dbl">
            <a:solidFill>
              <a:srgbClr val="E2E5E7"/>
            </a:solidFill>
            <a:round/>
            <a:headEnd/>
            <a:tailEnd/>
          </a:ln>
        </p:spPr>
      </p:cxnSp>
      <p:cxnSp>
        <p:nvCxnSpPr>
          <p:cNvPr id="10252" name="Shape"/>
          <p:cNvCxnSpPr>
            <a:cxnSpLocks noChangeShapeType="1"/>
          </p:cNvCxnSpPr>
          <p:nvPr/>
        </p:nvCxnSpPr>
        <p:spPr bwMode="auto">
          <a:xfrm>
            <a:off x="454025" y="7092950"/>
            <a:ext cx="9147175" cy="0"/>
          </a:xfrm>
          <a:prstGeom prst="line">
            <a:avLst/>
          </a:prstGeom>
          <a:noFill/>
          <a:ln w="18415" cmpd="dbl">
            <a:solidFill>
              <a:srgbClr val="818181"/>
            </a:solidFill>
            <a:round/>
            <a:headEnd/>
            <a:tailEnd/>
          </a:ln>
        </p:spPr>
      </p:cxnSp>
      <p:cxnSp>
        <p:nvCxnSpPr>
          <p:cNvPr id="10253" name="Shape"/>
          <p:cNvCxnSpPr>
            <a:cxnSpLocks noChangeShapeType="1"/>
          </p:cNvCxnSpPr>
          <p:nvPr/>
        </p:nvCxnSpPr>
        <p:spPr bwMode="auto">
          <a:xfrm>
            <a:off x="457200" y="7138988"/>
            <a:ext cx="9144000" cy="0"/>
          </a:xfrm>
          <a:prstGeom prst="line">
            <a:avLst/>
          </a:prstGeom>
          <a:noFill/>
          <a:ln w="18415" cmpd="dbl">
            <a:solidFill>
              <a:srgbClr val="CCCCCC"/>
            </a:solidFill>
            <a:round/>
            <a:headEnd/>
            <a:tailEnd/>
          </a:ln>
        </p:spPr>
      </p:cxnSp>
      <p:cxnSp>
        <p:nvCxnSpPr>
          <p:cNvPr id="10254" name="Shape"/>
          <p:cNvCxnSpPr>
            <a:cxnSpLocks noChangeShapeType="1"/>
          </p:cNvCxnSpPr>
          <p:nvPr/>
        </p:nvCxnSpPr>
        <p:spPr bwMode="auto">
          <a:xfrm>
            <a:off x="454025" y="7162800"/>
            <a:ext cx="9150350" cy="0"/>
          </a:xfrm>
          <a:prstGeom prst="line">
            <a:avLst/>
          </a:prstGeom>
          <a:noFill/>
          <a:ln w="24130" cmpd="dbl">
            <a:solidFill>
              <a:srgbClr val="FFFFFF"/>
            </a:solidFill>
            <a:round/>
            <a:headEnd/>
            <a:tailEnd/>
          </a:ln>
        </p:spPr>
      </p:cxnSp>
      <p:cxnSp>
        <p:nvCxnSpPr>
          <p:cNvPr id="10255" name="Shape"/>
          <p:cNvCxnSpPr>
            <a:cxnSpLocks noChangeShapeType="1"/>
          </p:cNvCxnSpPr>
          <p:nvPr/>
        </p:nvCxnSpPr>
        <p:spPr bwMode="auto">
          <a:xfrm>
            <a:off x="457200" y="7116763"/>
            <a:ext cx="9144000" cy="0"/>
          </a:xfrm>
          <a:prstGeom prst="line">
            <a:avLst/>
          </a:prstGeom>
          <a:noFill/>
          <a:ln w="24130" cmpd="dbl">
            <a:solidFill>
              <a:srgbClr val="8A8A8A"/>
            </a:solidFill>
            <a:round/>
            <a:headEnd/>
            <a:tailEnd/>
          </a:ln>
        </p:spPr>
      </p:cxnSp>
      <p:cxnSp>
        <p:nvCxnSpPr>
          <p:cNvPr id="10256" name="Shape"/>
          <p:cNvCxnSpPr>
            <a:cxnSpLocks noChangeShapeType="1"/>
          </p:cNvCxnSpPr>
          <p:nvPr/>
        </p:nvCxnSpPr>
        <p:spPr bwMode="auto">
          <a:xfrm>
            <a:off x="457200" y="2127250"/>
            <a:ext cx="9144000" cy="0"/>
          </a:xfrm>
          <a:prstGeom prst="line">
            <a:avLst/>
          </a:prstGeom>
          <a:noFill/>
          <a:ln w="39370" cmpd="dbl">
            <a:solidFill>
              <a:srgbClr val="E2E5E7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19138"/>
            <a:ext cx="9144000" cy="134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0" name="Text Placeholder 149"/>
          <p:cNvSpPr>
            <a:spLocks noGrp="1"/>
          </p:cNvSpPr>
          <p:nvPr>
            <p:ph type="body" idx="10"/>
          </p:nvPr>
        </p:nvSpPr>
        <p:spPr>
          <a:xfrm>
            <a:off x="1639888" y="1230313"/>
            <a:ext cx="6805612" cy="579437"/>
          </a:xfrm>
        </p:spPr>
        <p:txBody>
          <a:bodyPr/>
          <a:lstStyle/>
          <a:p>
            <a:pPr marL="0" indent="0" algn="ctr" eaLnBrk="1" fontAlgn="auto" hangingPunct="1">
              <a:lnSpc>
                <a:spcPct val="10559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3600" b="1" spc="-35" dirty="0">
                <a:solidFill>
                  <a:srgbClr val="BBBBBB"/>
                </a:solidFill>
                <a:latin typeface="Arial" panose="22635452340000000000" pitchFamily="2"/>
              </a:rPr>
              <a:t>Predictive Insight for Marketing</a:t>
            </a:r>
          </a:p>
        </p:txBody>
      </p:sp>
      <p:pic>
        <p:nvPicPr>
          <p:cNvPr id="11268" name="Imag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50" y="2600325"/>
            <a:ext cx="7348538" cy="130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" name="Text Placeholder 152"/>
          <p:cNvSpPr>
            <a:spLocks noGrp="1"/>
          </p:cNvSpPr>
          <p:nvPr>
            <p:ph type="body" idx="10"/>
          </p:nvPr>
        </p:nvSpPr>
        <p:spPr>
          <a:xfrm>
            <a:off x="857250" y="3690938"/>
            <a:ext cx="2133600" cy="211137"/>
          </a:xfrm>
        </p:spPr>
        <p:txBody>
          <a:bodyPr/>
          <a:lstStyle/>
          <a:p>
            <a:pPr marL="0" indent="0" eaLnBrk="1" fontAlgn="auto" hangingPunct="1">
              <a:lnSpc>
                <a:spcPct val="7679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1800" b="1" spc="-65" dirty="0">
                <a:solidFill>
                  <a:srgbClr val="000000"/>
                </a:solidFill>
                <a:latin typeface="Times New Roman" panose="22635452340000000000" pitchFamily="1"/>
              </a:rPr>
              <a:t>Prospective campaign</a:t>
            </a:r>
          </a:p>
        </p:txBody>
      </p:sp>
      <p:sp>
        <p:nvSpPr>
          <p:cNvPr id="154" name="Text Placeholder 153"/>
          <p:cNvSpPr>
            <a:spLocks noGrp="1"/>
          </p:cNvSpPr>
          <p:nvPr>
            <p:ph type="body" idx="10"/>
          </p:nvPr>
        </p:nvSpPr>
        <p:spPr>
          <a:xfrm>
            <a:off x="3621088" y="3133725"/>
            <a:ext cx="2590800" cy="252413"/>
          </a:xfrm>
        </p:spPr>
        <p:txBody>
          <a:bodyPr/>
          <a:lstStyle/>
          <a:p>
            <a:pPr marL="0" indent="0" algn="ctr" eaLnBrk="1" fontAlgn="auto" hangingPunct="1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800" b="1" spc="-90" dirty="0">
                <a:solidFill>
                  <a:srgbClr val="000000"/>
                </a:solidFill>
                <a:latin typeface="Times New Roman" panose="22635452340000000000" pitchFamily="1"/>
              </a:rPr>
              <a:t>Prediction model</a:t>
            </a:r>
          </a:p>
        </p:txBody>
      </p:sp>
      <p:sp>
        <p:nvSpPr>
          <p:cNvPr id="155" name="Text Placeholder 154"/>
          <p:cNvSpPr>
            <a:spLocks noGrp="1"/>
          </p:cNvSpPr>
          <p:nvPr>
            <p:ph type="body" idx="10"/>
          </p:nvPr>
        </p:nvSpPr>
        <p:spPr>
          <a:xfrm>
            <a:off x="454025" y="3919538"/>
            <a:ext cx="9150350" cy="941387"/>
          </a:xfrm>
        </p:spPr>
        <p:txBody>
          <a:bodyPr/>
          <a:lstStyle/>
          <a:p>
            <a:pPr marL="6492240" indent="0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4860"/>
              </a:spcAft>
              <a:buFontTx/>
              <a:buNone/>
              <a:defRPr/>
            </a:pPr>
            <a:r>
              <a:rPr lang="en-US" sz="1800" b="1" spc="-40" dirty="0">
                <a:solidFill>
                  <a:srgbClr val="000000"/>
                </a:solidFill>
                <a:latin typeface="Times New Roman" panose="22635452340000000000" pitchFamily="1"/>
              </a:rPr>
              <a:t>Predicted response</a:t>
            </a:r>
          </a:p>
        </p:txBody>
      </p:sp>
      <p:pic>
        <p:nvPicPr>
          <p:cNvPr id="11272" name="Imag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89325" y="4860925"/>
            <a:ext cx="117475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8" name="Text Placeholder 157"/>
          <p:cNvSpPr>
            <a:spLocks noGrp="1"/>
          </p:cNvSpPr>
          <p:nvPr>
            <p:ph type="body" idx="10"/>
          </p:nvPr>
        </p:nvSpPr>
        <p:spPr>
          <a:xfrm>
            <a:off x="3562350" y="5210175"/>
            <a:ext cx="1062038" cy="598488"/>
          </a:xfrm>
        </p:spPr>
        <p:txBody>
          <a:bodyPr/>
          <a:lstStyle/>
          <a:p>
            <a:pPr marL="0" indent="0"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b="1" spc="-85" dirty="0">
                <a:solidFill>
                  <a:srgbClr val="000000"/>
                </a:solidFill>
                <a:latin typeface="Times New Roman" panose="22635452340000000000" pitchFamily="1"/>
              </a:rPr>
              <a:t>Customer</a:t>
            </a:r>
          </a:p>
          <a:p>
            <a:pPr marL="0" indent="0" algn="ctr" eaLnBrk="1" fontAlgn="auto" hangingPunct="1">
              <a:lnSpc>
                <a:spcPct val="95999"/>
              </a:lnSpc>
              <a:spcBef>
                <a:spcPts val="54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b="1" dirty="0">
                <a:solidFill>
                  <a:srgbClr val="000000"/>
                </a:solidFill>
                <a:latin typeface="Times New Roman" panose="22635452340000000000" pitchFamily="1"/>
              </a:rPr>
              <a:t>profile</a:t>
            </a:r>
          </a:p>
        </p:txBody>
      </p:sp>
      <p:pic>
        <p:nvPicPr>
          <p:cNvPr id="11274" name="Imag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41925" y="4860925"/>
            <a:ext cx="117475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1" name="Text Placeholder 160"/>
          <p:cNvSpPr>
            <a:spLocks noGrp="1"/>
          </p:cNvSpPr>
          <p:nvPr>
            <p:ph type="body" idx="10"/>
          </p:nvPr>
        </p:nvSpPr>
        <p:spPr>
          <a:xfrm>
            <a:off x="5314950" y="5210175"/>
            <a:ext cx="1062038" cy="598488"/>
          </a:xfrm>
        </p:spPr>
        <p:txBody>
          <a:bodyPr/>
          <a:lstStyle/>
          <a:p>
            <a:pPr marL="0" indent="0"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b="1" spc="-85" dirty="0">
                <a:solidFill>
                  <a:srgbClr val="000000"/>
                </a:solidFill>
                <a:latin typeface="Times New Roman" panose="22635452340000000000" pitchFamily="1"/>
              </a:rPr>
              <a:t>Customer</a:t>
            </a:r>
          </a:p>
          <a:p>
            <a:pPr marL="0" indent="0" algn="ctr" eaLnBrk="1" fontAlgn="auto" hangingPunct="1">
              <a:lnSpc>
                <a:spcPct val="95999"/>
              </a:lnSpc>
              <a:spcBef>
                <a:spcPts val="54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b="1" dirty="0">
                <a:solidFill>
                  <a:srgbClr val="000000"/>
                </a:solidFill>
                <a:latin typeface="Times New Roman" panose="22635452340000000000" pitchFamily="1"/>
              </a:rPr>
              <a:t>history</a:t>
            </a:r>
          </a:p>
        </p:txBody>
      </p:sp>
      <p:graphicFrame>
        <p:nvGraphicFramePr>
          <p:cNvPr id="164" name="table 164"/>
          <p:cNvGraphicFramePr>
            <a:graphicFrameLocks noGrp="1"/>
          </p:cNvGraphicFramePr>
          <p:nvPr/>
        </p:nvGraphicFramePr>
        <p:xfrm>
          <a:off x="454025" y="6376988"/>
          <a:ext cx="9144000" cy="731837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0480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24130" cmpd="dbl">
                      <a:solidFill>
                        <a:srgbClr val="A2A3A3"/>
                      </a:solidFill>
                      <a:prstDash val="solid"/>
                    </a:lnB>
                    <a:solidFill>
                      <a:srgbClr val="D0D1D3"/>
                    </a:solidFill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l"/>
                      <a:r>
                        <a:rPr lang="en-US" sz="100" dirty="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A2A3A3"/>
                      </a:solidFill>
                      <a:prstDash val="solid"/>
                    </a:lnT>
                    <a:lnB w="24130" cmpd="dbl">
                      <a:solidFill>
                        <a:srgbClr val="E0E1E1"/>
                      </a:solidFill>
                      <a:prstDash val="solid"/>
                    </a:lnB>
                  </a:tcPr>
                </a:tc>
              </a:tr>
              <a:tr h="32956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827135" algn="r"/>
                        </a:tabLst>
                      </a:pPr>
                      <a:endParaRPr lang="en-US" sz="1250" spc="50" dirty="0">
                        <a:solidFill>
                          <a:srgbClr val="7F7F7F"/>
                        </a:solidFill>
                        <a:latin typeface="Arial" panose="22635452340000000000" pitchFamily="2"/>
                      </a:endParaRP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E0E1E1"/>
                      </a:solidFill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E1E2E2"/>
                    </a:solidFill>
                  </a:tcPr>
                </a:tc>
              </a:tr>
            </a:tbl>
          </a:graphicData>
        </a:graphic>
      </p:graphicFrame>
      <p:cxnSp>
        <p:nvCxnSpPr>
          <p:cNvPr id="11282" name="Shape"/>
          <p:cNvCxnSpPr>
            <a:cxnSpLocks noChangeShapeType="1"/>
          </p:cNvCxnSpPr>
          <p:nvPr/>
        </p:nvCxnSpPr>
        <p:spPr bwMode="auto">
          <a:xfrm>
            <a:off x="454025" y="7092950"/>
            <a:ext cx="9147175" cy="0"/>
          </a:xfrm>
          <a:prstGeom prst="line">
            <a:avLst/>
          </a:prstGeom>
          <a:noFill/>
          <a:ln w="18415" cmpd="dbl">
            <a:solidFill>
              <a:srgbClr val="818181"/>
            </a:solidFill>
            <a:round/>
            <a:headEnd/>
            <a:tailEnd/>
          </a:ln>
        </p:spPr>
      </p:cxnSp>
      <p:cxnSp>
        <p:nvCxnSpPr>
          <p:cNvPr id="11283" name="Shape"/>
          <p:cNvCxnSpPr>
            <a:cxnSpLocks noChangeShapeType="1"/>
          </p:cNvCxnSpPr>
          <p:nvPr/>
        </p:nvCxnSpPr>
        <p:spPr bwMode="auto">
          <a:xfrm>
            <a:off x="457200" y="7138988"/>
            <a:ext cx="9144000" cy="0"/>
          </a:xfrm>
          <a:prstGeom prst="line">
            <a:avLst/>
          </a:prstGeom>
          <a:noFill/>
          <a:ln w="18415" cmpd="dbl">
            <a:solidFill>
              <a:srgbClr val="CCCCCC"/>
            </a:solidFill>
            <a:round/>
            <a:headEnd/>
            <a:tailEnd/>
          </a:ln>
        </p:spPr>
      </p:cxnSp>
      <p:cxnSp>
        <p:nvCxnSpPr>
          <p:cNvPr id="11284" name="Shape"/>
          <p:cNvCxnSpPr>
            <a:cxnSpLocks noChangeShapeType="1"/>
          </p:cNvCxnSpPr>
          <p:nvPr/>
        </p:nvCxnSpPr>
        <p:spPr bwMode="auto">
          <a:xfrm>
            <a:off x="454025" y="7162800"/>
            <a:ext cx="9150350" cy="0"/>
          </a:xfrm>
          <a:prstGeom prst="line">
            <a:avLst/>
          </a:prstGeom>
          <a:noFill/>
          <a:ln w="24130" cmpd="dbl">
            <a:solidFill>
              <a:srgbClr val="FFFFFF"/>
            </a:solidFill>
            <a:round/>
            <a:headEnd/>
            <a:tailEnd/>
          </a:ln>
        </p:spPr>
      </p:cxnSp>
      <p:cxnSp>
        <p:nvCxnSpPr>
          <p:cNvPr id="11285" name="Shape"/>
          <p:cNvCxnSpPr>
            <a:cxnSpLocks noChangeShapeType="1"/>
          </p:cNvCxnSpPr>
          <p:nvPr/>
        </p:nvCxnSpPr>
        <p:spPr bwMode="auto">
          <a:xfrm>
            <a:off x="457200" y="7116763"/>
            <a:ext cx="9144000" cy="0"/>
          </a:xfrm>
          <a:prstGeom prst="line">
            <a:avLst/>
          </a:prstGeom>
          <a:noFill/>
          <a:ln w="24130" cmpd="dbl">
            <a:solidFill>
              <a:srgbClr val="8A8A8A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19138"/>
            <a:ext cx="9144000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3" name="Text Placeholder 172"/>
          <p:cNvSpPr>
            <a:spLocks noGrp="1"/>
          </p:cNvSpPr>
          <p:nvPr>
            <p:ph type="body" idx="10"/>
          </p:nvPr>
        </p:nvSpPr>
        <p:spPr>
          <a:xfrm>
            <a:off x="2197100" y="1139825"/>
            <a:ext cx="5743575" cy="635000"/>
          </a:xfrm>
        </p:spPr>
        <p:txBody>
          <a:bodyPr/>
          <a:lstStyle/>
          <a:p>
            <a:pPr marL="0" indent="0" algn="ctr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360"/>
              </a:spcAft>
              <a:buFontTx/>
              <a:buNone/>
              <a:defRPr/>
            </a:pPr>
            <a:r>
              <a:rPr lang="en-US" sz="4000" b="1" spc="-30" dirty="0">
                <a:solidFill>
                  <a:srgbClr val="BBBBBB"/>
                </a:solidFill>
                <a:latin typeface="Arial" panose="22635452340000000000" pitchFamily="2"/>
              </a:rPr>
              <a:t>Taking Business Action</a:t>
            </a:r>
          </a:p>
        </p:txBody>
      </p:sp>
      <p:graphicFrame>
        <p:nvGraphicFramePr>
          <p:cNvPr id="176" name="table 176"/>
          <p:cNvGraphicFramePr>
            <a:graphicFrameLocks noGrp="1"/>
          </p:cNvGraphicFramePr>
          <p:nvPr/>
        </p:nvGraphicFramePr>
        <p:xfrm>
          <a:off x="454025" y="2487613"/>
          <a:ext cx="9340850" cy="2003425"/>
        </p:xfrm>
        <a:graphic>
          <a:graphicData uri="http://schemas.openxmlformats.org/drawingml/2006/table">
            <a:tbl>
              <a:tblPr/>
              <a:tblGrid>
                <a:gridCol w="2139950"/>
                <a:gridCol w="207963"/>
                <a:gridCol w="2417762"/>
                <a:gridCol w="477838"/>
                <a:gridCol w="4097337"/>
              </a:tblGrid>
              <a:tr h="35083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6830" cap="flat" cmpd="sng" algn="ctr">
                      <a:solidFill>
                        <a:srgbClr val="3232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683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0" marT="0" marB="0" horzOverflow="overflow">
                    <a:lnL w="36830" cap="flat" cmpd="sng" algn="ctr">
                      <a:solidFill>
                        <a:srgbClr val="3232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Business Logic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36830" cap="flat" cmpd="sng" algn="ctr">
                      <a:solidFill>
                        <a:srgbClr val="3232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6830" cap="flat" cmpd="sng" algn="ctr">
                      <a:solidFill>
                        <a:srgbClr val="3232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103188" marR="0" lvl="0" indent="0" algn="l" defTabSz="914400" rtl="0" eaLnBrk="1" fontAlgn="base" latinLnBrk="0" hangingPunct="1">
                        <a:lnSpc>
                          <a:spcPct val="82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Business action:</a:t>
                      </a:r>
                    </a:p>
                    <a:p>
                      <a:pPr marL="103188" marR="0" lvl="0" indent="0" algn="l" defTabSz="914400" rtl="0" eaLnBrk="1" fontAlgn="base" latinLnBrk="0" hangingPunct="1">
                        <a:lnSpc>
                          <a:spcPct val="75000"/>
                        </a:lnSpc>
                        <a:spcBef>
                          <a:spcPts val="725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·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Mail a solicitation</a:t>
                      </a:r>
                    </a:p>
                    <a:p>
                      <a:pPr marL="103188" marR="0" lvl="0" indent="0" algn="l" defTabSz="914400" rtl="0" eaLnBrk="1" fontAlgn="base" latinLnBrk="0" hangingPunct="1">
                        <a:lnSpc>
                          <a:spcPct val="9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·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Suggest a cross-sell option</a:t>
                      </a:r>
                    </a:p>
                    <a:p>
                      <a:pPr marL="103188" marR="0" lvl="0" indent="0" algn="l" defTabSz="914400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·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Retain with a promotion</a:t>
                      </a:r>
                    </a:p>
                  </a:txBody>
                  <a:tcPr marL="0" marR="0" marT="0" marB="0" horzOverflow="overflow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683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36830" cap="flat" cmpd="sng" algn="ctr">
                      <a:solidFill>
                        <a:srgbClr val="3232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Predicted response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8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2315" name="Imag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6013" y="2487613"/>
            <a:ext cx="950912" cy="124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16" name="Imag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2800350"/>
            <a:ext cx="4794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81" name="table 181"/>
          <p:cNvGraphicFramePr>
            <a:graphicFrameLocks noGrp="1"/>
          </p:cNvGraphicFramePr>
          <p:nvPr/>
        </p:nvGraphicFramePr>
        <p:xfrm>
          <a:off x="454025" y="6376988"/>
          <a:ext cx="9144000" cy="731837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0480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24130" cmpd="dbl">
                      <a:solidFill>
                        <a:srgbClr val="A2A3A3"/>
                      </a:solidFill>
                      <a:prstDash val="solid"/>
                    </a:lnB>
                    <a:solidFill>
                      <a:srgbClr val="D0D1D3"/>
                    </a:solidFill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l"/>
                      <a:r>
                        <a:rPr lang="en-US" sz="100" dirty="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A2A3A3"/>
                      </a:solidFill>
                      <a:prstDash val="solid"/>
                    </a:lnT>
                    <a:lnB w="24130" cmpd="dbl">
                      <a:solidFill>
                        <a:srgbClr val="E0E1E1"/>
                      </a:solidFill>
                      <a:prstDash val="solid"/>
                    </a:lnB>
                  </a:tcPr>
                </a:tc>
              </a:tr>
              <a:tr h="32956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827135" algn="r"/>
                        </a:tabLst>
                      </a:pPr>
                      <a:endParaRPr lang="en-US" sz="1250" spc="50" dirty="0">
                        <a:solidFill>
                          <a:srgbClr val="7F7F7F"/>
                        </a:solidFill>
                        <a:latin typeface="Arial" panose="22635452340000000000" pitchFamily="2"/>
                      </a:endParaRP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E0E1E1"/>
                      </a:solidFill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E1E2E2"/>
                    </a:solidFill>
                  </a:tcPr>
                </a:tc>
              </a:tr>
            </a:tbl>
          </a:graphicData>
        </a:graphic>
      </p:graphicFrame>
      <p:cxnSp>
        <p:nvCxnSpPr>
          <p:cNvPr id="12323" name="Shape"/>
          <p:cNvCxnSpPr>
            <a:cxnSpLocks noChangeShapeType="1"/>
          </p:cNvCxnSpPr>
          <p:nvPr/>
        </p:nvCxnSpPr>
        <p:spPr bwMode="auto">
          <a:xfrm>
            <a:off x="454025" y="7092950"/>
            <a:ext cx="9147175" cy="0"/>
          </a:xfrm>
          <a:prstGeom prst="line">
            <a:avLst/>
          </a:prstGeom>
          <a:noFill/>
          <a:ln w="18415" cmpd="dbl">
            <a:solidFill>
              <a:srgbClr val="818181"/>
            </a:solidFill>
            <a:round/>
            <a:headEnd/>
            <a:tailEnd/>
          </a:ln>
        </p:spPr>
      </p:cxnSp>
      <p:cxnSp>
        <p:nvCxnSpPr>
          <p:cNvPr id="12324" name="Shape"/>
          <p:cNvCxnSpPr>
            <a:cxnSpLocks noChangeShapeType="1"/>
          </p:cNvCxnSpPr>
          <p:nvPr/>
        </p:nvCxnSpPr>
        <p:spPr bwMode="auto">
          <a:xfrm>
            <a:off x="457200" y="7138988"/>
            <a:ext cx="9144000" cy="0"/>
          </a:xfrm>
          <a:prstGeom prst="line">
            <a:avLst/>
          </a:prstGeom>
          <a:noFill/>
          <a:ln w="18415" cmpd="dbl">
            <a:solidFill>
              <a:srgbClr val="CCCCCC"/>
            </a:solidFill>
            <a:round/>
            <a:headEnd/>
            <a:tailEnd/>
          </a:ln>
        </p:spPr>
      </p:cxnSp>
      <p:cxnSp>
        <p:nvCxnSpPr>
          <p:cNvPr id="12325" name="Shape"/>
          <p:cNvCxnSpPr>
            <a:cxnSpLocks noChangeShapeType="1"/>
          </p:cNvCxnSpPr>
          <p:nvPr/>
        </p:nvCxnSpPr>
        <p:spPr bwMode="auto">
          <a:xfrm>
            <a:off x="454025" y="7162800"/>
            <a:ext cx="9150350" cy="0"/>
          </a:xfrm>
          <a:prstGeom prst="line">
            <a:avLst/>
          </a:prstGeom>
          <a:noFill/>
          <a:ln w="24130" cmpd="dbl">
            <a:solidFill>
              <a:srgbClr val="FFFFFF"/>
            </a:solidFill>
            <a:round/>
            <a:headEnd/>
            <a:tailEnd/>
          </a:ln>
        </p:spPr>
      </p:cxnSp>
      <p:cxnSp>
        <p:nvCxnSpPr>
          <p:cNvPr id="12326" name="Shape"/>
          <p:cNvCxnSpPr>
            <a:cxnSpLocks noChangeShapeType="1"/>
          </p:cNvCxnSpPr>
          <p:nvPr/>
        </p:nvCxnSpPr>
        <p:spPr bwMode="auto">
          <a:xfrm>
            <a:off x="457200" y="7116763"/>
            <a:ext cx="9144000" cy="0"/>
          </a:xfrm>
          <a:prstGeom prst="line">
            <a:avLst/>
          </a:prstGeom>
          <a:noFill/>
          <a:ln w="24130" cmpd="dbl">
            <a:solidFill>
              <a:srgbClr val="8A8A8A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ext Placeholder 187"/>
          <p:cNvSpPr>
            <a:spLocks noGrp="1"/>
          </p:cNvSpPr>
          <p:nvPr>
            <p:ph type="body" idx="10"/>
          </p:nvPr>
        </p:nvSpPr>
        <p:spPr>
          <a:xfrm>
            <a:off x="454025" y="2500313"/>
            <a:ext cx="9150350" cy="3876675"/>
          </a:xfrm>
        </p:spPr>
        <p:txBody>
          <a:bodyPr/>
          <a:lstStyle/>
          <a:p>
            <a:pPr marL="502920" indent="0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i="1" u="sng" spc="-70" dirty="0">
                <a:solidFill>
                  <a:srgbClr val="000000"/>
                </a:solidFill>
                <a:latin typeface="Times New Roman" panose="22635452340000000000" pitchFamily="1"/>
              </a:rPr>
              <a:t>Lower campaign costs and increase response rates </a:t>
            </a:r>
          </a:p>
          <a:p>
            <a:pPr marL="91440" indent="365760" eaLnBrk="1" fontAlgn="auto" hangingPunct="1">
              <a:lnSpc>
                <a:spcPct val="95999"/>
              </a:lnSpc>
              <a:spcBef>
                <a:spcPts val="4680"/>
              </a:spcBef>
              <a:spcAft>
                <a:spcPts val="0"/>
              </a:spcAft>
              <a:buFont typeface="Symbol"/>
              <a:buChar char="·"/>
              <a:defRPr/>
            </a:pPr>
            <a:r>
              <a:rPr lang="en-US" b="1" spc="-40" dirty="0">
                <a:solidFill>
                  <a:srgbClr val="000000"/>
                </a:solidFill>
                <a:latin typeface="Times New Roman" panose="22635452340000000000" pitchFamily="1"/>
              </a:rPr>
              <a:t>Make campaigns more targeted</a:t>
            </a:r>
            <a:r>
              <a:rPr lang="en-US" spc="-40" dirty="0">
                <a:solidFill>
                  <a:srgbClr val="000000"/>
                </a:solidFill>
                <a:latin typeface="Times New Roman" panose="22635452340000000000" pitchFamily="1"/>
              </a:rPr>
              <a:t> and more selective</a:t>
            </a:r>
          </a:p>
          <a:p>
            <a:pPr marL="91440" indent="365760" eaLnBrk="1" fontAlgn="auto" hangingPunct="1">
              <a:lnSpc>
                <a:spcPct val="95999"/>
              </a:lnSpc>
              <a:spcBef>
                <a:spcPts val="900"/>
              </a:spcBef>
              <a:spcAft>
                <a:spcPts val="0"/>
              </a:spcAft>
              <a:buFont typeface="Symbol"/>
              <a:buChar char="·"/>
              <a:defRPr/>
            </a:pPr>
            <a:r>
              <a:rPr lang="en-US" b="1" spc="-25" dirty="0">
                <a:solidFill>
                  <a:srgbClr val="000000"/>
                </a:solidFill>
                <a:latin typeface="Times New Roman" panose="22635452340000000000" pitchFamily="1"/>
              </a:rPr>
              <a:t>Identify segments</a:t>
            </a:r>
            <a:r>
              <a:rPr lang="en-US" spc="-25" dirty="0">
                <a:solidFill>
                  <a:srgbClr val="000000"/>
                </a:solidFill>
                <a:latin typeface="Times New Roman" panose="22635452340000000000" pitchFamily="1"/>
              </a:rPr>
              <a:t> five or more times as responsive</a:t>
            </a:r>
          </a:p>
          <a:p>
            <a:pPr marL="91440" indent="365760" eaLnBrk="1" fontAlgn="auto" hangingPunct="1">
              <a:lnSpc>
                <a:spcPct val="95999"/>
              </a:lnSpc>
              <a:spcBef>
                <a:spcPts val="1080"/>
              </a:spcBef>
              <a:spcAft>
                <a:spcPts val="0"/>
              </a:spcAft>
              <a:buFont typeface="Symbol"/>
              <a:buChar char="·"/>
              <a:defRPr/>
            </a:pPr>
            <a:r>
              <a:rPr lang="en-US" b="1" spc="-50" dirty="0">
                <a:solidFill>
                  <a:srgbClr val="000000"/>
                </a:solidFill>
                <a:latin typeface="Times New Roman" panose="22635452340000000000" pitchFamily="1"/>
              </a:rPr>
              <a:t>Achieve 80% of responses</a:t>
            </a:r>
            <a:r>
              <a:rPr lang="en-US" spc="-50" dirty="0">
                <a:solidFill>
                  <a:srgbClr val="000000"/>
                </a:solidFill>
                <a:latin typeface="Times New Roman" panose="22635452340000000000" pitchFamily="1"/>
              </a:rPr>
              <a:t> with just 40% of mailing</a:t>
            </a:r>
          </a:p>
          <a:p>
            <a:pPr marL="91440" indent="365760" eaLnBrk="1" fontAlgn="auto" hangingPunct="1">
              <a:lnSpc>
                <a:spcPct val="95999"/>
              </a:lnSpc>
              <a:spcBef>
                <a:spcPts val="900"/>
              </a:spcBef>
              <a:spcAft>
                <a:spcPts val="2700"/>
              </a:spcAft>
              <a:buFont typeface="Symbol"/>
              <a:buChar char="·"/>
              <a:defRPr/>
            </a:pPr>
            <a:r>
              <a:rPr lang="en-US" b="1" dirty="0">
                <a:solidFill>
                  <a:srgbClr val="000000"/>
                </a:solidFill>
                <a:latin typeface="Times New Roman" panose="22635452340000000000" pitchFamily="1"/>
              </a:rPr>
              <a:t>Increase campaign ROI</a:t>
            </a:r>
            <a:r>
              <a:rPr lang="en-US" dirty="0">
                <a:solidFill>
                  <a:srgbClr val="000000"/>
                </a:solidFill>
                <a:latin typeface="Times New Roman" panose="22635452340000000000" pitchFamily="1"/>
              </a:rPr>
              <a:t> &amp; profitability</a:t>
            </a:r>
          </a:p>
        </p:txBody>
      </p:sp>
      <p:graphicFrame>
        <p:nvGraphicFramePr>
          <p:cNvPr id="191" name="table 191"/>
          <p:cNvGraphicFramePr>
            <a:graphicFrameLocks noGrp="1"/>
          </p:cNvGraphicFramePr>
          <p:nvPr/>
        </p:nvGraphicFramePr>
        <p:xfrm>
          <a:off x="454025" y="6376988"/>
          <a:ext cx="9144000" cy="731837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0480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24130" cmpd="dbl">
                      <a:solidFill>
                        <a:srgbClr val="A2A3A3"/>
                      </a:solidFill>
                      <a:prstDash val="solid"/>
                    </a:lnB>
                    <a:solidFill>
                      <a:srgbClr val="D0D1D3"/>
                    </a:solidFill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l"/>
                      <a:r>
                        <a:rPr lang="en-US" sz="100" dirty="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A2A3A3"/>
                      </a:solidFill>
                      <a:prstDash val="solid"/>
                    </a:lnT>
                    <a:lnB w="24130" cmpd="dbl">
                      <a:solidFill>
                        <a:srgbClr val="E0E1E1"/>
                      </a:solidFill>
                      <a:prstDash val="solid"/>
                    </a:lnB>
                  </a:tcPr>
                </a:tc>
              </a:tr>
              <a:tr h="32956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827135" algn="r"/>
                        </a:tabLst>
                      </a:pPr>
                      <a:endParaRPr lang="en-US" sz="1250" spc="50" dirty="0">
                        <a:solidFill>
                          <a:srgbClr val="7F7F7F"/>
                        </a:solidFill>
                        <a:latin typeface="Arial" panose="22635452340000000000" pitchFamily="2"/>
                      </a:endParaRP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E0E1E1"/>
                      </a:solidFill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E1E2E2"/>
                    </a:solidFill>
                  </a:tcPr>
                </a:tc>
              </a:tr>
            </a:tbl>
          </a:graphicData>
        </a:graphic>
      </p:graphicFrame>
      <p:pic>
        <p:nvPicPr>
          <p:cNvPr id="13321" name="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19138"/>
            <a:ext cx="9144000" cy="134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" name="Text Placeholder 193"/>
          <p:cNvSpPr>
            <a:spLocks noGrp="1"/>
          </p:cNvSpPr>
          <p:nvPr>
            <p:ph type="body" idx="10"/>
          </p:nvPr>
        </p:nvSpPr>
        <p:spPr>
          <a:xfrm>
            <a:off x="615950" y="1149350"/>
            <a:ext cx="8931275" cy="628650"/>
          </a:xfrm>
        </p:spPr>
        <p:txBody>
          <a:bodyPr/>
          <a:lstStyle/>
          <a:p>
            <a:pPr marL="0" indent="0" algn="ctr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360"/>
              </a:spcAft>
              <a:buFontTx/>
              <a:buNone/>
              <a:defRPr/>
            </a:pPr>
            <a:r>
              <a:rPr lang="en-US" sz="4000" b="1" spc="-114" dirty="0">
                <a:solidFill>
                  <a:srgbClr val="ADADAD"/>
                </a:solidFill>
                <a:latin typeface="Times New Roman" panose="22635452340000000000" pitchFamily="1"/>
              </a:rPr>
              <a:t>Response Modeling for Direct Marketing</a:t>
            </a:r>
          </a:p>
        </p:txBody>
      </p:sp>
      <p:cxnSp>
        <p:nvCxnSpPr>
          <p:cNvPr id="13323" name="Shape"/>
          <p:cNvCxnSpPr>
            <a:cxnSpLocks noChangeShapeType="1"/>
          </p:cNvCxnSpPr>
          <p:nvPr/>
        </p:nvCxnSpPr>
        <p:spPr bwMode="auto">
          <a:xfrm>
            <a:off x="457200" y="2127250"/>
            <a:ext cx="9144000" cy="0"/>
          </a:xfrm>
          <a:prstGeom prst="line">
            <a:avLst/>
          </a:prstGeom>
          <a:noFill/>
          <a:ln w="39370" cmpd="dbl">
            <a:solidFill>
              <a:srgbClr val="E2E5E7"/>
            </a:solidFill>
            <a:round/>
            <a:headEnd/>
            <a:tailEnd/>
          </a:ln>
        </p:spPr>
      </p:cxnSp>
      <p:cxnSp>
        <p:nvCxnSpPr>
          <p:cNvPr id="13324" name="Shape"/>
          <p:cNvCxnSpPr>
            <a:cxnSpLocks noChangeShapeType="1"/>
          </p:cNvCxnSpPr>
          <p:nvPr/>
        </p:nvCxnSpPr>
        <p:spPr bwMode="auto">
          <a:xfrm>
            <a:off x="454025" y="7092950"/>
            <a:ext cx="9147175" cy="0"/>
          </a:xfrm>
          <a:prstGeom prst="line">
            <a:avLst/>
          </a:prstGeom>
          <a:noFill/>
          <a:ln w="18415" cmpd="dbl">
            <a:solidFill>
              <a:srgbClr val="818181"/>
            </a:solidFill>
            <a:round/>
            <a:headEnd/>
            <a:tailEnd/>
          </a:ln>
        </p:spPr>
      </p:cxnSp>
      <p:cxnSp>
        <p:nvCxnSpPr>
          <p:cNvPr id="13325" name="Shape"/>
          <p:cNvCxnSpPr>
            <a:cxnSpLocks noChangeShapeType="1"/>
          </p:cNvCxnSpPr>
          <p:nvPr/>
        </p:nvCxnSpPr>
        <p:spPr bwMode="auto">
          <a:xfrm>
            <a:off x="457200" y="7138988"/>
            <a:ext cx="9144000" cy="0"/>
          </a:xfrm>
          <a:prstGeom prst="line">
            <a:avLst/>
          </a:prstGeom>
          <a:noFill/>
          <a:ln w="18415" cmpd="dbl">
            <a:solidFill>
              <a:srgbClr val="CCCCCC"/>
            </a:solidFill>
            <a:round/>
            <a:headEnd/>
            <a:tailEnd/>
          </a:ln>
        </p:spPr>
      </p:cxnSp>
      <p:cxnSp>
        <p:nvCxnSpPr>
          <p:cNvPr id="13326" name="Shape"/>
          <p:cNvCxnSpPr>
            <a:cxnSpLocks noChangeShapeType="1"/>
          </p:cNvCxnSpPr>
          <p:nvPr/>
        </p:nvCxnSpPr>
        <p:spPr bwMode="auto">
          <a:xfrm>
            <a:off x="454025" y="7162800"/>
            <a:ext cx="9150350" cy="0"/>
          </a:xfrm>
          <a:prstGeom prst="line">
            <a:avLst/>
          </a:prstGeom>
          <a:noFill/>
          <a:ln w="24130" cmpd="dbl">
            <a:solidFill>
              <a:srgbClr val="FFFFFF"/>
            </a:solidFill>
            <a:round/>
            <a:headEnd/>
            <a:tailEnd/>
          </a:ln>
        </p:spPr>
      </p:cxnSp>
      <p:cxnSp>
        <p:nvCxnSpPr>
          <p:cNvPr id="13327" name="Shape"/>
          <p:cNvCxnSpPr>
            <a:cxnSpLocks noChangeShapeType="1"/>
          </p:cNvCxnSpPr>
          <p:nvPr/>
        </p:nvCxnSpPr>
        <p:spPr bwMode="auto">
          <a:xfrm>
            <a:off x="457200" y="7116763"/>
            <a:ext cx="9144000" cy="0"/>
          </a:xfrm>
          <a:prstGeom prst="line">
            <a:avLst/>
          </a:prstGeom>
          <a:noFill/>
          <a:ln w="24130" cmpd="dbl">
            <a:solidFill>
              <a:srgbClr val="8A8A8A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ext Placeholder 201"/>
          <p:cNvSpPr>
            <a:spLocks noGrp="1"/>
          </p:cNvSpPr>
          <p:nvPr>
            <p:ph type="body" idx="10"/>
          </p:nvPr>
        </p:nvSpPr>
        <p:spPr>
          <a:xfrm>
            <a:off x="454025" y="2957513"/>
            <a:ext cx="9150350" cy="3419475"/>
          </a:xfrm>
        </p:spPr>
        <p:txBody>
          <a:bodyPr/>
          <a:lstStyle/>
          <a:p>
            <a:pPr marL="548640" indent="365760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  <a:defRPr/>
            </a:pPr>
            <a:r>
              <a:rPr lang="en-US" i="1" spc="20" dirty="0">
                <a:solidFill>
                  <a:srgbClr val="000000"/>
                </a:solidFill>
                <a:latin typeface="Times New Roman" panose="22635452340000000000" pitchFamily="1"/>
              </a:rPr>
              <a:t>recency</a:t>
            </a:r>
            <a:r>
              <a:rPr lang="en-US" spc="20" dirty="0">
                <a:solidFill>
                  <a:srgbClr val="000000"/>
                </a:solidFill>
                <a:latin typeface="Times New Roman" panose="22635452340000000000" pitchFamily="1"/>
              </a:rPr>
              <a:t> – How recent was the last purchase?</a:t>
            </a:r>
          </a:p>
          <a:p>
            <a:pPr marL="548640" indent="320040" eaLnBrk="1" fontAlgn="auto" hangingPunct="1">
              <a:lnSpc>
                <a:spcPct val="95999"/>
              </a:lnSpc>
              <a:spcBef>
                <a:spcPts val="900"/>
              </a:spcBef>
              <a:spcAft>
                <a:spcPts val="0"/>
              </a:spcAft>
              <a:buFont typeface="Symbol"/>
              <a:buChar char="·"/>
              <a:defRPr/>
            </a:pPr>
            <a:r>
              <a:rPr lang="en-US" i="1" dirty="0">
                <a:solidFill>
                  <a:srgbClr val="000000"/>
                </a:solidFill>
                <a:latin typeface="Times New Roman" panose="22635452340000000000" pitchFamily="1"/>
              </a:rPr>
              <a:t>personal income</a:t>
            </a:r>
            <a:r>
              <a:rPr lang="en-US" dirty="0">
                <a:solidFill>
                  <a:srgbClr val="000000"/>
                </a:solidFill>
                <a:latin typeface="Times New Roman" panose="22635452340000000000" pitchFamily="1"/>
              </a:rPr>
              <a:t> – How much to spend?</a:t>
            </a:r>
          </a:p>
          <a:p>
            <a:pPr marL="1645920" indent="0" eaLnBrk="1" fontAlgn="auto" hangingPunct="1">
              <a:lnSpc>
                <a:spcPct val="95999"/>
              </a:lnSpc>
              <a:spcBef>
                <a:spcPts val="2160"/>
              </a:spcBef>
              <a:spcAft>
                <a:spcPts val="0"/>
              </a:spcAft>
              <a:buFontTx/>
              <a:buNone/>
              <a:defRPr/>
            </a:pPr>
            <a:r>
              <a:rPr lang="en-US" sz="2800" i="1" spc="-50" dirty="0">
                <a:solidFill>
                  <a:srgbClr val="000000"/>
                </a:solidFill>
                <a:latin typeface="Arial" panose="22635452340000000000" pitchFamily="2"/>
              </a:rPr>
              <a:t>Combine</a:t>
            </a:r>
            <a:r>
              <a:rPr lang="en-US" sz="2800" spc="-50" dirty="0">
                <a:solidFill>
                  <a:srgbClr val="000000"/>
                </a:solidFill>
                <a:latin typeface="Arial" panose="22635452340000000000" pitchFamily="2"/>
              </a:rPr>
              <a:t> predictors for better rankings</a:t>
            </a:r>
          </a:p>
          <a:p>
            <a:pPr marL="2834640" indent="0" eaLnBrk="1" fontAlgn="auto" hangingPunct="1">
              <a:lnSpc>
                <a:spcPct val="95999"/>
              </a:lnSpc>
              <a:spcBef>
                <a:spcPts val="126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i="1" spc="-50" dirty="0">
                <a:solidFill>
                  <a:srgbClr val="000000"/>
                </a:solidFill>
                <a:latin typeface="Arial" panose="22635452340000000000" pitchFamily="2"/>
              </a:rPr>
              <a:t>recency + personal income</a:t>
            </a:r>
          </a:p>
          <a:p>
            <a:pPr marL="2697480" indent="0" eaLnBrk="1" fontAlgn="auto" hangingPunct="1">
              <a:lnSpc>
                <a:spcPct val="95999"/>
              </a:lnSpc>
              <a:spcBef>
                <a:spcPts val="1260"/>
              </a:spcBef>
              <a:spcAft>
                <a:spcPts val="4140"/>
              </a:spcAft>
              <a:buFontTx/>
              <a:buNone/>
              <a:defRPr/>
            </a:pPr>
            <a:r>
              <a:rPr lang="en-US" sz="2400" i="1" spc="-20" dirty="0">
                <a:solidFill>
                  <a:srgbClr val="000000"/>
                </a:solidFill>
                <a:latin typeface="Arial" panose="22635452340000000000" pitchFamily="2"/>
              </a:rPr>
              <a:t>2*recency + personal income</a:t>
            </a:r>
          </a:p>
        </p:txBody>
      </p:sp>
      <p:graphicFrame>
        <p:nvGraphicFramePr>
          <p:cNvPr id="205" name="table 205"/>
          <p:cNvGraphicFramePr>
            <a:graphicFrameLocks noGrp="1"/>
          </p:cNvGraphicFramePr>
          <p:nvPr/>
        </p:nvGraphicFramePr>
        <p:xfrm>
          <a:off x="454025" y="6376988"/>
          <a:ext cx="9144000" cy="731837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0480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24130" cmpd="dbl">
                      <a:solidFill>
                        <a:srgbClr val="A2A3A3"/>
                      </a:solidFill>
                      <a:prstDash val="solid"/>
                    </a:lnB>
                    <a:solidFill>
                      <a:srgbClr val="D0D1D3"/>
                    </a:solidFill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l"/>
                      <a:r>
                        <a:rPr lang="en-US" sz="100" dirty="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A2A3A3"/>
                      </a:solidFill>
                      <a:prstDash val="solid"/>
                    </a:lnT>
                    <a:lnB w="24130" cmpd="dbl">
                      <a:solidFill>
                        <a:srgbClr val="E0E1E1"/>
                      </a:solidFill>
                      <a:prstDash val="solid"/>
                    </a:lnB>
                  </a:tcPr>
                </a:tc>
              </a:tr>
              <a:tr h="32956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827135" algn="r"/>
                        </a:tabLst>
                      </a:pPr>
                      <a:endParaRPr lang="en-US" sz="1250" spc="50" dirty="0">
                        <a:solidFill>
                          <a:srgbClr val="7F7F7F"/>
                        </a:solidFill>
                        <a:latin typeface="Arial" panose="22635452340000000000" pitchFamily="2"/>
                      </a:endParaRP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E0E1E1"/>
                      </a:solidFill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E1E2E2"/>
                    </a:solidFill>
                  </a:tcPr>
                </a:tc>
              </a:tr>
            </a:tbl>
          </a:graphicData>
        </a:graphic>
      </p:graphicFrame>
      <p:pic>
        <p:nvPicPr>
          <p:cNvPr id="14345" name="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19138"/>
            <a:ext cx="9144000" cy="134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8" name="Text Placeholder 207"/>
          <p:cNvSpPr>
            <a:spLocks noGrp="1"/>
          </p:cNvSpPr>
          <p:nvPr>
            <p:ph type="body" idx="10"/>
          </p:nvPr>
        </p:nvSpPr>
        <p:spPr>
          <a:xfrm>
            <a:off x="808038" y="1149350"/>
            <a:ext cx="8515350" cy="628650"/>
          </a:xfrm>
        </p:spPr>
        <p:txBody>
          <a:bodyPr/>
          <a:lstStyle/>
          <a:p>
            <a:pPr marL="0" indent="0" algn="ctr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360"/>
              </a:spcAft>
              <a:buFontTx/>
              <a:buNone/>
              <a:defRPr/>
            </a:pPr>
            <a:r>
              <a:rPr lang="en-US" sz="4000" b="1" i="1" spc="-15" dirty="0">
                <a:solidFill>
                  <a:srgbClr val="ADADAD"/>
                </a:solidFill>
                <a:latin typeface="Times New Roman" panose="22635452340000000000" pitchFamily="1"/>
              </a:rPr>
              <a:t>Predictors:</a:t>
            </a:r>
            <a:r>
              <a:rPr lang="en-US" sz="4000" b="1" spc="-15" dirty="0">
                <a:solidFill>
                  <a:srgbClr val="ADADAD"/>
                </a:solidFill>
                <a:latin typeface="Times New Roman" panose="22635452340000000000" pitchFamily="1"/>
              </a:rPr>
              <a:t> Building Blocks for Models</a:t>
            </a:r>
          </a:p>
        </p:txBody>
      </p:sp>
      <p:cxnSp>
        <p:nvCxnSpPr>
          <p:cNvPr id="14347" name="Shape"/>
          <p:cNvCxnSpPr>
            <a:cxnSpLocks noChangeShapeType="1"/>
          </p:cNvCxnSpPr>
          <p:nvPr/>
        </p:nvCxnSpPr>
        <p:spPr bwMode="auto">
          <a:xfrm>
            <a:off x="457200" y="2127250"/>
            <a:ext cx="9144000" cy="0"/>
          </a:xfrm>
          <a:prstGeom prst="line">
            <a:avLst/>
          </a:prstGeom>
          <a:noFill/>
          <a:ln w="39370" cmpd="dbl">
            <a:solidFill>
              <a:srgbClr val="E2E5E7"/>
            </a:solidFill>
            <a:round/>
            <a:headEnd/>
            <a:tailEnd/>
          </a:ln>
        </p:spPr>
      </p:cxnSp>
      <p:cxnSp>
        <p:nvCxnSpPr>
          <p:cNvPr id="14348" name="Shape"/>
          <p:cNvCxnSpPr>
            <a:cxnSpLocks noChangeShapeType="1"/>
          </p:cNvCxnSpPr>
          <p:nvPr/>
        </p:nvCxnSpPr>
        <p:spPr bwMode="auto">
          <a:xfrm>
            <a:off x="454025" y="7092950"/>
            <a:ext cx="9147175" cy="0"/>
          </a:xfrm>
          <a:prstGeom prst="line">
            <a:avLst/>
          </a:prstGeom>
          <a:noFill/>
          <a:ln w="18415" cmpd="dbl">
            <a:solidFill>
              <a:srgbClr val="818181"/>
            </a:solidFill>
            <a:round/>
            <a:headEnd/>
            <a:tailEnd/>
          </a:ln>
        </p:spPr>
      </p:cxnSp>
      <p:cxnSp>
        <p:nvCxnSpPr>
          <p:cNvPr id="14349" name="Shape"/>
          <p:cNvCxnSpPr>
            <a:cxnSpLocks noChangeShapeType="1"/>
          </p:cNvCxnSpPr>
          <p:nvPr/>
        </p:nvCxnSpPr>
        <p:spPr bwMode="auto">
          <a:xfrm>
            <a:off x="457200" y="7138988"/>
            <a:ext cx="9144000" cy="0"/>
          </a:xfrm>
          <a:prstGeom prst="line">
            <a:avLst/>
          </a:prstGeom>
          <a:noFill/>
          <a:ln w="18415" cmpd="dbl">
            <a:solidFill>
              <a:srgbClr val="CCCCCC"/>
            </a:solidFill>
            <a:round/>
            <a:headEnd/>
            <a:tailEnd/>
          </a:ln>
        </p:spPr>
      </p:cxnSp>
      <p:cxnSp>
        <p:nvCxnSpPr>
          <p:cNvPr id="14350" name="Shape"/>
          <p:cNvCxnSpPr>
            <a:cxnSpLocks noChangeShapeType="1"/>
          </p:cNvCxnSpPr>
          <p:nvPr/>
        </p:nvCxnSpPr>
        <p:spPr bwMode="auto">
          <a:xfrm>
            <a:off x="454025" y="7162800"/>
            <a:ext cx="9150350" cy="0"/>
          </a:xfrm>
          <a:prstGeom prst="line">
            <a:avLst/>
          </a:prstGeom>
          <a:noFill/>
          <a:ln w="24130" cmpd="dbl">
            <a:solidFill>
              <a:srgbClr val="FFFFFF"/>
            </a:solidFill>
            <a:round/>
            <a:headEnd/>
            <a:tailEnd/>
          </a:ln>
        </p:spPr>
      </p:cxnSp>
      <p:cxnSp>
        <p:nvCxnSpPr>
          <p:cNvPr id="14351" name="Shape"/>
          <p:cNvCxnSpPr>
            <a:cxnSpLocks noChangeShapeType="1"/>
          </p:cNvCxnSpPr>
          <p:nvPr/>
        </p:nvCxnSpPr>
        <p:spPr bwMode="auto">
          <a:xfrm>
            <a:off x="457200" y="7116763"/>
            <a:ext cx="9144000" cy="0"/>
          </a:xfrm>
          <a:prstGeom prst="line">
            <a:avLst/>
          </a:prstGeom>
          <a:noFill/>
          <a:ln w="24130" cmpd="dbl">
            <a:solidFill>
              <a:srgbClr val="8A8A8A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19138"/>
            <a:ext cx="9144000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8" name="Text Placeholder 217"/>
          <p:cNvSpPr>
            <a:spLocks noGrp="1"/>
          </p:cNvSpPr>
          <p:nvPr>
            <p:ph type="body" idx="10"/>
          </p:nvPr>
        </p:nvSpPr>
        <p:spPr>
          <a:xfrm>
            <a:off x="663575" y="1149350"/>
            <a:ext cx="8763000" cy="525463"/>
          </a:xfrm>
        </p:spPr>
        <p:txBody>
          <a:bodyPr/>
          <a:lstStyle/>
          <a:p>
            <a:pPr marL="0" indent="0" algn="ctr" eaLnBrk="1" fontAlgn="auto" hangingPunct="1">
              <a:lnSpc>
                <a:spcPct val="8639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spc="-114" dirty="0">
                <a:solidFill>
                  <a:srgbClr val="ADADAD"/>
                </a:solidFill>
                <a:latin typeface="Times New Roman" panose="22635452340000000000" pitchFamily="1"/>
              </a:rPr>
              <a:t>Predictive Models Score Each Customer</a:t>
            </a:r>
          </a:p>
        </p:txBody>
      </p:sp>
      <p:sp>
        <p:nvSpPr>
          <p:cNvPr id="219" name="Text Placeholder 218"/>
          <p:cNvSpPr>
            <a:spLocks noGrp="1"/>
          </p:cNvSpPr>
          <p:nvPr>
            <p:ph type="body" idx="10"/>
          </p:nvPr>
        </p:nvSpPr>
        <p:spPr>
          <a:xfrm>
            <a:off x="454025" y="2322513"/>
            <a:ext cx="9150350" cy="1460500"/>
          </a:xfrm>
        </p:spPr>
        <p:txBody>
          <a:bodyPr/>
          <a:lstStyle/>
          <a:p>
            <a:pPr marL="320040" indent="411480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  <a:defRPr/>
            </a:pPr>
            <a:r>
              <a:rPr lang="en-US" sz="2400" dirty="0">
                <a:solidFill>
                  <a:srgbClr val="000000"/>
                </a:solidFill>
                <a:latin typeface="Arial" panose="22635452340000000000" pitchFamily="2"/>
              </a:rPr>
              <a:t>Each customer is </a:t>
            </a:r>
            <a:r>
              <a:rPr lang="en-US" sz="2400" i="1" dirty="0">
                <a:solidFill>
                  <a:srgbClr val="000000"/>
                </a:solidFill>
                <a:latin typeface="Arial" panose="22635452340000000000" pitchFamily="2"/>
              </a:rPr>
              <a:t>scored</a:t>
            </a:r>
            <a:r>
              <a:rPr lang="en-US" sz="2400" dirty="0">
                <a:solidFill>
                  <a:srgbClr val="000000"/>
                </a:solidFill>
                <a:latin typeface="Arial" panose="22635452340000000000" pitchFamily="2"/>
              </a:rPr>
              <a:t> with a response </a:t>
            </a:r>
            <a:r>
              <a:rPr lang="en-US" sz="2400" i="1" dirty="0">
                <a:solidFill>
                  <a:srgbClr val="000000"/>
                </a:solidFill>
                <a:latin typeface="Arial" panose="22635452340000000000" pitchFamily="2"/>
              </a:rPr>
              <a:t>probability</a:t>
            </a:r>
          </a:p>
          <a:p>
            <a:pPr marL="320040" indent="365760" eaLnBrk="1" fontAlgn="auto" hangingPunct="1">
              <a:lnSpc>
                <a:spcPct val="95999"/>
              </a:lnSpc>
              <a:spcBef>
                <a:spcPts val="540"/>
              </a:spcBef>
              <a:spcAft>
                <a:spcPts val="0"/>
              </a:spcAft>
              <a:buFont typeface="Symbol"/>
              <a:buChar char="·"/>
              <a:defRPr/>
            </a:pPr>
            <a:r>
              <a:rPr lang="en-US" sz="2400" spc="-10" dirty="0">
                <a:solidFill>
                  <a:srgbClr val="000000"/>
                </a:solidFill>
                <a:latin typeface="Arial" panose="22635452340000000000" pitchFamily="2"/>
              </a:rPr>
              <a:t>The customers are listed in order of prediction score</a:t>
            </a:r>
          </a:p>
          <a:p>
            <a:pPr marL="320040" indent="365760" eaLnBrk="1" fontAlgn="auto" hangingPunct="1">
              <a:lnSpc>
                <a:spcPct val="95999"/>
              </a:lnSpc>
              <a:spcBef>
                <a:spcPts val="720"/>
              </a:spcBef>
              <a:spcAft>
                <a:spcPts val="720"/>
              </a:spcAft>
              <a:buFont typeface="Symbol"/>
              <a:buChar char="·"/>
              <a:defRPr/>
            </a:pPr>
            <a:r>
              <a:rPr lang="en-US" sz="2400" dirty="0">
                <a:solidFill>
                  <a:srgbClr val="000000"/>
                </a:solidFill>
                <a:latin typeface="Arial" panose="22635452340000000000" pitchFamily="2"/>
              </a:rPr>
              <a:t>The highest-scoring customers are targeted first</a:t>
            </a:r>
          </a:p>
        </p:txBody>
      </p:sp>
      <p:graphicFrame>
        <p:nvGraphicFramePr>
          <p:cNvPr id="222" name="table 222"/>
          <p:cNvGraphicFramePr>
            <a:graphicFrameLocks noGrp="1"/>
          </p:cNvGraphicFramePr>
          <p:nvPr/>
        </p:nvGraphicFramePr>
        <p:xfrm>
          <a:off x="454025" y="3783013"/>
          <a:ext cx="8034338" cy="2617787"/>
        </p:xfrm>
        <a:graphic>
          <a:graphicData uri="http://schemas.openxmlformats.org/drawingml/2006/table">
            <a:tbl>
              <a:tblPr/>
              <a:tblGrid>
                <a:gridCol w="2018030"/>
                <a:gridCol w="1998980"/>
                <a:gridCol w="2002790"/>
                <a:gridCol w="2014855"/>
              </a:tblGrid>
              <a:tr h="533400">
                <a:tc>
                  <a:txBody>
                    <a:bodyPr/>
                    <a:lstStyle/>
                    <a:p>
                      <a:pPr marL="11303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pc="-40" dirty="0">
                          <a:solidFill>
                            <a:srgbClr val="000000"/>
                          </a:solidFill>
                          <a:latin typeface="Times New Roman" panose="22635452340000000000" pitchFamily="1"/>
                        </a:rPr>
                        <a:t>ID number:</a:t>
                      </a:r>
                    </a:p>
                  </a:txBody>
                  <a:tcPr marL="0" marR="0" marT="0" marB="0" anchor="ctr">
                    <a:lnL w="24130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24130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4615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pc="170" dirty="0">
                          <a:solidFill>
                            <a:srgbClr val="000000"/>
                          </a:solidFill>
                          <a:latin typeface="Times New Roman" panose="22635452340000000000" pitchFamily="1"/>
                        </a:rPr>
                        <a:t>Name: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24130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pc="70" dirty="0">
                          <a:solidFill>
                            <a:srgbClr val="000000"/>
                          </a:solidFill>
                          <a:latin typeface="Times New Roman" panose="22635452340000000000" pitchFamily="1"/>
                        </a:rPr>
                        <a:t>Score: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24130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pc="0" dirty="0">
                          <a:solidFill>
                            <a:srgbClr val="000000"/>
                          </a:solidFill>
                          <a:latin typeface="Times New Roman" panose="22635452340000000000" pitchFamily="1"/>
                        </a:rPr>
                        <a:t>Response: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24130" cmpd="sng">
                      <a:solidFill>
                        <a:srgbClr val="000000"/>
                      </a:solidFill>
                      <a:prstDash val="solid"/>
                    </a:lnR>
                    <a:lnT w="24130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11303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i="1" spc="0" dirty="0">
                          <a:solidFill>
                            <a:srgbClr val="000000"/>
                          </a:solidFill>
                          <a:latin typeface="Times New Roman" panose="22635452340000000000" pitchFamily="1"/>
                        </a:rPr>
                        <a:t>429</a:t>
                      </a:r>
                    </a:p>
                  </a:txBody>
                  <a:tcPr marL="0" marR="0" marT="0" marB="0" anchor="ctr">
                    <a:lnL w="24130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4615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pc="0" dirty="0">
                          <a:solidFill>
                            <a:srgbClr val="000000"/>
                          </a:solidFill>
                          <a:latin typeface="Times New Roman" panose="22635452340000000000" pitchFamily="1"/>
                        </a:rPr>
                        <a:t>J</a:t>
                      </a:r>
                      <a:r>
                        <a:rPr lang="en-US" sz="2800" spc="0" dirty="0" smtClean="0">
                          <a:solidFill>
                            <a:srgbClr val="000000"/>
                          </a:solidFill>
                          <a:latin typeface="Times New Roman" panose="22635452340000000000" pitchFamily="1"/>
                        </a:rPr>
                        <a:t>. Johnson</a:t>
                      </a:r>
                      <a:endParaRPr lang="en-US" sz="2800" spc="0" dirty="0">
                        <a:solidFill>
                          <a:srgbClr val="000000"/>
                        </a:solidFill>
                        <a:latin typeface="Times New Roman" panose="22635452340000000000" pitchFamily="1"/>
                      </a:endParaRP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pc="0" dirty="0">
                          <a:solidFill>
                            <a:srgbClr val="000000"/>
                          </a:solidFill>
                          <a:latin typeface="Times New Roman" panose="22635452340000000000" pitchFamily="1"/>
                        </a:rPr>
                        <a:t>35%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pc="0" dirty="0">
                          <a:solidFill>
                            <a:srgbClr val="3232CC"/>
                          </a:solidFill>
                          <a:latin typeface="Times New Roman" panose="22635452340000000000" pitchFamily="1"/>
                        </a:rPr>
                        <a:t>Yes </a:t>
                      </a:r>
                      <a:r>
                        <a:rPr lang="en-US" sz="3100" b="1" spc="0" dirty="0">
                          <a:solidFill>
                            <a:srgbClr val="3232CC"/>
                          </a:solidFill>
                          <a:latin typeface="Times New Roman" panose="22635452340000000000" pitchFamily="1"/>
                        </a:rPr>
                        <a:t>©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24130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4985">
                <a:tc>
                  <a:txBody>
                    <a:bodyPr/>
                    <a:lstStyle/>
                    <a:p>
                      <a:pPr marL="11303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i="1" spc="0" dirty="0">
                          <a:solidFill>
                            <a:srgbClr val="000000"/>
                          </a:solidFill>
                          <a:latin typeface="Times New Roman" panose="22635452340000000000" pitchFamily="1"/>
                        </a:rPr>
                        <a:t>528</a:t>
                      </a:r>
                    </a:p>
                  </a:txBody>
                  <a:tcPr marL="0" marR="0" marT="0" marB="0" anchor="ctr">
                    <a:lnL w="24130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4615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pc="0" dirty="0">
                          <a:solidFill>
                            <a:srgbClr val="000000"/>
                          </a:solidFill>
                          <a:latin typeface="Times New Roman" panose="22635452340000000000" pitchFamily="1"/>
                        </a:rPr>
                        <a:t>S</a:t>
                      </a:r>
                      <a:r>
                        <a:rPr lang="en-US" sz="2800" spc="0" dirty="0" smtClean="0">
                          <a:solidFill>
                            <a:srgbClr val="000000"/>
                          </a:solidFill>
                          <a:latin typeface="Times New Roman" panose="22635452340000000000" pitchFamily="1"/>
                        </a:rPr>
                        <a:t>. Brown</a:t>
                      </a:r>
                      <a:endParaRPr lang="en-US" sz="2800" spc="0" dirty="0">
                        <a:solidFill>
                          <a:srgbClr val="000000"/>
                        </a:solidFill>
                        <a:latin typeface="Times New Roman" panose="22635452340000000000" pitchFamily="1"/>
                      </a:endParaRP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pc="0" dirty="0">
                          <a:solidFill>
                            <a:srgbClr val="000000"/>
                          </a:solidFill>
                          <a:latin typeface="Times New Roman" panose="22635452340000000000" pitchFamily="1"/>
                        </a:rPr>
                        <a:t>31%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pc="-270" dirty="0">
                          <a:solidFill>
                            <a:srgbClr val="007F00"/>
                          </a:solidFill>
                          <a:latin typeface="Times New Roman" panose="22635452340000000000" pitchFamily="1"/>
                        </a:rPr>
                        <a:t>No </a:t>
                      </a:r>
                      <a:r>
                        <a:rPr lang="en-US" sz="3100" b="1" spc="-270" dirty="0">
                          <a:solidFill>
                            <a:srgbClr val="007F00"/>
                          </a:solidFill>
                          <a:latin typeface="Times New Roman" panose="22635452340000000000" pitchFamily="1"/>
                        </a:rPr>
                        <a:t>®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24130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11303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i="1" spc="0" dirty="0">
                          <a:solidFill>
                            <a:srgbClr val="000000"/>
                          </a:solidFill>
                          <a:latin typeface="Times New Roman" panose="22635452340000000000" pitchFamily="1"/>
                        </a:rPr>
                        <a:t>256</a:t>
                      </a:r>
                    </a:p>
                  </a:txBody>
                  <a:tcPr marL="0" marR="0" marT="0" marB="0" anchor="ctr">
                    <a:lnL w="24130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4615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pc="0" dirty="0">
                          <a:solidFill>
                            <a:srgbClr val="000000"/>
                          </a:solidFill>
                          <a:latin typeface="Times New Roman" panose="22635452340000000000" pitchFamily="1"/>
                        </a:rPr>
                        <a:t>C</a:t>
                      </a:r>
                      <a:r>
                        <a:rPr lang="en-US" sz="2800" spc="0" dirty="0" smtClean="0">
                          <a:solidFill>
                            <a:srgbClr val="000000"/>
                          </a:solidFill>
                          <a:latin typeface="Times New Roman" panose="22635452340000000000" pitchFamily="1"/>
                        </a:rPr>
                        <a:t>. Jackson</a:t>
                      </a:r>
                      <a:endParaRPr lang="en-US" sz="2800" spc="0" dirty="0">
                        <a:solidFill>
                          <a:srgbClr val="000000"/>
                        </a:solidFill>
                        <a:latin typeface="Times New Roman" panose="22635452340000000000" pitchFamily="1"/>
                      </a:endParaRP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pc="0" dirty="0">
                          <a:solidFill>
                            <a:srgbClr val="000000"/>
                          </a:solidFill>
                          <a:latin typeface="Times New Roman" panose="22635452340000000000" pitchFamily="1"/>
                        </a:rPr>
                        <a:t>22%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pc="0" dirty="0">
                          <a:solidFill>
                            <a:srgbClr val="3232CC"/>
                          </a:solidFill>
                          <a:latin typeface="Times New Roman" panose="22635452340000000000" pitchFamily="1"/>
                        </a:rPr>
                        <a:t>Yes </a:t>
                      </a:r>
                      <a:r>
                        <a:rPr lang="en-US" sz="3100" b="1" spc="0" dirty="0">
                          <a:solidFill>
                            <a:srgbClr val="3232CC"/>
                          </a:solidFill>
                          <a:latin typeface="Times New Roman" panose="22635452340000000000" pitchFamily="1"/>
                        </a:rPr>
                        <a:t>©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24130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11303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i="1" spc="0" dirty="0">
                          <a:solidFill>
                            <a:srgbClr val="000000"/>
                          </a:solidFill>
                          <a:latin typeface="Times New Roman" panose="22635452340000000000" pitchFamily="1"/>
                        </a:rPr>
                        <a:t>674</a:t>
                      </a:r>
                    </a:p>
                  </a:txBody>
                  <a:tcPr marL="0" marR="0" marT="0" marB="0" anchor="ctr">
                    <a:lnL w="24130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24130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4615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pc="0" dirty="0">
                          <a:solidFill>
                            <a:srgbClr val="000000"/>
                          </a:solidFill>
                          <a:latin typeface="Times New Roman" panose="22635452340000000000" pitchFamily="1"/>
                        </a:rPr>
                        <a:t>K</a:t>
                      </a:r>
                      <a:r>
                        <a:rPr lang="en-US" sz="2800" spc="0" dirty="0" smtClean="0">
                          <a:solidFill>
                            <a:srgbClr val="000000"/>
                          </a:solidFill>
                          <a:latin typeface="Times New Roman" panose="22635452340000000000" pitchFamily="1"/>
                        </a:rPr>
                        <a:t>. Towns</a:t>
                      </a:r>
                      <a:endParaRPr lang="en-US" sz="2800" spc="0" dirty="0">
                        <a:solidFill>
                          <a:srgbClr val="000000"/>
                        </a:solidFill>
                        <a:latin typeface="Times New Roman" panose="22635452340000000000" pitchFamily="1"/>
                      </a:endParaRP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24130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pc="0" dirty="0">
                          <a:solidFill>
                            <a:srgbClr val="000000"/>
                          </a:solidFill>
                          <a:latin typeface="Times New Roman" panose="22635452340000000000" pitchFamily="1"/>
                        </a:rPr>
                        <a:t>14%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24130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725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pc="-270" dirty="0">
                          <a:solidFill>
                            <a:srgbClr val="007F00"/>
                          </a:solidFill>
                          <a:latin typeface="Times New Roman" panose="22635452340000000000" pitchFamily="1"/>
                        </a:rPr>
                        <a:t>No </a:t>
                      </a:r>
                      <a:r>
                        <a:rPr lang="en-US" sz="3100" b="1" spc="-270" dirty="0">
                          <a:solidFill>
                            <a:srgbClr val="007F00"/>
                          </a:solidFill>
                          <a:latin typeface="Times New Roman" panose="22635452340000000000" pitchFamily="1"/>
                        </a:rPr>
                        <a:t>®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24130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24130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25" name="table 225"/>
          <p:cNvGraphicFramePr>
            <a:graphicFrameLocks noGrp="1"/>
          </p:cNvGraphicFramePr>
          <p:nvPr/>
        </p:nvGraphicFramePr>
        <p:xfrm>
          <a:off x="454025" y="6711950"/>
          <a:ext cx="9144000" cy="525463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2956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827135" algn="r"/>
                        </a:tabLst>
                      </a:pPr>
                      <a:endParaRPr lang="en-US" sz="1250" spc="50" dirty="0">
                        <a:solidFill>
                          <a:srgbClr val="7F7F7F"/>
                        </a:solidFill>
                        <a:latin typeface="Arial" panose="22635452340000000000" pitchFamily="2"/>
                      </a:endParaRP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A2A3A3"/>
                      </a:solidFill>
                      <a:prstDash val="solid"/>
                    </a:lnT>
                    <a:lnB w="24130" cmpd="dbl">
                      <a:solidFill>
                        <a:srgbClr val="E0E1E1"/>
                      </a:solidFill>
                      <a:prstDash val="solid"/>
                    </a:lnB>
                    <a:solidFill>
                      <a:srgbClr val="E1E2E2"/>
                    </a:solidFill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l"/>
                      <a:r>
                        <a:rPr lang="en-US" sz="100" dirty="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E0E1E1"/>
                      </a:solidFill>
                      <a:prstDash val="solid"/>
                    </a:lnT>
                    <a:lnB w="18415" cmpd="dbl">
                      <a:solidFill>
                        <a:srgbClr val="818181"/>
                      </a:solidFill>
                      <a:prstDash val="solid"/>
                    </a:lnB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l"/>
                      <a:r>
                        <a:rPr lang="en-US" sz="100" dirty="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18415" cmpd="dbl">
                      <a:solidFill>
                        <a:srgbClr val="818181"/>
                      </a:solidFill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</a:tr>
            </a:tbl>
          </a:graphicData>
        </a:graphic>
      </p:graphicFrame>
      <p:cxnSp>
        <p:nvCxnSpPr>
          <p:cNvPr id="15404" name="Shape"/>
          <p:cNvCxnSpPr>
            <a:cxnSpLocks noChangeShapeType="1"/>
          </p:cNvCxnSpPr>
          <p:nvPr/>
        </p:nvCxnSpPr>
        <p:spPr bwMode="auto">
          <a:xfrm>
            <a:off x="457200" y="7138988"/>
            <a:ext cx="9144000" cy="0"/>
          </a:xfrm>
          <a:prstGeom prst="line">
            <a:avLst/>
          </a:prstGeom>
          <a:noFill/>
          <a:ln w="18415" cmpd="dbl">
            <a:solidFill>
              <a:srgbClr val="CCCCCC"/>
            </a:solidFill>
            <a:round/>
            <a:headEnd/>
            <a:tailEnd/>
          </a:ln>
        </p:spPr>
      </p:cxnSp>
      <p:cxnSp>
        <p:nvCxnSpPr>
          <p:cNvPr id="15405" name="Shape"/>
          <p:cNvCxnSpPr>
            <a:cxnSpLocks noChangeShapeType="1"/>
          </p:cNvCxnSpPr>
          <p:nvPr/>
        </p:nvCxnSpPr>
        <p:spPr bwMode="auto">
          <a:xfrm>
            <a:off x="454025" y="7162800"/>
            <a:ext cx="9150350" cy="0"/>
          </a:xfrm>
          <a:prstGeom prst="line">
            <a:avLst/>
          </a:prstGeom>
          <a:noFill/>
          <a:ln w="24130" cmpd="dbl">
            <a:solidFill>
              <a:srgbClr val="FFFFFF"/>
            </a:solidFill>
            <a:round/>
            <a:headEnd/>
            <a:tailEnd/>
          </a:ln>
        </p:spPr>
      </p:cxnSp>
      <p:cxnSp>
        <p:nvCxnSpPr>
          <p:cNvPr id="15406" name="Shape"/>
          <p:cNvCxnSpPr>
            <a:cxnSpLocks noChangeShapeType="1"/>
          </p:cNvCxnSpPr>
          <p:nvPr/>
        </p:nvCxnSpPr>
        <p:spPr bwMode="auto">
          <a:xfrm>
            <a:off x="457200" y="7116763"/>
            <a:ext cx="9144000" cy="0"/>
          </a:xfrm>
          <a:prstGeom prst="line">
            <a:avLst/>
          </a:prstGeom>
          <a:noFill/>
          <a:ln w="24130" cmpd="dbl">
            <a:solidFill>
              <a:srgbClr val="8A8A8A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Text Placeholder 235"/>
          <p:cNvSpPr>
            <a:spLocks noGrp="1"/>
          </p:cNvSpPr>
          <p:nvPr>
            <p:ph type="body" idx="10"/>
          </p:nvPr>
        </p:nvSpPr>
        <p:spPr>
          <a:xfrm>
            <a:off x="454025" y="2166938"/>
            <a:ext cx="9150350" cy="4210050"/>
          </a:xfrm>
        </p:spPr>
        <p:txBody>
          <a:bodyPr/>
          <a:lstStyle/>
          <a:p>
            <a:pPr marL="91440" indent="0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8796655" algn="r"/>
              </a:tabLst>
              <a:defRPr/>
            </a:pPr>
            <a:r>
              <a:rPr lang="en-US" sz="2400" u="sng" spc="10" dirty="0">
                <a:solidFill>
                  <a:srgbClr val="000000"/>
                </a:solidFill>
                <a:latin typeface="Arial" panose="22635452340000000000" pitchFamily="2"/>
              </a:rPr>
              <a:t>Response Modeling Attrition Prediction </a:t>
            </a:r>
            <a:r>
              <a:rPr lang="en-US" sz="300" u="sng" spc="10" dirty="0">
                <a:solidFill>
                  <a:srgbClr val="000000"/>
                </a:solidFill>
                <a:latin typeface="Arial" panose="22635452340000000000" pitchFamily="2"/>
              </a:rPr>
              <a:t>	</a:t>
            </a:r>
            <a:r>
              <a:rPr lang="en-US" sz="2400" u="sng" dirty="0">
                <a:solidFill>
                  <a:srgbClr val="000000"/>
                </a:solidFill>
                <a:latin typeface="Arial" panose="22635452340000000000" pitchFamily="2"/>
              </a:rPr>
              <a:t>Customer Valuation </a:t>
            </a:r>
          </a:p>
          <a:p>
            <a:pPr marL="91440" indent="0" eaLnBrk="1" fontAlgn="auto" hangingPunct="1">
              <a:lnSpc>
                <a:spcPct val="95999"/>
              </a:lnSpc>
              <a:spcBef>
                <a:spcPts val="2520"/>
              </a:spcBef>
              <a:spcAft>
                <a:spcPts val="0"/>
              </a:spcAft>
              <a:buFontTx/>
              <a:buNone/>
              <a:tabLst>
                <a:tab pos="8936990" algn="r"/>
              </a:tabLst>
              <a:defRPr/>
            </a:pPr>
            <a:r>
              <a:rPr lang="en-US" sz="2400" i="1" spc="-40" dirty="0">
                <a:solidFill>
                  <a:srgbClr val="000000"/>
                </a:solidFill>
                <a:latin typeface="Arial" panose="22635452340000000000" pitchFamily="2"/>
              </a:rPr>
              <a:t>Which prospective </a:t>
            </a:r>
            <a:r>
              <a:rPr lang="en-US" sz="2400" i="1" spc="-40" dirty="0" smtClean="0">
                <a:solidFill>
                  <a:srgbClr val="000000"/>
                </a:solidFill>
                <a:latin typeface="Arial" panose="22635452340000000000" pitchFamily="2"/>
              </a:rPr>
              <a:t>       Which </a:t>
            </a:r>
            <a:r>
              <a:rPr lang="en-US" sz="2400" i="1" spc="-40" dirty="0">
                <a:solidFill>
                  <a:srgbClr val="000000"/>
                </a:solidFill>
                <a:latin typeface="Arial" panose="22635452340000000000" pitchFamily="2"/>
              </a:rPr>
              <a:t>current	</a:t>
            </a:r>
            <a:r>
              <a:rPr lang="en-US" sz="2400" i="1" dirty="0">
                <a:solidFill>
                  <a:srgbClr val="000000"/>
                </a:solidFill>
                <a:latin typeface="Arial" panose="22635452340000000000" pitchFamily="2"/>
              </a:rPr>
              <a:t>What each customer</a:t>
            </a:r>
          </a:p>
          <a:p>
            <a:pPr marL="91440" indent="0" eaLnBrk="1" fontAlgn="auto" hangingPunct="1">
              <a:lnSpc>
                <a:spcPct val="81599"/>
              </a:lnSpc>
              <a:spcBef>
                <a:spcPts val="360"/>
              </a:spcBef>
              <a:spcAft>
                <a:spcPts val="0"/>
              </a:spcAft>
              <a:buFontTx/>
              <a:buNone/>
              <a:tabLst>
                <a:tab pos="3081655" algn="l"/>
                <a:tab pos="8394065" algn="r"/>
              </a:tabLst>
              <a:defRPr/>
            </a:pPr>
            <a:r>
              <a:rPr lang="en-US" sz="2400" i="1" spc="-70" dirty="0">
                <a:solidFill>
                  <a:srgbClr val="000000"/>
                </a:solidFill>
                <a:latin typeface="Arial" panose="22635452340000000000" pitchFamily="2"/>
              </a:rPr>
              <a:t>customers are	</a:t>
            </a:r>
            <a:r>
              <a:rPr lang="en-US" sz="2400" i="1" spc="-90" dirty="0">
                <a:solidFill>
                  <a:srgbClr val="000000"/>
                </a:solidFill>
                <a:latin typeface="Arial" panose="22635452340000000000" pitchFamily="2"/>
              </a:rPr>
              <a:t>customers are	</a:t>
            </a:r>
            <a:r>
              <a:rPr lang="en-US" sz="2400" i="1" dirty="0">
                <a:solidFill>
                  <a:srgbClr val="000000"/>
                </a:solidFill>
                <a:latin typeface="Arial" panose="22635452340000000000" pitchFamily="2"/>
              </a:rPr>
              <a:t>does in between.</a:t>
            </a:r>
          </a:p>
          <a:p>
            <a:pPr marL="91440" indent="0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19260"/>
              </a:spcAft>
              <a:buFontTx/>
              <a:buNone/>
              <a:tabLst>
                <a:tab pos="3870960" algn="r"/>
              </a:tabLst>
              <a:defRPr/>
            </a:pPr>
            <a:r>
              <a:rPr lang="en-US" sz="2400" i="1" spc="30" dirty="0">
                <a:solidFill>
                  <a:srgbClr val="000000"/>
                </a:solidFill>
                <a:latin typeface="Arial" panose="22635452340000000000" pitchFamily="2"/>
              </a:rPr>
              <a:t>coming.</a:t>
            </a:r>
            <a:r>
              <a:rPr lang="en-US" sz="300" i="1" spc="30" dirty="0">
                <a:solidFill>
                  <a:srgbClr val="000000"/>
                </a:solidFill>
                <a:latin typeface="Arial" panose="22635452340000000000" pitchFamily="2"/>
              </a:rPr>
              <a:t>	</a:t>
            </a:r>
            <a:r>
              <a:rPr lang="en-US" sz="2400" i="1" dirty="0">
                <a:solidFill>
                  <a:srgbClr val="000000"/>
                </a:solidFill>
                <a:latin typeface="Arial" panose="22635452340000000000" pitchFamily="2"/>
              </a:rPr>
              <a:t>going.</a:t>
            </a:r>
          </a:p>
        </p:txBody>
      </p:sp>
      <p:graphicFrame>
        <p:nvGraphicFramePr>
          <p:cNvPr id="239" name="table 239"/>
          <p:cNvGraphicFramePr>
            <a:graphicFrameLocks noGrp="1"/>
          </p:cNvGraphicFramePr>
          <p:nvPr/>
        </p:nvGraphicFramePr>
        <p:xfrm>
          <a:off x="454025" y="6376988"/>
          <a:ext cx="9144000" cy="731837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0480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24130" cmpd="dbl">
                      <a:solidFill>
                        <a:srgbClr val="A2A3A3"/>
                      </a:solidFill>
                      <a:prstDash val="solid"/>
                    </a:lnB>
                    <a:solidFill>
                      <a:srgbClr val="D0D1D3"/>
                    </a:solidFill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l"/>
                      <a:r>
                        <a:rPr lang="en-US" sz="100" dirty="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A2A3A3"/>
                      </a:solidFill>
                      <a:prstDash val="solid"/>
                    </a:lnT>
                    <a:lnB w="24130" cmpd="dbl">
                      <a:solidFill>
                        <a:srgbClr val="E0E1E1"/>
                      </a:solidFill>
                      <a:prstDash val="solid"/>
                    </a:lnB>
                  </a:tcPr>
                </a:tc>
              </a:tr>
              <a:tr h="32956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827135" algn="r"/>
                        </a:tabLst>
                      </a:pPr>
                      <a:endParaRPr lang="en-US" sz="1250" spc="50" dirty="0">
                        <a:solidFill>
                          <a:srgbClr val="7F7F7F"/>
                        </a:solidFill>
                        <a:latin typeface="Arial" panose="22635452340000000000" pitchFamily="2"/>
                      </a:endParaRP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E0E1E1"/>
                      </a:solidFill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E1E2E2"/>
                    </a:solidFill>
                  </a:tcPr>
                </a:tc>
              </a:tr>
            </a:tbl>
          </a:graphicData>
        </a:graphic>
      </p:graphicFrame>
      <p:pic>
        <p:nvPicPr>
          <p:cNvPr id="16393" name="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19138"/>
            <a:ext cx="9144000" cy="134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2" name="Text Placeholder 241"/>
          <p:cNvSpPr>
            <a:spLocks noGrp="1"/>
          </p:cNvSpPr>
          <p:nvPr>
            <p:ph type="body" idx="10"/>
          </p:nvPr>
        </p:nvSpPr>
        <p:spPr>
          <a:xfrm>
            <a:off x="749300" y="1133475"/>
            <a:ext cx="8639175" cy="641350"/>
          </a:xfrm>
        </p:spPr>
        <p:txBody>
          <a:bodyPr/>
          <a:lstStyle/>
          <a:p>
            <a:pPr marL="0" indent="0" algn="ctr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360"/>
              </a:spcAft>
              <a:buFontTx/>
              <a:buNone/>
              <a:defRPr/>
            </a:pPr>
            <a:r>
              <a:rPr lang="en-US" sz="4000" b="1" spc="-25" dirty="0">
                <a:solidFill>
                  <a:srgbClr val="BBBBBB"/>
                </a:solidFill>
                <a:latin typeface="Arial" panose="22635452340000000000" pitchFamily="2"/>
              </a:rPr>
              <a:t>Applications of Predictive Analytics</a:t>
            </a:r>
          </a:p>
        </p:txBody>
      </p:sp>
      <p:cxnSp>
        <p:nvCxnSpPr>
          <p:cNvPr id="16395" name="Shape"/>
          <p:cNvCxnSpPr>
            <a:cxnSpLocks noChangeShapeType="1"/>
          </p:cNvCxnSpPr>
          <p:nvPr/>
        </p:nvCxnSpPr>
        <p:spPr bwMode="auto">
          <a:xfrm>
            <a:off x="457200" y="2127250"/>
            <a:ext cx="9144000" cy="0"/>
          </a:xfrm>
          <a:prstGeom prst="line">
            <a:avLst/>
          </a:prstGeom>
          <a:noFill/>
          <a:ln w="39370" cmpd="dbl">
            <a:solidFill>
              <a:srgbClr val="E2E5E7"/>
            </a:solidFill>
            <a:round/>
            <a:headEnd/>
            <a:tailEnd/>
          </a:ln>
        </p:spPr>
      </p:cxnSp>
      <p:cxnSp>
        <p:nvCxnSpPr>
          <p:cNvPr id="16396" name="Shape"/>
          <p:cNvCxnSpPr>
            <a:cxnSpLocks noChangeShapeType="1"/>
          </p:cNvCxnSpPr>
          <p:nvPr/>
        </p:nvCxnSpPr>
        <p:spPr bwMode="auto">
          <a:xfrm>
            <a:off x="454025" y="7092950"/>
            <a:ext cx="9147175" cy="0"/>
          </a:xfrm>
          <a:prstGeom prst="line">
            <a:avLst/>
          </a:prstGeom>
          <a:noFill/>
          <a:ln w="18415" cmpd="dbl">
            <a:solidFill>
              <a:srgbClr val="818181"/>
            </a:solidFill>
            <a:round/>
            <a:headEnd/>
            <a:tailEnd/>
          </a:ln>
        </p:spPr>
      </p:cxnSp>
      <p:cxnSp>
        <p:nvCxnSpPr>
          <p:cNvPr id="16397" name="Shape"/>
          <p:cNvCxnSpPr>
            <a:cxnSpLocks noChangeShapeType="1"/>
          </p:cNvCxnSpPr>
          <p:nvPr/>
        </p:nvCxnSpPr>
        <p:spPr bwMode="auto">
          <a:xfrm>
            <a:off x="457200" y="7138988"/>
            <a:ext cx="9144000" cy="0"/>
          </a:xfrm>
          <a:prstGeom prst="line">
            <a:avLst/>
          </a:prstGeom>
          <a:noFill/>
          <a:ln w="18415" cmpd="dbl">
            <a:solidFill>
              <a:srgbClr val="CCCCCC"/>
            </a:solidFill>
            <a:round/>
            <a:headEnd/>
            <a:tailEnd/>
          </a:ln>
        </p:spPr>
      </p:cxnSp>
      <p:cxnSp>
        <p:nvCxnSpPr>
          <p:cNvPr id="16398" name="Shape"/>
          <p:cNvCxnSpPr>
            <a:cxnSpLocks noChangeShapeType="1"/>
          </p:cNvCxnSpPr>
          <p:nvPr/>
        </p:nvCxnSpPr>
        <p:spPr bwMode="auto">
          <a:xfrm>
            <a:off x="454025" y="7162800"/>
            <a:ext cx="9150350" cy="0"/>
          </a:xfrm>
          <a:prstGeom prst="line">
            <a:avLst/>
          </a:prstGeom>
          <a:noFill/>
          <a:ln w="24130" cmpd="dbl">
            <a:solidFill>
              <a:srgbClr val="FFFFFF"/>
            </a:solidFill>
            <a:round/>
            <a:headEnd/>
            <a:tailEnd/>
          </a:ln>
        </p:spPr>
      </p:cxnSp>
      <p:cxnSp>
        <p:nvCxnSpPr>
          <p:cNvPr id="16399" name="Shape"/>
          <p:cNvCxnSpPr>
            <a:cxnSpLocks noChangeShapeType="1"/>
          </p:cNvCxnSpPr>
          <p:nvPr/>
        </p:nvCxnSpPr>
        <p:spPr bwMode="auto">
          <a:xfrm>
            <a:off x="457200" y="7116763"/>
            <a:ext cx="9144000" cy="0"/>
          </a:xfrm>
          <a:prstGeom prst="line">
            <a:avLst/>
          </a:prstGeom>
          <a:noFill/>
          <a:ln w="24130" cmpd="dbl">
            <a:solidFill>
              <a:srgbClr val="8A8A8A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Text Placeholder 249"/>
          <p:cNvSpPr>
            <a:spLocks noGrp="1"/>
          </p:cNvSpPr>
          <p:nvPr>
            <p:ph type="body" idx="10"/>
          </p:nvPr>
        </p:nvSpPr>
        <p:spPr>
          <a:xfrm>
            <a:off x="454025" y="2166938"/>
            <a:ext cx="9150350" cy="728662"/>
          </a:xfrm>
        </p:spPr>
        <p:txBody>
          <a:bodyPr/>
          <a:lstStyle/>
          <a:p>
            <a:pPr marL="91440" indent="0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2520"/>
              </a:spcAft>
              <a:buFontTx/>
              <a:buNone/>
              <a:tabLst>
                <a:tab pos="8796655" algn="r"/>
              </a:tabLst>
              <a:defRPr/>
            </a:pPr>
            <a:r>
              <a:rPr lang="en-US" sz="2400" u="sng" spc="10" dirty="0">
                <a:solidFill>
                  <a:srgbClr val="000000"/>
                </a:solidFill>
                <a:latin typeface="Arial" panose="22635452340000000000" pitchFamily="2"/>
              </a:rPr>
              <a:t>Response Modeling Attrition Prediction </a:t>
            </a:r>
            <a:r>
              <a:rPr lang="en-US" sz="300" u="sng" spc="10" dirty="0">
                <a:solidFill>
                  <a:srgbClr val="000000"/>
                </a:solidFill>
                <a:latin typeface="Arial" panose="22635452340000000000" pitchFamily="2"/>
              </a:rPr>
              <a:t>	</a:t>
            </a:r>
            <a:r>
              <a:rPr lang="en-US" sz="2400" u="sng" dirty="0">
                <a:solidFill>
                  <a:srgbClr val="000000"/>
                </a:solidFill>
                <a:latin typeface="Arial" panose="22635452340000000000" pitchFamily="2"/>
              </a:rPr>
              <a:t>Customer Valuation </a:t>
            </a:r>
          </a:p>
        </p:txBody>
      </p:sp>
      <p:graphicFrame>
        <p:nvGraphicFramePr>
          <p:cNvPr id="253" name="table 253"/>
          <p:cNvGraphicFramePr>
            <a:graphicFrameLocks noGrp="1"/>
          </p:cNvGraphicFramePr>
          <p:nvPr/>
        </p:nvGraphicFramePr>
        <p:xfrm>
          <a:off x="454025" y="2895600"/>
          <a:ext cx="9150350" cy="2133600"/>
        </p:xfrm>
        <a:graphic>
          <a:graphicData uri="http://schemas.openxmlformats.org/drawingml/2006/table">
            <a:tbl>
              <a:tblPr/>
              <a:tblGrid>
                <a:gridCol w="2840355"/>
                <a:gridCol w="3101340"/>
                <a:gridCol w="3208655"/>
              </a:tblGrid>
              <a:tr h="2132965">
                <a:tc>
                  <a:txBody>
                    <a:bodyPr/>
                    <a:lstStyle/>
                    <a:p>
                      <a:pPr marL="109855" marR="0" indent="0" algn="l">
                        <a:lnSpc>
                          <a:spcPct val="8255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1" spc="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e-Commerce:</a:t>
                      </a:r>
                    </a:p>
                    <a:p>
                      <a:pPr marL="109855" marR="0" indent="0" algn="l">
                        <a:lnSpc>
                          <a:spcPct val="81599"/>
                        </a:lnSpc>
                        <a:spcBef>
                          <a:spcPts val="540"/>
                        </a:spcBef>
                        <a:spcAft>
                          <a:spcPts val="0"/>
                        </a:spcAft>
                      </a:pPr>
                      <a:r>
                        <a:rPr lang="en-US" sz="2400" i="1" spc="-5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Increase online ad</a:t>
                      </a:r>
                    </a:p>
                    <a:p>
                      <a:pPr marL="109855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spc="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take-rates by 28%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950" marR="0" indent="0" algn="l">
                        <a:lnSpc>
                          <a:spcPct val="8255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1" spc="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Telecom:</a:t>
                      </a:r>
                    </a:p>
                    <a:p>
                      <a:pPr marL="234950" marR="0" indent="0" algn="l">
                        <a:lnSpc>
                          <a:spcPct val="82559"/>
                        </a:lnSpc>
                        <a:spcBef>
                          <a:spcPts val="540"/>
                        </a:spcBef>
                        <a:spcAft>
                          <a:spcPts val="0"/>
                        </a:spcAft>
                      </a:pPr>
                      <a:r>
                        <a:rPr lang="en-US" sz="2400" i="1" spc="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Increase retention</a:t>
                      </a:r>
                    </a:p>
                    <a:p>
                      <a:pPr marL="234950" marR="0" indent="0" algn="l">
                        <a:lnSpc>
                          <a:spcPct val="95999"/>
                        </a:lnSpc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2400" i="1" spc="-4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campaign efficiency</a:t>
                      </a:r>
                    </a:p>
                    <a:p>
                      <a:pPr marL="23495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spc="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by 300%; reduce</a:t>
                      </a:r>
                    </a:p>
                    <a:p>
                      <a:pPr marL="234950" marR="0" indent="0" algn="l">
                        <a:lnSpc>
                          <a:spcPct val="83519"/>
                        </a:lnSpc>
                        <a:spcBef>
                          <a:spcPts val="360"/>
                        </a:spcBef>
                        <a:spcAft>
                          <a:spcPts val="0"/>
                        </a:spcAft>
                      </a:pPr>
                      <a:r>
                        <a:rPr lang="en-US" sz="2400" i="1" spc="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churn 3% and</a:t>
                      </a:r>
                    </a:p>
                    <a:p>
                      <a:pPr marL="23495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spc="-3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recover $3.8 million.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9545" marR="0" indent="0" algn="l">
                        <a:lnSpc>
                          <a:spcPct val="8255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1" spc="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Pharmaceutical:</a:t>
                      </a:r>
                    </a:p>
                    <a:p>
                      <a:pPr marL="169545" marR="0" indent="0" algn="l">
                        <a:lnSpc>
                          <a:spcPct val="82559"/>
                        </a:lnSpc>
                        <a:spcBef>
                          <a:spcPts val="540"/>
                        </a:spcBef>
                        <a:spcAft>
                          <a:spcPts val="0"/>
                        </a:spcAft>
                      </a:pPr>
                      <a:r>
                        <a:rPr lang="en-US" sz="2400" i="1" spc="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Invest in health</a:t>
                      </a:r>
                    </a:p>
                    <a:p>
                      <a:pPr marL="169545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spc="-4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providers most likely</a:t>
                      </a:r>
                    </a:p>
                    <a:p>
                      <a:pPr marL="169545" marR="0" indent="0" algn="l">
                        <a:lnSpc>
                          <a:spcPct val="81599"/>
                        </a:lnSpc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2400" i="1" spc="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to convert</a:t>
                      </a:r>
                    </a:p>
                    <a:p>
                      <a:pPr marL="169545" marR="0" indent="0" algn="l">
                        <a:lnSpc>
                          <a:spcPct val="95999"/>
                        </a:lnSpc>
                        <a:spcBef>
                          <a:spcPts val="720"/>
                        </a:spcBef>
                        <a:spcAft>
                          <a:spcPts val="0"/>
                        </a:spcAft>
                      </a:pPr>
                      <a:r>
                        <a:rPr lang="en-US" sz="2400" i="1" spc="-4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prescriptions in the</a:t>
                      </a:r>
                    </a:p>
                    <a:p>
                      <a:pPr marL="169545" marR="0" indent="0" algn="l">
                        <a:lnSpc>
                          <a:spcPct val="8351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spc="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long-term.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56" name="table 256"/>
          <p:cNvGraphicFramePr>
            <a:graphicFrameLocks noGrp="1"/>
          </p:cNvGraphicFramePr>
          <p:nvPr/>
        </p:nvGraphicFramePr>
        <p:xfrm>
          <a:off x="454025" y="6376988"/>
          <a:ext cx="9144000" cy="731837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0480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24130" cmpd="dbl">
                      <a:solidFill>
                        <a:srgbClr val="A2A3A3"/>
                      </a:solidFill>
                      <a:prstDash val="solid"/>
                    </a:lnB>
                    <a:solidFill>
                      <a:srgbClr val="D0D1D3"/>
                    </a:solidFill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l"/>
                      <a:r>
                        <a:rPr lang="en-US" sz="100" dirty="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A2A3A3"/>
                      </a:solidFill>
                      <a:prstDash val="solid"/>
                    </a:lnT>
                    <a:lnB w="24130" cmpd="dbl">
                      <a:solidFill>
                        <a:srgbClr val="E0E1E1"/>
                      </a:solidFill>
                      <a:prstDash val="solid"/>
                    </a:lnB>
                  </a:tcPr>
                </a:tc>
              </a:tr>
              <a:tr h="32956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827135" algn="r"/>
                        </a:tabLst>
                      </a:pPr>
                      <a:endParaRPr lang="en-US" sz="1250" spc="50" dirty="0">
                        <a:solidFill>
                          <a:srgbClr val="7F7F7F"/>
                        </a:solidFill>
                        <a:latin typeface="Arial" panose="22635452340000000000" pitchFamily="2"/>
                      </a:endParaRP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E0E1E1"/>
                      </a:solidFill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E1E2E2"/>
                    </a:solidFill>
                  </a:tcPr>
                </a:tc>
              </a:tr>
            </a:tbl>
          </a:graphicData>
        </a:graphic>
      </p:graphicFrame>
      <p:pic>
        <p:nvPicPr>
          <p:cNvPr id="17421" name="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19138"/>
            <a:ext cx="9144000" cy="134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9" name="Text Placeholder 258"/>
          <p:cNvSpPr>
            <a:spLocks noGrp="1"/>
          </p:cNvSpPr>
          <p:nvPr>
            <p:ph type="body" idx="10"/>
          </p:nvPr>
        </p:nvSpPr>
        <p:spPr>
          <a:xfrm>
            <a:off x="1398588" y="1133475"/>
            <a:ext cx="7354887" cy="631825"/>
          </a:xfrm>
        </p:spPr>
        <p:txBody>
          <a:bodyPr/>
          <a:lstStyle/>
          <a:p>
            <a:pPr marL="0" indent="0" algn="ctr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360"/>
              </a:spcAft>
              <a:buFontTx/>
              <a:buNone/>
              <a:defRPr/>
            </a:pPr>
            <a:r>
              <a:rPr lang="en-US" sz="4000" b="1" spc="-30" dirty="0">
                <a:solidFill>
                  <a:srgbClr val="BBBBBB"/>
                </a:solidFill>
                <a:latin typeface="Arial" panose="22635452340000000000" pitchFamily="2"/>
              </a:rPr>
              <a:t>Specific Example Applications</a:t>
            </a:r>
          </a:p>
        </p:txBody>
      </p:sp>
      <p:cxnSp>
        <p:nvCxnSpPr>
          <p:cNvPr id="17423" name="Shape"/>
          <p:cNvCxnSpPr>
            <a:cxnSpLocks noChangeShapeType="1"/>
          </p:cNvCxnSpPr>
          <p:nvPr/>
        </p:nvCxnSpPr>
        <p:spPr bwMode="auto">
          <a:xfrm>
            <a:off x="457200" y="2127250"/>
            <a:ext cx="9144000" cy="0"/>
          </a:xfrm>
          <a:prstGeom prst="line">
            <a:avLst/>
          </a:prstGeom>
          <a:noFill/>
          <a:ln w="39370" cmpd="dbl">
            <a:solidFill>
              <a:srgbClr val="E2E5E7"/>
            </a:solidFill>
            <a:round/>
            <a:headEnd/>
            <a:tailEnd/>
          </a:ln>
        </p:spPr>
      </p:cxnSp>
      <p:cxnSp>
        <p:nvCxnSpPr>
          <p:cNvPr id="17424" name="Shape"/>
          <p:cNvCxnSpPr>
            <a:cxnSpLocks noChangeShapeType="1"/>
          </p:cNvCxnSpPr>
          <p:nvPr/>
        </p:nvCxnSpPr>
        <p:spPr bwMode="auto">
          <a:xfrm>
            <a:off x="454025" y="7092950"/>
            <a:ext cx="9147175" cy="0"/>
          </a:xfrm>
          <a:prstGeom prst="line">
            <a:avLst/>
          </a:prstGeom>
          <a:noFill/>
          <a:ln w="18415" cmpd="dbl">
            <a:solidFill>
              <a:srgbClr val="818181"/>
            </a:solidFill>
            <a:round/>
            <a:headEnd/>
            <a:tailEnd/>
          </a:ln>
        </p:spPr>
      </p:cxnSp>
      <p:cxnSp>
        <p:nvCxnSpPr>
          <p:cNvPr id="17425" name="Shape"/>
          <p:cNvCxnSpPr>
            <a:cxnSpLocks noChangeShapeType="1"/>
          </p:cNvCxnSpPr>
          <p:nvPr/>
        </p:nvCxnSpPr>
        <p:spPr bwMode="auto">
          <a:xfrm>
            <a:off x="457200" y="7138988"/>
            <a:ext cx="9144000" cy="0"/>
          </a:xfrm>
          <a:prstGeom prst="line">
            <a:avLst/>
          </a:prstGeom>
          <a:noFill/>
          <a:ln w="18415" cmpd="dbl">
            <a:solidFill>
              <a:srgbClr val="CCCCCC"/>
            </a:solidFill>
            <a:round/>
            <a:headEnd/>
            <a:tailEnd/>
          </a:ln>
        </p:spPr>
      </p:cxnSp>
      <p:cxnSp>
        <p:nvCxnSpPr>
          <p:cNvPr id="17426" name="Shape"/>
          <p:cNvCxnSpPr>
            <a:cxnSpLocks noChangeShapeType="1"/>
          </p:cNvCxnSpPr>
          <p:nvPr/>
        </p:nvCxnSpPr>
        <p:spPr bwMode="auto">
          <a:xfrm>
            <a:off x="454025" y="7162800"/>
            <a:ext cx="9150350" cy="0"/>
          </a:xfrm>
          <a:prstGeom prst="line">
            <a:avLst/>
          </a:prstGeom>
          <a:noFill/>
          <a:ln w="24130" cmpd="dbl">
            <a:solidFill>
              <a:srgbClr val="FFFFFF"/>
            </a:solidFill>
            <a:round/>
            <a:headEnd/>
            <a:tailEnd/>
          </a:ln>
        </p:spPr>
      </p:cxnSp>
      <p:cxnSp>
        <p:nvCxnSpPr>
          <p:cNvPr id="17427" name="Shape"/>
          <p:cNvCxnSpPr>
            <a:cxnSpLocks noChangeShapeType="1"/>
          </p:cNvCxnSpPr>
          <p:nvPr/>
        </p:nvCxnSpPr>
        <p:spPr bwMode="auto">
          <a:xfrm>
            <a:off x="457200" y="7116763"/>
            <a:ext cx="9144000" cy="0"/>
          </a:xfrm>
          <a:prstGeom prst="line">
            <a:avLst/>
          </a:prstGeom>
          <a:noFill/>
          <a:ln w="24130" cmpd="dbl">
            <a:solidFill>
              <a:srgbClr val="8A8A8A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Text Placeholder 266"/>
          <p:cNvSpPr>
            <a:spLocks noGrp="1"/>
          </p:cNvSpPr>
          <p:nvPr>
            <p:ph type="body" idx="10"/>
          </p:nvPr>
        </p:nvSpPr>
        <p:spPr>
          <a:xfrm>
            <a:off x="455613" y="2166938"/>
            <a:ext cx="9150350" cy="728662"/>
          </a:xfrm>
        </p:spPr>
        <p:txBody>
          <a:bodyPr/>
          <a:lstStyle/>
          <a:p>
            <a:pPr marL="91440" indent="0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2520"/>
              </a:spcAft>
              <a:buFontTx/>
              <a:buNone/>
              <a:tabLst>
                <a:tab pos="8718550" algn="r"/>
              </a:tabLst>
              <a:defRPr/>
            </a:pPr>
            <a:r>
              <a:rPr lang="en-US" sz="2400" u="sng" spc="10" dirty="0">
                <a:solidFill>
                  <a:srgbClr val="000000"/>
                </a:solidFill>
                <a:latin typeface="Arial" panose="22635452340000000000" pitchFamily="2"/>
              </a:rPr>
              <a:t>Response Modeling Attrition Prediction </a:t>
            </a:r>
            <a:r>
              <a:rPr lang="en-US" sz="300" u="sng" spc="10" dirty="0">
                <a:solidFill>
                  <a:srgbClr val="000000"/>
                </a:solidFill>
                <a:latin typeface="Arial" panose="22635452340000000000" pitchFamily="2"/>
              </a:rPr>
              <a:t>	</a:t>
            </a:r>
            <a:r>
              <a:rPr lang="en-US" sz="2400" u="sng" dirty="0">
                <a:solidFill>
                  <a:srgbClr val="000000"/>
                </a:solidFill>
                <a:latin typeface="Arial" panose="22635452340000000000" pitchFamily="2"/>
              </a:rPr>
              <a:t>Customer Valuation </a:t>
            </a:r>
          </a:p>
        </p:txBody>
      </p:sp>
      <p:graphicFrame>
        <p:nvGraphicFramePr>
          <p:cNvPr id="270" name="table 270"/>
          <p:cNvGraphicFramePr>
            <a:graphicFrameLocks noGrp="1"/>
          </p:cNvGraphicFramePr>
          <p:nvPr/>
        </p:nvGraphicFramePr>
        <p:xfrm>
          <a:off x="455613" y="2895600"/>
          <a:ext cx="9150350" cy="2498725"/>
        </p:xfrm>
        <a:graphic>
          <a:graphicData uri="http://schemas.openxmlformats.org/drawingml/2006/table">
            <a:tbl>
              <a:tblPr/>
              <a:tblGrid>
                <a:gridCol w="3004820"/>
                <a:gridCol w="2938145"/>
                <a:gridCol w="3207385"/>
              </a:tblGrid>
              <a:tr h="2498725">
                <a:tc>
                  <a:txBody>
                    <a:bodyPr/>
                    <a:lstStyle/>
                    <a:p>
                      <a:pPr marL="91440" marR="0" indent="228600" algn="l">
                        <a:lnSpc>
                          <a:spcPct val="911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·"/>
                      </a:pPr>
                      <a:r>
                        <a:rPr lang="en-US" sz="2400" spc="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Direct marketing</a:t>
                      </a:r>
                    </a:p>
                    <a:p>
                      <a:pPr marL="91440" marR="0" indent="228600" algn="l">
                        <a:lnSpc>
                          <a:spcPct val="8831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·"/>
                      </a:pPr>
                      <a:r>
                        <a:rPr lang="en-US" sz="2400" spc="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Acquisition</a:t>
                      </a:r>
                    </a:p>
                    <a:p>
                      <a:pPr marL="91440" marR="0" indent="228600" algn="l">
                        <a:lnSpc>
                          <a:spcPct val="7583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·"/>
                      </a:pPr>
                      <a:r>
                        <a:rPr lang="en-US" sz="2400" spc="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Conversion</a:t>
                      </a:r>
                    </a:p>
                    <a:p>
                      <a:pPr marL="91440" marR="0" indent="228600" algn="l">
                        <a:lnSpc>
                          <a:spcPct val="89279"/>
                        </a:lnSpc>
                        <a:spcBef>
                          <a:spcPts val="180"/>
                        </a:spcBef>
                        <a:spcAft>
                          <a:spcPts val="0"/>
                        </a:spcAft>
                        <a:buFont typeface="Symbol"/>
                        <a:buChar char="·"/>
                      </a:pPr>
                      <a:r>
                        <a:rPr lang="en-US" sz="2400" spc="-5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Market optimization</a:t>
                      </a:r>
                    </a:p>
                    <a:p>
                      <a:pPr marL="91440" marR="0" indent="228600" algn="l">
                        <a:lnSpc>
                          <a:spcPct val="911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·"/>
                      </a:pPr>
                      <a:r>
                        <a:rPr lang="en-US" sz="2400" spc="-15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Promotion targeting</a:t>
                      </a:r>
                    </a:p>
                    <a:p>
                      <a:pPr marL="91440" marR="0" indent="228600" algn="l">
                        <a:lnSpc>
                          <a:spcPct val="911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·"/>
                      </a:pPr>
                      <a:r>
                        <a:rPr lang="en-US" sz="2400" spc="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Cross-selling</a:t>
                      </a:r>
                    </a:p>
                    <a:p>
                      <a:pPr marL="91440" marR="0" indent="228600" algn="l">
                        <a:lnSpc>
                          <a:spcPct val="76799"/>
                        </a:lnSpc>
                        <a:spcBef>
                          <a:spcPts val="180"/>
                        </a:spcBef>
                        <a:spcAft>
                          <a:spcPts val="0"/>
                        </a:spcAft>
                        <a:buFont typeface="Symbol"/>
                        <a:buChar char="·"/>
                      </a:pPr>
                      <a:r>
                        <a:rPr lang="en-US" sz="2400" spc="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Up-selling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0" indent="228600" algn="l">
                        <a:lnSpc>
                          <a:spcPct val="7583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·"/>
                      </a:pPr>
                      <a:r>
                        <a:rPr lang="en-US" sz="2400" spc="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Churn reduction</a:t>
                      </a:r>
                    </a:p>
                    <a:p>
                      <a:pPr marL="68580" marR="0" indent="228600" algn="l">
                        <a:lnSpc>
                          <a:spcPct val="75839"/>
                        </a:lnSpc>
                        <a:spcBef>
                          <a:spcPts val="540"/>
                        </a:spcBef>
                        <a:spcAft>
                          <a:spcPts val="0"/>
                        </a:spcAft>
                        <a:buFont typeface="Symbol"/>
                        <a:buChar char="·"/>
                      </a:pPr>
                      <a:r>
                        <a:rPr lang="en-US" sz="2400" spc="-5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Customer retention</a:t>
                      </a:r>
                    </a:p>
                    <a:p>
                      <a:pPr marL="68580" marR="0" indent="228600" algn="l">
                        <a:lnSpc>
                          <a:spcPct val="75839"/>
                        </a:lnSpc>
                        <a:spcBef>
                          <a:spcPts val="720"/>
                        </a:spcBef>
                        <a:spcAft>
                          <a:spcPts val="0"/>
                        </a:spcAft>
                        <a:buFont typeface="Symbol"/>
                        <a:buChar char="·"/>
                      </a:pPr>
                      <a:r>
                        <a:rPr lang="en-US" sz="2400" spc="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Customer renewal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0" indent="22860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·"/>
                      </a:pPr>
                      <a:r>
                        <a:rPr lang="en-US" sz="2400" spc="-35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Hit-and-run prediction</a:t>
                      </a:r>
                    </a:p>
                    <a:p>
                      <a:pPr marL="91440" marR="0" indent="228600" algn="l">
                        <a:lnSpc>
                          <a:spcPct val="7583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·"/>
                      </a:pPr>
                      <a:r>
                        <a:rPr lang="en-US" sz="2400" spc="-3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Present lifetime value</a:t>
                      </a:r>
                    </a:p>
                    <a:p>
                      <a:pPr marL="91440" marR="0" indent="22860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·"/>
                      </a:pPr>
                      <a:r>
                        <a:rPr lang="en-US" sz="2400" spc="0" dirty="0">
                          <a:solidFill>
                            <a:srgbClr val="000000"/>
                          </a:solidFill>
                          <a:latin typeface="Arial" panose="22635452340000000000" pitchFamily="2"/>
                        </a:rPr>
                        <a:t>First year revenue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273" name="table 273"/>
          <p:cNvGraphicFramePr>
            <a:graphicFrameLocks noGrp="1"/>
          </p:cNvGraphicFramePr>
          <p:nvPr/>
        </p:nvGraphicFramePr>
        <p:xfrm>
          <a:off x="455613" y="6376988"/>
          <a:ext cx="9144000" cy="731837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0480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24130" cmpd="dbl">
                      <a:solidFill>
                        <a:srgbClr val="A2A3A3"/>
                      </a:solidFill>
                      <a:prstDash val="solid"/>
                    </a:lnB>
                    <a:solidFill>
                      <a:srgbClr val="D0D1D3"/>
                    </a:solidFill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l"/>
                      <a:r>
                        <a:rPr lang="en-US" sz="100" dirty="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A2A3A3"/>
                      </a:solidFill>
                      <a:prstDash val="solid"/>
                    </a:lnT>
                    <a:lnB w="24130" cmpd="dbl">
                      <a:solidFill>
                        <a:srgbClr val="E0E1E1"/>
                      </a:solidFill>
                      <a:prstDash val="solid"/>
                    </a:lnB>
                  </a:tcPr>
                </a:tc>
              </a:tr>
              <a:tr h="32956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827135" algn="r"/>
                        </a:tabLst>
                      </a:pPr>
                      <a:endParaRPr lang="en-US" sz="1250" spc="50" dirty="0">
                        <a:solidFill>
                          <a:srgbClr val="7F7F7F"/>
                        </a:solidFill>
                        <a:latin typeface="Arial" panose="22635452340000000000" pitchFamily="2"/>
                      </a:endParaRP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E0E1E1"/>
                      </a:solidFill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E1E2E2"/>
                    </a:solidFill>
                  </a:tcPr>
                </a:tc>
              </a:tr>
            </a:tbl>
          </a:graphicData>
        </a:graphic>
      </p:graphicFrame>
      <p:pic>
        <p:nvPicPr>
          <p:cNvPr id="18445" name="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19138"/>
            <a:ext cx="9144000" cy="134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" name="Text Placeholder 275"/>
          <p:cNvSpPr>
            <a:spLocks noGrp="1"/>
          </p:cNvSpPr>
          <p:nvPr>
            <p:ph type="body" idx="10"/>
          </p:nvPr>
        </p:nvSpPr>
        <p:spPr>
          <a:xfrm>
            <a:off x="749300" y="1133475"/>
            <a:ext cx="8639175" cy="641350"/>
          </a:xfrm>
        </p:spPr>
        <p:txBody>
          <a:bodyPr/>
          <a:lstStyle/>
          <a:p>
            <a:pPr marL="0" indent="0" algn="ctr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360"/>
              </a:spcAft>
              <a:buFontTx/>
              <a:buNone/>
              <a:defRPr/>
            </a:pPr>
            <a:r>
              <a:rPr lang="en-US" sz="4000" b="1" spc="-25" dirty="0">
                <a:solidFill>
                  <a:srgbClr val="BBBBBB"/>
                </a:solidFill>
                <a:latin typeface="Arial" panose="22635452340000000000" pitchFamily="2"/>
              </a:rPr>
              <a:t>Applications of Predictive Analytics</a:t>
            </a:r>
          </a:p>
        </p:txBody>
      </p:sp>
      <p:cxnSp>
        <p:nvCxnSpPr>
          <p:cNvPr id="18447" name="Shape"/>
          <p:cNvCxnSpPr>
            <a:cxnSpLocks noChangeShapeType="1"/>
          </p:cNvCxnSpPr>
          <p:nvPr/>
        </p:nvCxnSpPr>
        <p:spPr bwMode="auto">
          <a:xfrm>
            <a:off x="457200" y="2127250"/>
            <a:ext cx="9144000" cy="0"/>
          </a:xfrm>
          <a:prstGeom prst="line">
            <a:avLst/>
          </a:prstGeom>
          <a:noFill/>
          <a:ln w="39370" cmpd="dbl">
            <a:solidFill>
              <a:srgbClr val="E2E5E7"/>
            </a:solidFill>
            <a:round/>
            <a:headEnd/>
            <a:tailEnd/>
          </a:ln>
        </p:spPr>
      </p:cxnSp>
      <p:cxnSp>
        <p:nvCxnSpPr>
          <p:cNvPr id="18448" name="Shape"/>
          <p:cNvCxnSpPr>
            <a:cxnSpLocks noChangeShapeType="1"/>
          </p:cNvCxnSpPr>
          <p:nvPr/>
        </p:nvCxnSpPr>
        <p:spPr bwMode="auto">
          <a:xfrm>
            <a:off x="455613" y="7092950"/>
            <a:ext cx="9145587" cy="0"/>
          </a:xfrm>
          <a:prstGeom prst="line">
            <a:avLst/>
          </a:prstGeom>
          <a:noFill/>
          <a:ln w="18415" cmpd="dbl">
            <a:solidFill>
              <a:srgbClr val="818181"/>
            </a:solidFill>
            <a:round/>
            <a:headEnd/>
            <a:tailEnd/>
          </a:ln>
        </p:spPr>
      </p:cxnSp>
      <p:cxnSp>
        <p:nvCxnSpPr>
          <p:cNvPr id="18449" name="Shape"/>
          <p:cNvCxnSpPr>
            <a:cxnSpLocks noChangeShapeType="1"/>
          </p:cNvCxnSpPr>
          <p:nvPr/>
        </p:nvCxnSpPr>
        <p:spPr bwMode="auto">
          <a:xfrm>
            <a:off x="457200" y="7138988"/>
            <a:ext cx="9144000" cy="0"/>
          </a:xfrm>
          <a:prstGeom prst="line">
            <a:avLst/>
          </a:prstGeom>
          <a:noFill/>
          <a:ln w="18415" cmpd="dbl">
            <a:solidFill>
              <a:srgbClr val="CCCCCC"/>
            </a:solidFill>
            <a:round/>
            <a:headEnd/>
            <a:tailEnd/>
          </a:ln>
        </p:spPr>
      </p:cxnSp>
      <p:cxnSp>
        <p:nvCxnSpPr>
          <p:cNvPr id="18450" name="Shape"/>
          <p:cNvCxnSpPr>
            <a:cxnSpLocks noChangeShapeType="1"/>
          </p:cNvCxnSpPr>
          <p:nvPr/>
        </p:nvCxnSpPr>
        <p:spPr bwMode="auto">
          <a:xfrm>
            <a:off x="455613" y="7162800"/>
            <a:ext cx="9151937" cy="0"/>
          </a:xfrm>
          <a:prstGeom prst="line">
            <a:avLst/>
          </a:prstGeom>
          <a:noFill/>
          <a:ln w="24130" cmpd="dbl">
            <a:solidFill>
              <a:srgbClr val="FFFFFF"/>
            </a:solidFill>
            <a:round/>
            <a:headEnd/>
            <a:tailEnd/>
          </a:ln>
        </p:spPr>
      </p:cxnSp>
      <p:cxnSp>
        <p:nvCxnSpPr>
          <p:cNvPr id="18451" name="Shape"/>
          <p:cNvCxnSpPr>
            <a:cxnSpLocks noChangeShapeType="1"/>
          </p:cNvCxnSpPr>
          <p:nvPr/>
        </p:nvCxnSpPr>
        <p:spPr bwMode="auto">
          <a:xfrm>
            <a:off x="457200" y="7116763"/>
            <a:ext cx="9144000" cy="0"/>
          </a:xfrm>
          <a:prstGeom prst="line">
            <a:avLst/>
          </a:prstGeom>
          <a:noFill/>
          <a:ln w="24130" cmpd="dbl">
            <a:solidFill>
              <a:srgbClr val="8A8A8A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19138"/>
            <a:ext cx="9144000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" name="Text Placeholder 285"/>
          <p:cNvSpPr>
            <a:spLocks noGrp="1"/>
          </p:cNvSpPr>
          <p:nvPr>
            <p:ph type="body" idx="10"/>
          </p:nvPr>
        </p:nvSpPr>
        <p:spPr>
          <a:xfrm>
            <a:off x="792163" y="1174750"/>
            <a:ext cx="8570912" cy="434975"/>
          </a:xfrm>
        </p:spPr>
        <p:txBody>
          <a:bodyPr/>
          <a:lstStyle/>
          <a:p>
            <a:pPr marL="0" indent="0" algn="ctr" eaLnBrk="1" fontAlgn="auto" hangingPunct="1">
              <a:lnSpc>
                <a:spcPct val="8927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b="1" spc="-30" dirty="0">
                <a:solidFill>
                  <a:srgbClr val="ADADAD"/>
                </a:solidFill>
                <a:latin typeface="Arial" panose="22635452340000000000" pitchFamily="2"/>
              </a:rPr>
              <a:t>Customer Retention with Attrition Prediction</a:t>
            </a:r>
          </a:p>
        </p:txBody>
      </p:sp>
      <p:sp>
        <p:nvSpPr>
          <p:cNvPr id="19460" name="Text Placeholder 286"/>
          <p:cNvSpPr>
            <a:spLocks noGrp="1"/>
          </p:cNvSpPr>
          <p:nvPr>
            <p:ph type="body" idx="10"/>
          </p:nvPr>
        </p:nvSpPr>
        <p:spPr bwMode="auto">
          <a:xfrm>
            <a:off x="454025" y="2441575"/>
            <a:ext cx="9150350" cy="3935413"/>
          </a:xfrm>
          <a:noFill/>
          <a:ln>
            <a:miter lim="800000"/>
            <a:headEnd/>
            <a:tailEnd/>
          </a:ln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marL="90488" indent="365125" eaLnBrk="1" hangingPunct="1">
              <a:lnSpc>
                <a:spcPct val="96000"/>
              </a:lnSpc>
              <a:spcBef>
                <a:spcPct val="0"/>
              </a:spcBef>
              <a:buFont typeface="Symbol" pitchFamily="18" charset="2"/>
              <a:buChar char="·"/>
            </a:pPr>
            <a:r>
              <a:rPr lang="en-US" sz="2400" smtClean="0">
                <a:solidFill>
                  <a:srgbClr val="000000"/>
                </a:solidFill>
              </a:rPr>
              <a:t>Customer acquisition is more expensive than retention.</a:t>
            </a:r>
          </a:p>
          <a:p>
            <a:pPr marL="90488" indent="365125" eaLnBrk="1" hangingPunct="1">
              <a:lnSpc>
                <a:spcPct val="96000"/>
              </a:lnSpc>
              <a:spcBef>
                <a:spcPct val="0"/>
              </a:spcBef>
              <a:buFont typeface="Symbol" pitchFamily="18" charset="2"/>
              <a:buChar char="·"/>
            </a:pPr>
            <a:r>
              <a:rPr lang="en-US" sz="2400" smtClean="0">
                <a:solidFill>
                  <a:srgbClr val="000000"/>
                </a:solidFill>
              </a:rPr>
              <a:t>Retention campaigns are targeted with attrition models.</a:t>
            </a:r>
          </a:p>
          <a:p>
            <a:pPr marL="90488" indent="365125" eaLnBrk="1" hangingPunct="1">
              <a:lnSpc>
                <a:spcPct val="96000"/>
              </a:lnSpc>
              <a:spcBef>
                <a:spcPct val="0"/>
              </a:spcBef>
              <a:buFont typeface="Symbol" pitchFamily="18" charset="2"/>
              <a:buChar char="·"/>
            </a:pPr>
            <a:r>
              <a:rPr lang="en-US" sz="2400" smtClean="0">
                <a:solidFill>
                  <a:srgbClr val="000000"/>
                </a:solidFill>
              </a:rPr>
              <a:t>Small improvements in retention generate great returns:</a:t>
            </a:r>
          </a:p>
          <a:p>
            <a:pPr marL="90488" indent="365125" eaLnBrk="1" hangingPunct="1">
              <a:lnSpc>
                <a:spcPct val="96000"/>
              </a:lnSpc>
              <a:spcBef>
                <a:spcPts val="2700"/>
              </a:spcBef>
              <a:buFont typeface="Ξymbol"/>
              <a:buChar char="·"/>
            </a:pPr>
            <a:r>
              <a:rPr lang="en-US" sz="2000" smtClean="0">
                <a:solidFill>
                  <a:srgbClr val="000000"/>
                </a:solidFill>
                <a:latin typeface="Times New Roman" pitchFamily="18" charset="0"/>
              </a:rPr>
              <a:t>Decreasing churn from 10% to 5% </a:t>
            </a:r>
            <a:r>
              <a:rPr lang="en-US" sz="2000" b="1" smtClean="0">
                <a:solidFill>
                  <a:srgbClr val="000000"/>
                </a:solidFill>
                <a:latin typeface="Times New Roman" pitchFamily="18" charset="0"/>
              </a:rPr>
              <a:t>increases net present value by 75%.</a:t>
            </a:r>
            <a:r>
              <a:rPr lang="en-US" sz="2000" b="1" baseline="30000" smtClean="0">
                <a:solidFill>
                  <a:srgbClr val="000000"/>
                </a:solidFill>
                <a:latin typeface="Times New Roman" pitchFamily="18" charset="0"/>
              </a:rPr>
              <a:t>*</a:t>
            </a:r>
          </a:p>
          <a:p>
            <a:pPr marL="90488" indent="365125" eaLnBrk="1" hangingPunct="1">
              <a:lnSpc>
                <a:spcPct val="96000"/>
              </a:lnSpc>
              <a:spcBef>
                <a:spcPts val="2875"/>
              </a:spcBef>
              <a:buFont typeface="Ξymbol"/>
              <a:buChar char="·"/>
            </a:pPr>
            <a:r>
              <a:rPr lang="en-US" sz="2000" smtClean="0">
                <a:solidFill>
                  <a:srgbClr val="000000"/>
                </a:solidFill>
                <a:latin typeface="Times New Roman" pitchFamily="18" charset="0"/>
              </a:rPr>
              <a:t>When monthly churn is high, reducing it by 3% can </a:t>
            </a:r>
            <a:r>
              <a:rPr lang="en-US" sz="2000" b="1" smtClean="0">
                <a:solidFill>
                  <a:srgbClr val="000000"/>
                </a:solidFill>
                <a:latin typeface="Times New Roman" pitchFamily="18" charset="0"/>
              </a:rPr>
              <a:t>increase growth 12%.</a:t>
            </a:r>
          </a:p>
          <a:p>
            <a:pPr marL="90488" indent="365125" eaLnBrk="1" hangingPunct="1">
              <a:lnSpc>
                <a:spcPct val="96000"/>
              </a:lnSpc>
              <a:spcBef>
                <a:spcPts val="175"/>
              </a:spcBef>
              <a:buFont typeface="Symbol" pitchFamily="18" charset="2"/>
              <a:buChar char="·"/>
            </a:pPr>
            <a:r>
              <a:rPr lang="en-US" sz="1800" smtClean="0">
                <a:solidFill>
                  <a:srgbClr val="000000"/>
                </a:solidFill>
                <a:latin typeface="Times New Roman" pitchFamily="18" charset="0"/>
              </a:rPr>
              <a:t>Plus the compounding effect.</a:t>
            </a:r>
          </a:p>
          <a:p>
            <a:pPr marL="90488" indent="365125" eaLnBrk="1" hangingPunct="1">
              <a:lnSpc>
                <a:spcPct val="96000"/>
              </a:lnSpc>
              <a:spcBef>
                <a:spcPct val="0"/>
              </a:spcBef>
              <a:buFont typeface="Symbol" pitchFamily="18" charset="2"/>
              <a:buChar char="·"/>
            </a:pPr>
            <a:r>
              <a:rPr lang="en-US" sz="1800" smtClean="0">
                <a:solidFill>
                  <a:srgbClr val="000000"/>
                </a:solidFill>
                <a:latin typeface="Times New Roman" pitchFamily="18" charset="0"/>
              </a:rPr>
              <a:t>This translates to over $500,000 annually for a monthly online subscription service with 200,000 customers.</a:t>
            </a:r>
          </a:p>
          <a:p>
            <a:pPr marL="90488" indent="365125" eaLnBrk="1" hangingPunct="1">
              <a:lnSpc>
                <a:spcPct val="96000"/>
              </a:lnSpc>
              <a:spcBef>
                <a:spcPts val="2338"/>
              </a:spcBef>
              <a:spcAft>
                <a:spcPts val="725"/>
              </a:spcAft>
              <a:buFontTx/>
              <a:buNone/>
            </a:pPr>
            <a:r>
              <a:rPr lang="en-US" sz="1600" b="1" smtClean="0">
                <a:solidFill>
                  <a:srgbClr val="000000"/>
                </a:solidFill>
                <a:latin typeface="Times New Roman" pitchFamily="18" charset="0"/>
              </a:rPr>
              <a:t>*</a:t>
            </a:r>
            <a:r>
              <a:rPr lang="en-US" sz="1600" i="1" smtClean="0">
                <a:solidFill>
                  <a:srgbClr val="000000"/>
                </a:solidFill>
              </a:rPr>
              <a:t>The Loyalty Effect</a:t>
            </a:r>
            <a:r>
              <a:rPr lang="en-US" sz="1600" smtClean="0">
                <a:solidFill>
                  <a:srgbClr val="000000"/>
                </a:solidFill>
              </a:rPr>
              <a:t>, by Reichheld &amp; Teal</a:t>
            </a:r>
          </a:p>
        </p:txBody>
      </p:sp>
      <p:graphicFrame>
        <p:nvGraphicFramePr>
          <p:cNvPr id="290" name="table 290"/>
          <p:cNvGraphicFramePr>
            <a:graphicFrameLocks noGrp="1"/>
          </p:cNvGraphicFramePr>
          <p:nvPr/>
        </p:nvGraphicFramePr>
        <p:xfrm>
          <a:off x="454025" y="6376988"/>
          <a:ext cx="9144000" cy="731837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0480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24130" cmpd="dbl">
                      <a:solidFill>
                        <a:srgbClr val="A2A3A3"/>
                      </a:solidFill>
                      <a:prstDash val="solid"/>
                    </a:lnB>
                    <a:solidFill>
                      <a:srgbClr val="D0D1D3"/>
                    </a:solidFill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l"/>
                      <a:r>
                        <a:rPr lang="en-US" sz="100" dirty="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A2A3A3"/>
                      </a:solidFill>
                      <a:prstDash val="solid"/>
                    </a:lnT>
                    <a:lnB w="24130" cmpd="dbl">
                      <a:solidFill>
                        <a:srgbClr val="E0E1E1"/>
                      </a:solidFill>
                      <a:prstDash val="solid"/>
                    </a:lnB>
                  </a:tcPr>
                </a:tc>
              </a:tr>
              <a:tr h="32956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827135" algn="r"/>
                        </a:tabLst>
                      </a:pPr>
                      <a:endParaRPr lang="en-US" sz="1250" spc="50" dirty="0">
                        <a:solidFill>
                          <a:srgbClr val="7F7F7F"/>
                        </a:solidFill>
                        <a:latin typeface="Arial" panose="22635452340000000000" pitchFamily="2"/>
                      </a:endParaRP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E0E1E1"/>
                      </a:solidFill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E1E2E2"/>
                    </a:solidFill>
                  </a:tcPr>
                </a:tc>
              </a:tr>
            </a:tbl>
          </a:graphicData>
        </a:graphic>
      </p:graphicFrame>
      <p:cxnSp>
        <p:nvCxnSpPr>
          <p:cNvPr id="19467" name="Shape"/>
          <p:cNvCxnSpPr>
            <a:cxnSpLocks noChangeShapeType="1"/>
          </p:cNvCxnSpPr>
          <p:nvPr/>
        </p:nvCxnSpPr>
        <p:spPr bwMode="auto">
          <a:xfrm>
            <a:off x="454025" y="7092950"/>
            <a:ext cx="9147175" cy="0"/>
          </a:xfrm>
          <a:prstGeom prst="line">
            <a:avLst/>
          </a:prstGeom>
          <a:noFill/>
          <a:ln w="18415" cmpd="dbl">
            <a:solidFill>
              <a:srgbClr val="818181"/>
            </a:solidFill>
            <a:round/>
            <a:headEnd/>
            <a:tailEnd/>
          </a:ln>
        </p:spPr>
      </p:cxnSp>
      <p:cxnSp>
        <p:nvCxnSpPr>
          <p:cNvPr id="19468" name="Shape"/>
          <p:cNvCxnSpPr>
            <a:cxnSpLocks noChangeShapeType="1"/>
          </p:cNvCxnSpPr>
          <p:nvPr/>
        </p:nvCxnSpPr>
        <p:spPr bwMode="auto">
          <a:xfrm>
            <a:off x="457200" y="7138988"/>
            <a:ext cx="9144000" cy="0"/>
          </a:xfrm>
          <a:prstGeom prst="line">
            <a:avLst/>
          </a:prstGeom>
          <a:noFill/>
          <a:ln w="18415" cmpd="dbl">
            <a:solidFill>
              <a:srgbClr val="CCCCCC"/>
            </a:solidFill>
            <a:round/>
            <a:headEnd/>
            <a:tailEnd/>
          </a:ln>
        </p:spPr>
      </p:cxnSp>
      <p:cxnSp>
        <p:nvCxnSpPr>
          <p:cNvPr id="19469" name="Shape"/>
          <p:cNvCxnSpPr>
            <a:cxnSpLocks noChangeShapeType="1"/>
          </p:cNvCxnSpPr>
          <p:nvPr/>
        </p:nvCxnSpPr>
        <p:spPr bwMode="auto">
          <a:xfrm>
            <a:off x="454025" y="7162800"/>
            <a:ext cx="9150350" cy="0"/>
          </a:xfrm>
          <a:prstGeom prst="line">
            <a:avLst/>
          </a:prstGeom>
          <a:noFill/>
          <a:ln w="24130" cmpd="dbl">
            <a:solidFill>
              <a:srgbClr val="FFFFFF"/>
            </a:solidFill>
            <a:round/>
            <a:headEnd/>
            <a:tailEnd/>
          </a:ln>
        </p:spPr>
      </p:cxnSp>
      <p:cxnSp>
        <p:nvCxnSpPr>
          <p:cNvPr id="19470" name="Shape"/>
          <p:cNvCxnSpPr>
            <a:cxnSpLocks noChangeShapeType="1"/>
          </p:cNvCxnSpPr>
          <p:nvPr/>
        </p:nvCxnSpPr>
        <p:spPr bwMode="auto">
          <a:xfrm>
            <a:off x="457200" y="7116763"/>
            <a:ext cx="9144000" cy="0"/>
          </a:xfrm>
          <a:prstGeom prst="line">
            <a:avLst/>
          </a:prstGeom>
          <a:noFill/>
          <a:ln w="24130" cmpd="dbl">
            <a:solidFill>
              <a:srgbClr val="8A8A8A"/>
            </a:solidFill>
            <a:round/>
            <a:headEnd/>
            <a:tailEnd/>
          </a:ln>
        </p:spPr>
      </p:cxnSp>
      <p:cxnSp>
        <p:nvCxnSpPr>
          <p:cNvPr id="19471" name="Shape"/>
          <p:cNvCxnSpPr>
            <a:cxnSpLocks noChangeShapeType="1"/>
          </p:cNvCxnSpPr>
          <p:nvPr/>
        </p:nvCxnSpPr>
        <p:spPr bwMode="auto">
          <a:xfrm>
            <a:off x="457200" y="2127250"/>
            <a:ext cx="9144000" cy="0"/>
          </a:xfrm>
          <a:prstGeom prst="line">
            <a:avLst/>
          </a:prstGeom>
          <a:noFill/>
          <a:ln w="39370" cmpd="dbl">
            <a:solidFill>
              <a:srgbClr val="E2E5E7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Placeholder 1"/>
          <p:cNvSpPr>
            <a:spLocks noGrp="1"/>
          </p:cNvSpPr>
          <p:nvPr>
            <p:ph type="body" idx="10"/>
          </p:nvPr>
        </p:nvSpPr>
        <p:spPr bwMode="auto">
          <a:xfrm>
            <a:off x="454025" y="2805113"/>
            <a:ext cx="9150350" cy="4357687"/>
          </a:xfrm>
          <a:noFill/>
          <a:ln>
            <a:miter lim="800000"/>
            <a:headEnd/>
            <a:tailEnd/>
          </a:ln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A modeling tool that produces a predictive score for each customer’s future behavior</a:t>
            </a:r>
          </a:p>
          <a:p>
            <a:r>
              <a:rPr lang="en-US" smtClean="0"/>
              <a:t>It reduces the data mining effort vs large to small management of data acquired</a:t>
            </a:r>
          </a:p>
          <a:p>
            <a:r>
              <a:rPr lang="en-US" smtClean="0"/>
              <a:t>Statistics on steroids</a:t>
            </a:r>
          </a:p>
          <a:p>
            <a:r>
              <a:rPr lang="en-US" smtClean="0"/>
              <a:t>Ability to analyze both one or two tailed data </a:t>
            </a:r>
          </a:p>
          <a:p>
            <a:r>
              <a:rPr lang="en-US" smtClean="0"/>
              <a:t>Identifies low incidence/high occurrences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0"/>
          </p:nvPr>
        </p:nvSpPr>
        <p:spPr bwMode="auto">
          <a:xfrm>
            <a:off x="762000" y="838200"/>
            <a:ext cx="8232775" cy="685800"/>
          </a:xfrm>
          <a:noFill/>
          <a:ln>
            <a:miter lim="800000"/>
            <a:headEnd/>
            <a:tailEnd/>
          </a:ln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algn="ctr">
              <a:buFontTx/>
              <a:buNone/>
            </a:pPr>
            <a:r>
              <a:rPr lang="en-US" sz="4800" smtClean="0">
                <a:solidFill>
                  <a:srgbClr val="7030A0"/>
                </a:solidFill>
              </a:rPr>
              <a:t>What is Predictive Analytics?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19138"/>
            <a:ext cx="9144000" cy="134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0" name="Text Placeholder 299"/>
          <p:cNvSpPr>
            <a:spLocks noGrp="1"/>
          </p:cNvSpPr>
          <p:nvPr>
            <p:ph type="body" idx="10"/>
          </p:nvPr>
        </p:nvSpPr>
        <p:spPr>
          <a:xfrm>
            <a:off x="1082675" y="1136650"/>
            <a:ext cx="8008938" cy="533400"/>
          </a:xfrm>
        </p:spPr>
        <p:txBody>
          <a:bodyPr/>
          <a:lstStyle/>
          <a:p>
            <a:pPr marL="0" indent="0" algn="ctr" eaLnBrk="1" fontAlgn="auto" hangingPunct="1">
              <a:lnSpc>
                <a:spcPct val="8735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spc="-35" dirty="0">
                <a:solidFill>
                  <a:srgbClr val="BBBBBB"/>
                </a:solidFill>
                <a:latin typeface="Arial" panose="22635452340000000000" pitchFamily="2"/>
              </a:rPr>
              <a:t>Retention Model: Business Rules</a:t>
            </a:r>
          </a:p>
        </p:txBody>
      </p:sp>
      <p:sp>
        <p:nvSpPr>
          <p:cNvPr id="20484" name="Text Placeholder 300"/>
          <p:cNvSpPr>
            <a:spLocks noGrp="1"/>
          </p:cNvSpPr>
          <p:nvPr>
            <p:ph type="body" idx="10"/>
          </p:nvPr>
        </p:nvSpPr>
        <p:spPr bwMode="auto">
          <a:xfrm>
            <a:off x="682625" y="2733675"/>
            <a:ext cx="8756650" cy="1204913"/>
          </a:xfrm>
          <a:noFill/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tIns="45720" numCol="1" anchorCtr="0" compatLnSpc="1">
            <a:prstTxWarp prst="textNoShape">
              <a:avLst/>
            </a:prstTxWarp>
          </a:bodyPr>
          <a:lstStyle/>
          <a:p>
            <a:pPr marL="90488" indent="0" eaLnBrk="1" hangingPunct="1">
              <a:lnSpc>
                <a:spcPct val="96000"/>
              </a:lnSpc>
              <a:spcBef>
                <a:spcPct val="0"/>
              </a:spcBef>
              <a:buFontTx/>
              <a:buNone/>
            </a:pPr>
            <a:r>
              <a:rPr lang="en-US" sz="2500" b="1" smtClean="0">
                <a:solidFill>
                  <a:srgbClr val="000000"/>
                </a:solidFill>
              </a:rPr>
              <a:t>If</a:t>
            </a:r>
            <a:r>
              <a:rPr lang="en-US" sz="2500" smtClean="0">
                <a:solidFill>
                  <a:srgbClr val="000000"/>
                </a:solidFill>
              </a:rPr>
              <a:t> the customer is rural,</a:t>
            </a:r>
          </a:p>
          <a:p>
            <a:pPr marL="90488" indent="0" eaLnBrk="1" hangingPunct="1">
              <a:lnSpc>
                <a:spcPct val="96000"/>
              </a:lnSpc>
              <a:spcBef>
                <a:spcPct val="0"/>
              </a:spcBef>
              <a:buFontTx/>
              <a:buNone/>
            </a:pPr>
            <a:r>
              <a:rPr lang="en-US" sz="2500" b="1" smtClean="0">
                <a:solidFill>
                  <a:srgbClr val="000000"/>
                </a:solidFill>
              </a:rPr>
              <a:t>and</a:t>
            </a:r>
            <a:r>
              <a:rPr lang="en-US" sz="2500" smtClean="0">
                <a:solidFill>
                  <a:srgbClr val="000000"/>
                </a:solidFill>
              </a:rPr>
              <a:t> her monthly usage is high,</a:t>
            </a:r>
          </a:p>
          <a:p>
            <a:pPr marL="90488" indent="0" algn="r" eaLnBrk="1" hangingPunct="1">
              <a:lnSpc>
                <a:spcPct val="96000"/>
              </a:lnSpc>
              <a:spcBef>
                <a:spcPct val="0"/>
              </a:spcBef>
              <a:spcAft>
                <a:spcPts val="363"/>
              </a:spcAft>
              <a:buFontTx/>
              <a:buNone/>
            </a:pPr>
            <a:r>
              <a:rPr lang="en-US" sz="2500" b="1" smtClean="0">
                <a:solidFill>
                  <a:srgbClr val="000000"/>
                </a:solidFill>
              </a:rPr>
              <a:t>then</a:t>
            </a:r>
            <a:r>
              <a:rPr lang="en-US" sz="2500" smtClean="0">
                <a:solidFill>
                  <a:srgbClr val="000000"/>
                </a:solidFill>
              </a:rPr>
              <a:t> the customer will probably renew.</a:t>
            </a:r>
          </a:p>
        </p:txBody>
      </p:sp>
      <p:graphicFrame>
        <p:nvGraphicFramePr>
          <p:cNvPr id="304" name="table 304"/>
          <p:cNvGraphicFramePr>
            <a:graphicFrameLocks noGrp="1"/>
          </p:cNvGraphicFramePr>
          <p:nvPr/>
        </p:nvGraphicFramePr>
        <p:xfrm>
          <a:off x="454025" y="6376988"/>
          <a:ext cx="9144000" cy="731837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0480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24130" cmpd="dbl">
                      <a:solidFill>
                        <a:srgbClr val="A2A3A3"/>
                      </a:solidFill>
                      <a:prstDash val="solid"/>
                    </a:lnB>
                    <a:solidFill>
                      <a:srgbClr val="D0D1D3"/>
                    </a:solidFill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l"/>
                      <a:r>
                        <a:rPr lang="en-US" sz="100" dirty="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A2A3A3"/>
                      </a:solidFill>
                      <a:prstDash val="solid"/>
                    </a:lnT>
                    <a:lnB w="24130" cmpd="dbl">
                      <a:solidFill>
                        <a:srgbClr val="E0E1E1"/>
                      </a:solidFill>
                      <a:prstDash val="solid"/>
                    </a:lnB>
                  </a:tcPr>
                </a:tc>
              </a:tr>
              <a:tr h="32956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827135" algn="r"/>
                        </a:tabLst>
                      </a:pPr>
                      <a:endParaRPr lang="en-US" sz="1250" spc="50" dirty="0">
                        <a:solidFill>
                          <a:srgbClr val="7F7F7F"/>
                        </a:solidFill>
                        <a:latin typeface="Arial" panose="22635452340000000000" pitchFamily="2"/>
                      </a:endParaRP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E0E1E1"/>
                      </a:solidFill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E1E2E2"/>
                    </a:solidFill>
                  </a:tcPr>
                </a:tc>
              </a:tr>
            </a:tbl>
          </a:graphicData>
        </a:graphic>
      </p:graphicFrame>
      <p:cxnSp>
        <p:nvCxnSpPr>
          <p:cNvPr id="20491" name="Shape"/>
          <p:cNvCxnSpPr>
            <a:cxnSpLocks noChangeShapeType="1"/>
          </p:cNvCxnSpPr>
          <p:nvPr/>
        </p:nvCxnSpPr>
        <p:spPr bwMode="auto">
          <a:xfrm>
            <a:off x="454025" y="7092950"/>
            <a:ext cx="9147175" cy="0"/>
          </a:xfrm>
          <a:prstGeom prst="line">
            <a:avLst/>
          </a:prstGeom>
          <a:noFill/>
          <a:ln w="18415" cmpd="dbl">
            <a:solidFill>
              <a:srgbClr val="818181"/>
            </a:solidFill>
            <a:round/>
            <a:headEnd/>
            <a:tailEnd/>
          </a:ln>
        </p:spPr>
      </p:cxnSp>
      <p:cxnSp>
        <p:nvCxnSpPr>
          <p:cNvPr id="20492" name="Shape"/>
          <p:cNvCxnSpPr>
            <a:cxnSpLocks noChangeShapeType="1"/>
          </p:cNvCxnSpPr>
          <p:nvPr/>
        </p:nvCxnSpPr>
        <p:spPr bwMode="auto">
          <a:xfrm>
            <a:off x="457200" y="7138988"/>
            <a:ext cx="9144000" cy="0"/>
          </a:xfrm>
          <a:prstGeom prst="line">
            <a:avLst/>
          </a:prstGeom>
          <a:noFill/>
          <a:ln w="18415" cmpd="dbl">
            <a:solidFill>
              <a:srgbClr val="CCCCCC"/>
            </a:solidFill>
            <a:round/>
            <a:headEnd/>
            <a:tailEnd/>
          </a:ln>
        </p:spPr>
      </p:cxnSp>
      <p:cxnSp>
        <p:nvCxnSpPr>
          <p:cNvPr id="20493" name="Shape"/>
          <p:cNvCxnSpPr>
            <a:cxnSpLocks noChangeShapeType="1"/>
          </p:cNvCxnSpPr>
          <p:nvPr/>
        </p:nvCxnSpPr>
        <p:spPr bwMode="auto">
          <a:xfrm>
            <a:off x="454025" y="7162800"/>
            <a:ext cx="9150350" cy="0"/>
          </a:xfrm>
          <a:prstGeom prst="line">
            <a:avLst/>
          </a:prstGeom>
          <a:noFill/>
          <a:ln w="24130" cmpd="dbl">
            <a:solidFill>
              <a:srgbClr val="FFFFFF"/>
            </a:solidFill>
            <a:round/>
            <a:headEnd/>
            <a:tailEnd/>
          </a:ln>
        </p:spPr>
      </p:cxnSp>
      <p:cxnSp>
        <p:nvCxnSpPr>
          <p:cNvPr id="20494" name="Shape"/>
          <p:cNvCxnSpPr>
            <a:cxnSpLocks noChangeShapeType="1"/>
          </p:cNvCxnSpPr>
          <p:nvPr/>
        </p:nvCxnSpPr>
        <p:spPr bwMode="auto">
          <a:xfrm>
            <a:off x="457200" y="7116763"/>
            <a:ext cx="9144000" cy="0"/>
          </a:xfrm>
          <a:prstGeom prst="line">
            <a:avLst/>
          </a:prstGeom>
          <a:noFill/>
          <a:ln w="24130" cmpd="dbl">
            <a:solidFill>
              <a:srgbClr val="8A8A8A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19138"/>
            <a:ext cx="9144000" cy="162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5" name="Text Placeholder 354"/>
          <p:cNvSpPr>
            <a:spLocks noGrp="1"/>
          </p:cNvSpPr>
          <p:nvPr>
            <p:ph type="body" idx="10"/>
          </p:nvPr>
        </p:nvSpPr>
        <p:spPr>
          <a:xfrm>
            <a:off x="3084513" y="1141413"/>
            <a:ext cx="3978275" cy="525462"/>
          </a:xfrm>
        </p:spPr>
        <p:txBody>
          <a:bodyPr/>
          <a:lstStyle/>
          <a:p>
            <a:pPr marL="0" indent="0" algn="ctr" eaLnBrk="1" fontAlgn="auto" hangingPunct="1">
              <a:lnSpc>
                <a:spcPct val="8639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spc="-25" dirty="0">
                <a:solidFill>
                  <a:srgbClr val="BBBBBB"/>
                </a:solidFill>
                <a:latin typeface="Arial" panose="22635452340000000000" pitchFamily="2"/>
              </a:rPr>
              <a:t>The “Bad” News</a:t>
            </a:r>
          </a:p>
        </p:txBody>
      </p:sp>
      <p:sp>
        <p:nvSpPr>
          <p:cNvPr id="21508" name="Text Placeholder 355"/>
          <p:cNvSpPr>
            <a:spLocks noGrp="1"/>
          </p:cNvSpPr>
          <p:nvPr>
            <p:ph type="body" idx="10"/>
          </p:nvPr>
        </p:nvSpPr>
        <p:spPr bwMode="auto">
          <a:xfrm>
            <a:off x="454025" y="3336925"/>
            <a:ext cx="9150350" cy="3040063"/>
          </a:xfrm>
          <a:noFill/>
          <a:ln>
            <a:miter lim="800000"/>
            <a:headEnd/>
            <a:tailEnd/>
          </a:ln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marL="639763" indent="0" eaLnBrk="1" hangingPunct="1">
              <a:lnSpc>
                <a:spcPct val="96000"/>
              </a:lnSpc>
              <a:spcBef>
                <a:spcPct val="0"/>
              </a:spcBef>
              <a:buFontTx/>
              <a:buNone/>
            </a:pPr>
            <a:r>
              <a:rPr lang="en-US" i="1" smtClean="0">
                <a:solidFill>
                  <a:srgbClr val="000000"/>
                </a:solidFill>
              </a:rPr>
              <a:t>Predictive analytics is a business activity,</a:t>
            </a:r>
          </a:p>
          <a:p>
            <a:pPr marL="639763" indent="0" eaLnBrk="1" hangingPunct="1">
              <a:lnSpc>
                <a:spcPct val="96000"/>
              </a:lnSpc>
              <a:spcBef>
                <a:spcPts val="900"/>
              </a:spcBef>
              <a:spcAft>
                <a:spcPts val="15300"/>
              </a:spcAft>
              <a:buFontTx/>
              <a:buNone/>
            </a:pPr>
            <a:r>
              <a:rPr lang="en-US" i="1" smtClean="0">
                <a:solidFill>
                  <a:srgbClr val="000000"/>
                </a:solidFill>
              </a:rPr>
              <a:t>not an IT activity.</a:t>
            </a:r>
          </a:p>
        </p:txBody>
      </p:sp>
      <p:graphicFrame>
        <p:nvGraphicFramePr>
          <p:cNvPr id="359" name="table 359"/>
          <p:cNvGraphicFramePr>
            <a:graphicFrameLocks noGrp="1"/>
          </p:cNvGraphicFramePr>
          <p:nvPr/>
        </p:nvGraphicFramePr>
        <p:xfrm>
          <a:off x="454025" y="6376988"/>
          <a:ext cx="9144000" cy="731837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0480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24130" cmpd="dbl">
                      <a:solidFill>
                        <a:srgbClr val="A2A3A3"/>
                      </a:solidFill>
                      <a:prstDash val="solid"/>
                    </a:lnB>
                    <a:solidFill>
                      <a:srgbClr val="D0D1D3"/>
                    </a:solidFill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l"/>
                      <a:r>
                        <a:rPr lang="en-US" sz="100" dirty="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A2A3A3"/>
                      </a:solidFill>
                      <a:prstDash val="solid"/>
                    </a:lnT>
                    <a:lnB w="24130" cmpd="dbl">
                      <a:solidFill>
                        <a:srgbClr val="E0E1E1"/>
                      </a:solidFill>
                      <a:prstDash val="solid"/>
                    </a:lnB>
                  </a:tcPr>
                </a:tc>
              </a:tr>
              <a:tr h="32956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827135" algn="r"/>
                        </a:tabLst>
                      </a:pPr>
                      <a:endParaRPr lang="en-US" sz="1250" spc="50" dirty="0">
                        <a:solidFill>
                          <a:srgbClr val="7F7F7F"/>
                        </a:solidFill>
                        <a:latin typeface="Arial" panose="22635452340000000000" pitchFamily="2"/>
                      </a:endParaRP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E0E1E1"/>
                      </a:solidFill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E1E2E2"/>
                    </a:solidFill>
                  </a:tcPr>
                </a:tc>
              </a:tr>
            </a:tbl>
          </a:graphicData>
        </a:graphic>
      </p:graphicFrame>
      <p:cxnSp>
        <p:nvCxnSpPr>
          <p:cNvPr id="21515" name="Shape"/>
          <p:cNvCxnSpPr>
            <a:cxnSpLocks noChangeShapeType="1"/>
          </p:cNvCxnSpPr>
          <p:nvPr/>
        </p:nvCxnSpPr>
        <p:spPr bwMode="auto">
          <a:xfrm>
            <a:off x="454025" y="7092950"/>
            <a:ext cx="9147175" cy="0"/>
          </a:xfrm>
          <a:prstGeom prst="line">
            <a:avLst/>
          </a:prstGeom>
          <a:noFill/>
          <a:ln w="18415" cmpd="dbl">
            <a:solidFill>
              <a:srgbClr val="818181"/>
            </a:solidFill>
            <a:round/>
            <a:headEnd/>
            <a:tailEnd/>
          </a:ln>
        </p:spPr>
      </p:cxnSp>
      <p:cxnSp>
        <p:nvCxnSpPr>
          <p:cNvPr id="21516" name="Shape"/>
          <p:cNvCxnSpPr>
            <a:cxnSpLocks noChangeShapeType="1"/>
          </p:cNvCxnSpPr>
          <p:nvPr/>
        </p:nvCxnSpPr>
        <p:spPr bwMode="auto">
          <a:xfrm>
            <a:off x="457200" y="7138988"/>
            <a:ext cx="9144000" cy="0"/>
          </a:xfrm>
          <a:prstGeom prst="line">
            <a:avLst/>
          </a:prstGeom>
          <a:noFill/>
          <a:ln w="18415" cmpd="dbl">
            <a:solidFill>
              <a:srgbClr val="CCCCCC"/>
            </a:solidFill>
            <a:round/>
            <a:headEnd/>
            <a:tailEnd/>
          </a:ln>
        </p:spPr>
      </p:cxnSp>
      <p:cxnSp>
        <p:nvCxnSpPr>
          <p:cNvPr id="21517" name="Shape"/>
          <p:cNvCxnSpPr>
            <a:cxnSpLocks noChangeShapeType="1"/>
          </p:cNvCxnSpPr>
          <p:nvPr/>
        </p:nvCxnSpPr>
        <p:spPr bwMode="auto">
          <a:xfrm>
            <a:off x="454025" y="7162800"/>
            <a:ext cx="9151938" cy="0"/>
          </a:xfrm>
          <a:prstGeom prst="line">
            <a:avLst/>
          </a:prstGeom>
          <a:noFill/>
          <a:ln w="24130" cmpd="dbl">
            <a:solidFill>
              <a:srgbClr val="FFFFFF"/>
            </a:solidFill>
            <a:round/>
            <a:headEnd/>
            <a:tailEnd/>
          </a:ln>
        </p:spPr>
      </p:cxnSp>
      <p:cxnSp>
        <p:nvCxnSpPr>
          <p:cNvPr id="21518" name="Shape"/>
          <p:cNvCxnSpPr>
            <a:cxnSpLocks noChangeShapeType="1"/>
          </p:cNvCxnSpPr>
          <p:nvPr/>
        </p:nvCxnSpPr>
        <p:spPr bwMode="auto">
          <a:xfrm>
            <a:off x="457200" y="7116763"/>
            <a:ext cx="9144000" cy="0"/>
          </a:xfrm>
          <a:prstGeom prst="line">
            <a:avLst/>
          </a:prstGeom>
          <a:noFill/>
          <a:ln w="24130" cmpd="dbl">
            <a:solidFill>
              <a:srgbClr val="8A8A8A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Text Placeholder 365"/>
          <p:cNvSpPr>
            <a:spLocks noGrp="1"/>
          </p:cNvSpPr>
          <p:nvPr>
            <p:ph type="body" idx="10"/>
          </p:nvPr>
        </p:nvSpPr>
        <p:spPr>
          <a:xfrm>
            <a:off x="454025" y="2800350"/>
            <a:ext cx="9150350" cy="3576638"/>
          </a:xfrm>
        </p:spPr>
        <p:txBody>
          <a:bodyPr/>
          <a:lstStyle/>
          <a:p>
            <a:pPr marL="91440" indent="365760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  <a:defRPr/>
            </a:pPr>
            <a:r>
              <a:rPr lang="en-US" dirty="0">
                <a:solidFill>
                  <a:srgbClr val="000000"/>
                </a:solidFill>
                <a:latin typeface="Arial" panose="22635452340000000000" pitchFamily="2"/>
              </a:rPr>
              <a:t>Wholly collaborative process</a:t>
            </a:r>
          </a:p>
          <a:p>
            <a:pPr marL="91440" indent="411480" eaLnBrk="1" fontAlgn="auto" hangingPunct="1">
              <a:lnSpc>
                <a:spcPct val="95999"/>
              </a:lnSpc>
              <a:spcBef>
                <a:spcPts val="900"/>
              </a:spcBef>
              <a:spcAft>
                <a:spcPts val="0"/>
              </a:spcAft>
              <a:buFont typeface="Symbol"/>
              <a:buChar char="·"/>
              <a:defRPr/>
            </a:pPr>
            <a:r>
              <a:rPr lang="en-US" spc="-90" dirty="0">
                <a:solidFill>
                  <a:srgbClr val="000000"/>
                </a:solidFill>
                <a:latin typeface="Arial" panose="22635452340000000000" pitchFamily="2"/>
              </a:rPr>
              <a:t>Driven by business needs and marketing insight</a:t>
            </a:r>
          </a:p>
          <a:p>
            <a:pPr marL="91440" indent="411480" eaLnBrk="1" fontAlgn="auto" hangingPunct="1">
              <a:lnSpc>
                <a:spcPct val="74879"/>
              </a:lnSpc>
              <a:spcBef>
                <a:spcPts val="900"/>
              </a:spcBef>
              <a:spcAft>
                <a:spcPts val="0"/>
              </a:spcAft>
              <a:buFont typeface="Symbol"/>
              <a:buChar char="·"/>
              <a:defRPr/>
            </a:pPr>
            <a:r>
              <a:rPr lang="en-US" dirty="0">
                <a:solidFill>
                  <a:srgbClr val="000000"/>
                </a:solidFill>
                <a:latin typeface="Arial" panose="22635452340000000000" pitchFamily="2"/>
              </a:rPr>
              <a:t>Ensure actionable results</a:t>
            </a:r>
          </a:p>
          <a:p>
            <a:pPr marL="548640" indent="320040" eaLnBrk="1" fontAlgn="auto" hangingPunct="1">
              <a:lnSpc>
                <a:spcPct val="95999"/>
              </a:lnSpc>
              <a:spcBef>
                <a:spcPts val="1260"/>
              </a:spcBef>
              <a:spcAft>
                <a:spcPts val="0"/>
              </a:spcAft>
              <a:buFont typeface="͑ymbol"/>
              <a:buChar char="·"/>
              <a:defRPr/>
            </a:pPr>
            <a:r>
              <a:rPr lang="en-US" sz="2800" spc="-40" dirty="0">
                <a:solidFill>
                  <a:srgbClr val="000000"/>
                </a:solidFill>
                <a:latin typeface="Arial" panose="22635452340000000000" pitchFamily="2"/>
              </a:rPr>
              <a:t>Within your organization's operational framework</a:t>
            </a:r>
          </a:p>
          <a:p>
            <a:pPr marL="548640" indent="320040" eaLnBrk="1" fontAlgn="auto" hangingPunct="1">
              <a:lnSpc>
                <a:spcPct val="95999"/>
              </a:lnSpc>
              <a:spcBef>
                <a:spcPts val="720"/>
              </a:spcBef>
              <a:spcAft>
                <a:spcPts val="6300"/>
              </a:spcAft>
              <a:buFont typeface="͑ymbol"/>
              <a:buChar char="·"/>
              <a:defRPr/>
            </a:pPr>
            <a:r>
              <a:rPr lang="en-US" sz="2800" spc="-40" dirty="0">
                <a:solidFill>
                  <a:srgbClr val="000000"/>
                </a:solidFill>
                <a:latin typeface="Arial" panose="22635452340000000000" pitchFamily="2"/>
              </a:rPr>
              <a:t>Greatest impact within your business model</a:t>
            </a:r>
          </a:p>
        </p:txBody>
      </p:sp>
      <p:graphicFrame>
        <p:nvGraphicFramePr>
          <p:cNvPr id="369" name="table 369"/>
          <p:cNvGraphicFramePr>
            <a:graphicFrameLocks noGrp="1"/>
          </p:cNvGraphicFramePr>
          <p:nvPr/>
        </p:nvGraphicFramePr>
        <p:xfrm>
          <a:off x="454025" y="6376988"/>
          <a:ext cx="9144000" cy="731837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0480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24130" cmpd="dbl">
                      <a:solidFill>
                        <a:srgbClr val="A2A3A3"/>
                      </a:solidFill>
                      <a:prstDash val="solid"/>
                    </a:lnB>
                    <a:solidFill>
                      <a:srgbClr val="D0D1D3"/>
                    </a:solidFill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l"/>
                      <a:r>
                        <a:rPr lang="en-US" sz="100" dirty="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A2A3A3"/>
                      </a:solidFill>
                      <a:prstDash val="solid"/>
                    </a:lnT>
                    <a:lnB w="24130" cmpd="dbl">
                      <a:solidFill>
                        <a:srgbClr val="E0E1E1"/>
                      </a:solidFill>
                      <a:prstDash val="solid"/>
                    </a:lnB>
                  </a:tcPr>
                </a:tc>
              </a:tr>
              <a:tr h="32956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827135" algn="r"/>
                        </a:tabLst>
                      </a:pPr>
                      <a:endParaRPr lang="en-US" sz="1250" spc="50" dirty="0">
                        <a:solidFill>
                          <a:srgbClr val="7F7F7F"/>
                        </a:solidFill>
                        <a:latin typeface="Arial" panose="22635452340000000000" pitchFamily="2"/>
                      </a:endParaRP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E0E1E1"/>
                      </a:solidFill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E1E2E2"/>
                    </a:solidFill>
                  </a:tcPr>
                </a:tc>
              </a:tr>
            </a:tbl>
          </a:graphicData>
        </a:graphic>
      </p:graphicFrame>
      <p:pic>
        <p:nvPicPr>
          <p:cNvPr id="22537" name="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19138"/>
            <a:ext cx="9144000" cy="134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2" name="Text Placeholder 371"/>
          <p:cNvSpPr>
            <a:spLocks noGrp="1"/>
          </p:cNvSpPr>
          <p:nvPr>
            <p:ph type="body" idx="10"/>
          </p:nvPr>
        </p:nvSpPr>
        <p:spPr>
          <a:xfrm>
            <a:off x="1477963" y="1139825"/>
            <a:ext cx="7189787" cy="635000"/>
          </a:xfrm>
        </p:spPr>
        <p:txBody>
          <a:bodyPr/>
          <a:lstStyle/>
          <a:p>
            <a:pPr marL="0" indent="0" algn="ctr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360"/>
              </a:spcAft>
              <a:buFontTx/>
              <a:buNone/>
              <a:defRPr/>
            </a:pPr>
            <a:r>
              <a:rPr lang="en-US" sz="4000" b="1" spc="-25" dirty="0">
                <a:solidFill>
                  <a:srgbClr val="BBBBBB"/>
                </a:solidFill>
                <a:latin typeface="Arial" panose="22635452340000000000" pitchFamily="2"/>
              </a:rPr>
              <a:t>The Mining Business Process</a:t>
            </a:r>
          </a:p>
        </p:txBody>
      </p:sp>
      <p:cxnSp>
        <p:nvCxnSpPr>
          <p:cNvPr id="22539" name="Shape"/>
          <p:cNvCxnSpPr>
            <a:cxnSpLocks noChangeShapeType="1"/>
          </p:cNvCxnSpPr>
          <p:nvPr/>
        </p:nvCxnSpPr>
        <p:spPr bwMode="auto">
          <a:xfrm>
            <a:off x="457200" y="2127250"/>
            <a:ext cx="9144000" cy="0"/>
          </a:xfrm>
          <a:prstGeom prst="line">
            <a:avLst/>
          </a:prstGeom>
          <a:noFill/>
          <a:ln w="39370" cmpd="dbl">
            <a:solidFill>
              <a:srgbClr val="E2E5E7"/>
            </a:solidFill>
            <a:round/>
            <a:headEnd/>
            <a:tailEnd/>
          </a:ln>
        </p:spPr>
      </p:cxnSp>
      <p:cxnSp>
        <p:nvCxnSpPr>
          <p:cNvPr id="22540" name="Shape"/>
          <p:cNvCxnSpPr>
            <a:cxnSpLocks noChangeShapeType="1"/>
          </p:cNvCxnSpPr>
          <p:nvPr/>
        </p:nvCxnSpPr>
        <p:spPr bwMode="auto">
          <a:xfrm>
            <a:off x="454025" y="7092950"/>
            <a:ext cx="9147175" cy="0"/>
          </a:xfrm>
          <a:prstGeom prst="line">
            <a:avLst/>
          </a:prstGeom>
          <a:noFill/>
          <a:ln w="18415" cmpd="dbl">
            <a:solidFill>
              <a:srgbClr val="818181"/>
            </a:solidFill>
            <a:round/>
            <a:headEnd/>
            <a:tailEnd/>
          </a:ln>
        </p:spPr>
      </p:cxnSp>
      <p:cxnSp>
        <p:nvCxnSpPr>
          <p:cNvPr id="22541" name="Shape"/>
          <p:cNvCxnSpPr>
            <a:cxnSpLocks noChangeShapeType="1"/>
          </p:cNvCxnSpPr>
          <p:nvPr/>
        </p:nvCxnSpPr>
        <p:spPr bwMode="auto">
          <a:xfrm>
            <a:off x="457200" y="7138988"/>
            <a:ext cx="9144000" cy="0"/>
          </a:xfrm>
          <a:prstGeom prst="line">
            <a:avLst/>
          </a:prstGeom>
          <a:noFill/>
          <a:ln w="18415" cmpd="dbl">
            <a:solidFill>
              <a:srgbClr val="CCCCCC"/>
            </a:solidFill>
            <a:round/>
            <a:headEnd/>
            <a:tailEnd/>
          </a:ln>
        </p:spPr>
      </p:cxnSp>
      <p:cxnSp>
        <p:nvCxnSpPr>
          <p:cNvPr id="22542" name="Shape"/>
          <p:cNvCxnSpPr>
            <a:cxnSpLocks noChangeShapeType="1"/>
          </p:cNvCxnSpPr>
          <p:nvPr/>
        </p:nvCxnSpPr>
        <p:spPr bwMode="auto">
          <a:xfrm>
            <a:off x="454025" y="7162800"/>
            <a:ext cx="9151938" cy="0"/>
          </a:xfrm>
          <a:prstGeom prst="line">
            <a:avLst/>
          </a:prstGeom>
          <a:noFill/>
          <a:ln w="24130" cmpd="dbl">
            <a:solidFill>
              <a:srgbClr val="FFFFFF"/>
            </a:solidFill>
            <a:round/>
            <a:headEnd/>
            <a:tailEnd/>
          </a:ln>
        </p:spPr>
      </p:cxnSp>
      <p:cxnSp>
        <p:nvCxnSpPr>
          <p:cNvPr id="22543" name="Shape"/>
          <p:cNvCxnSpPr>
            <a:cxnSpLocks noChangeShapeType="1"/>
          </p:cNvCxnSpPr>
          <p:nvPr/>
        </p:nvCxnSpPr>
        <p:spPr bwMode="auto">
          <a:xfrm>
            <a:off x="457200" y="7116763"/>
            <a:ext cx="9144000" cy="0"/>
          </a:xfrm>
          <a:prstGeom prst="line">
            <a:avLst/>
          </a:prstGeom>
          <a:noFill/>
          <a:ln w="24130" cmpd="dbl">
            <a:solidFill>
              <a:srgbClr val="8A8A8A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4025" y="719138"/>
            <a:ext cx="9150350" cy="659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2" name="Text Placeholder 381"/>
          <p:cNvSpPr>
            <a:spLocks noGrp="1"/>
          </p:cNvSpPr>
          <p:nvPr>
            <p:ph type="body" idx="10"/>
          </p:nvPr>
        </p:nvSpPr>
        <p:spPr>
          <a:xfrm>
            <a:off x="569913" y="1154113"/>
            <a:ext cx="9028112" cy="579437"/>
          </a:xfrm>
        </p:spPr>
        <p:txBody>
          <a:bodyPr/>
          <a:lstStyle/>
          <a:p>
            <a:pPr marL="0" indent="0" algn="ctr" eaLnBrk="1" fontAlgn="auto" hangingPunct="1">
              <a:lnSpc>
                <a:spcPct val="10559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3600" b="1" spc="-114" dirty="0">
                <a:solidFill>
                  <a:srgbClr val="BBBBBB"/>
                </a:solidFill>
                <a:latin typeface="Arial" panose="22635452340000000000" pitchFamily="2"/>
              </a:rPr>
              <a:t>Analytics Process for Customer </a:t>
            </a:r>
            <a:r>
              <a:rPr lang="en-US" sz="3600" b="1" spc="-114" dirty="0" smtClean="0">
                <a:solidFill>
                  <a:srgbClr val="BBBBBB"/>
                </a:solidFill>
                <a:latin typeface="Arial" panose="22635452340000000000" pitchFamily="2"/>
              </a:rPr>
              <a:t>Prediction</a:t>
            </a:r>
            <a:endParaRPr lang="en-US" sz="3600" b="1" spc="-114" dirty="0">
              <a:solidFill>
                <a:srgbClr val="BBBBBB"/>
              </a:solidFill>
              <a:latin typeface="Arial" panose="22635452340000000000" pitchFamily="2"/>
            </a:endParaRPr>
          </a:p>
        </p:txBody>
      </p:sp>
      <p:sp>
        <p:nvSpPr>
          <p:cNvPr id="383" name="Text Placeholder 382"/>
          <p:cNvSpPr>
            <a:spLocks noGrp="1"/>
          </p:cNvSpPr>
          <p:nvPr>
            <p:ph type="body" idx="10"/>
          </p:nvPr>
        </p:nvSpPr>
        <p:spPr>
          <a:xfrm>
            <a:off x="3376613" y="2871788"/>
            <a:ext cx="5565775" cy="723900"/>
          </a:xfrm>
        </p:spPr>
        <p:txBody>
          <a:bodyPr/>
          <a:lstStyle/>
          <a:p>
            <a:pPr marL="0" indent="0" eaLnBrk="1" fontAlgn="auto" hangingPunct="1">
              <a:lnSpc>
                <a:spcPct val="91199"/>
              </a:lnSpc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5434965" algn="r"/>
              </a:tabLst>
              <a:defRPr/>
            </a:pPr>
            <a:r>
              <a:rPr lang="en-US" sz="2800" b="1" spc="-80" dirty="0">
                <a:solidFill>
                  <a:srgbClr val="000000"/>
                </a:solidFill>
                <a:latin typeface="Times New Roman" panose="22635452340000000000" pitchFamily="1"/>
              </a:rPr>
              <a:t>Prediction goal</a:t>
            </a:r>
            <a:r>
              <a:rPr lang="en-US" sz="2400" spc="-80" dirty="0">
                <a:solidFill>
                  <a:srgbClr val="000000"/>
                </a:solidFill>
                <a:latin typeface="Times New Roman" panose="22635452340000000000" pitchFamily="1"/>
              </a:rPr>
              <a:t>	</a:t>
            </a:r>
            <a:r>
              <a:rPr lang="en-US" sz="2400" dirty="0">
                <a:solidFill>
                  <a:srgbClr val="000000"/>
                </a:solidFill>
                <a:latin typeface="Times New Roman" panose="22635452340000000000" pitchFamily="1"/>
              </a:rPr>
              <a:t>Evaluation with</a:t>
            </a:r>
          </a:p>
          <a:p>
            <a:pPr marL="0" indent="0" algn="r" eaLnBrk="1" fontAlgn="auto" hangingPunct="1">
              <a:lnSpc>
                <a:spcPct val="9119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solidFill>
                  <a:srgbClr val="000000"/>
                </a:solidFill>
                <a:latin typeface="Times New Roman" panose="22635452340000000000" pitchFamily="1"/>
              </a:rPr>
              <a:t>business expertise</a:t>
            </a:r>
          </a:p>
        </p:txBody>
      </p:sp>
      <p:sp>
        <p:nvSpPr>
          <p:cNvPr id="384" name="Text Placeholder 383"/>
          <p:cNvSpPr>
            <a:spLocks noGrp="1"/>
          </p:cNvSpPr>
          <p:nvPr>
            <p:ph type="body" idx="10"/>
          </p:nvPr>
        </p:nvSpPr>
        <p:spPr>
          <a:xfrm>
            <a:off x="938213" y="3530600"/>
            <a:ext cx="982662" cy="603250"/>
          </a:xfrm>
        </p:spPr>
        <p:txBody>
          <a:bodyPr/>
          <a:lstStyle/>
          <a:p>
            <a:pPr marL="0" indent="0"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spc="-75" dirty="0">
                <a:solidFill>
                  <a:srgbClr val="000000"/>
                </a:solidFill>
                <a:latin typeface="Times New Roman" panose="22635452340000000000" pitchFamily="1"/>
              </a:rPr>
              <a:t>Customer</a:t>
            </a:r>
          </a:p>
          <a:p>
            <a:pPr marL="0" indent="0" algn="ctr" eaLnBrk="1" fontAlgn="auto" hangingPunct="1">
              <a:lnSpc>
                <a:spcPct val="97919"/>
              </a:lnSpc>
              <a:spcBef>
                <a:spcPts val="54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solidFill>
                  <a:srgbClr val="000000"/>
                </a:solidFill>
                <a:latin typeface="Times New Roman" panose="22635452340000000000" pitchFamily="1"/>
              </a:rPr>
              <a:t>profiles</a:t>
            </a:r>
          </a:p>
        </p:txBody>
      </p:sp>
      <p:sp>
        <p:nvSpPr>
          <p:cNvPr id="385" name="Text Placeholder 384"/>
          <p:cNvSpPr>
            <a:spLocks noGrp="1"/>
          </p:cNvSpPr>
          <p:nvPr>
            <p:ph type="body" idx="10"/>
          </p:nvPr>
        </p:nvSpPr>
        <p:spPr>
          <a:xfrm>
            <a:off x="3538538" y="4184650"/>
            <a:ext cx="1887537" cy="415925"/>
          </a:xfrm>
        </p:spPr>
        <p:txBody>
          <a:bodyPr/>
          <a:lstStyle/>
          <a:p>
            <a:pPr marL="0" indent="0" algn="ctr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800" b="1" spc="-90" dirty="0">
                <a:solidFill>
                  <a:srgbClr val="000000"/>
                </a:solidFill>
                <a:latin typeface="Times New Roman" panose="22635452340000000000" pitchFamily="1"/>
              </a:rPr>
              <a:t>Data mining</a:t>
            </a:r>
          </a:p>
        </p:txBody>
      </p:sp>
      <p:sp>
        <p:nvSpPr>
          <p:cNvPr id="386" name="Text Placeholder 385"/>
          <p:cNvSpPr>
            <a:spLocks noGrp="1"/>
          </p:cNvSpPr>
          <p:nvPr>
            <p:ph type="body" idx="10"/>
          </p:nvPr>
        </p:nvSpPr>
        <p:spPr>
          <a:xfrm>
            <a:off x="6653213" y="4551363"/>
            <a:ext cx="2590800" cy="341312"/>
          </a:xfrm>
        </p:spPr>
        <p:txBody>
          <a:bodyPr/>
          <a:lstStyle/>
          <a:p>
            <a:pPr marL="0" indent="0" algn="ctr" eaLnBrk="1" fontAlgn="auto" hangingPunct="1">
              <a:lnSpc>
                <a:spcPct val="7967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800" b="1" spc="-90" dirty="0">
                <a:solidFill>
                  <a:srgbClr val="000000"/>
                </a:solidFill>
                <a:latin typeface="Times New Roman" panose="22635452340000000000" pitchFamily="1"/>
              </a:rPr>
              <a:t>Prediction model</a:t>
            </a:r>
          </a:p>
        </p:txBody>
      </p:sp>
      <p:sp>
        <p:nvSpPr>
          <p:cNvPr id="387" name="Text Placeholder 386"/>
          <p:cNvSpPr>
            <a:spLocks noGrp="1"/>
          </p:cNvSpPr>
          <p:nvPr>
            <p:ph type="body" idx="10"/>
          </p:nvPr>
        </p:nvSpPr>
        <p:spPr>
          <a:xfrm>
            <a:off x="938213" y="4673600"/>
            <a:ext cx="982662" cy="555625"/>
          </a:xfrm>
        </p:spPr>
        <p:txBody>
          <a:bodyPr/>
          <a:lstStyle/>
          <a:p>
            <a:pPr marL="0" indent="0"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spc="-75" dirty="0">
                <a:solidFill>
                  <a:srgbClr val="000000"/>
                </a:solidFill>
                <a:latin typeface="Times New Roman" panose="22635452340000000000" pitchFamily="1"/>
              </a:rPr>
              <a:t>Customer</a:t>
            </a:r>
          </a:p>
          <a:p>
            <a:pPr marL="0" indent="0" algn="ctr" eaLnBrk="1" fontAlgn="auto" hangingPunct="1">
              <a:lnSpc>
                <a:spcPts val="2100"/>
              </a:lnSpc>
              <a:spcBef>
                <a:spcPts val="54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solidFill>
                  <a:srgbClr val="000000"/>
                </a:solidFill>
                <a:latin typeface="Times New Roman" panose="22635452340000000000" pitchFamily="1"/>
              </a:rPr>
              <a:t>histories</a:t>
            </a:r>
          </a:p>
        </p:txBody>
      </p:sp>
      <p:sp>
        <p:nvSpPr>
          <p:cNvPr id="388" name="Text Placeholder 387"/>
          <p:cNvSpPr>
            <a:spLocks noGrp="1"/>
          </p:cNvSpPr>
          <p:nvPr>
            <p:ph type="body" idx="10"/>
          </p:nvPr>
        </p:nvSpPr>
        <p:spPr>
          <a:xfrm>
            <a:off x="938213" y="5816600"/>
            <a:ext cx="1036637" cy="555625"/>
          </a:xfrm>
        </p:spPr>
        <p:txBody>
          <a:bodyPr/>
          <a:lstStyle/>
          <a:p>
            <a:pPr marL="0" indent="0" eaLnBrk="1" fontAlgn="auto" hangingPunct="1">
              <a:lnSpc>
                <a:spcPct val="8831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spc="-80" dirty="0">
                <a:solidFill>
                  <a:srgbClr val="000000"/>
                </a:solidFill>
                <a:latin typeface="Times New Roman" panose="22635452340000000000" pitchFamily="1"/>
              </a:rPr>
              <a:t>Campaign</a:t>
            </a:r>
          </a:p>
          <a:p>
            <a:pPr marL="0" indent="0" algn="ctr" eaLnBrk="1" fontAlgn="auto" hangingPunct="1">
              <a:lnSpc>
                <a:spcPct val="8159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dirty="0">
                <a:solidFill>
                  <a:srgbClr val="000000"/>
                </a:solidFill>
                <a:latin typeface="Times New Roman" panose="22635452340000000000" pitchFamily="1"/>
              </a:rPr>
              <a:t>histories</a:t>
            </a:r>
          </a:p>
        </p:txBody>
      </p:sp>
      <p:sp>
        <p:nvSpPr>
          <p:cNvPr id="389" name="Text Placeholder 388"/>
          <p:cNvSpPr>
            <a:spLocks noGrp="1"/>
          </p:cNvSpPr>
          <p:nvPr>
            <p:ph type="body" idx="10"/>
          </p:nvPr>
        </p:nvSpPr>
        <p:spPr>
          <a:xfrm>
            <a:off x="785813" y="6926263"/>
            <a:ext cx="2524125" cy="158750"/>
          </a:xfrm>
        </p:spPr>
        <p:txBody>
          <a:bodyPr/>
          <a:lstStyle/>
          <a:p>
            <a:pPr marL="0" indent="0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050" spc="35" dirty="0">
              <a:solidFill>
                <a:srgbClr val="7F7F7F"/>
              </a:solidFill>
              <a:latin typeface="Arial" panose="22635452340000000000" pitchFamily="2"/>
            </a:endParaRPr>
          </a:p>
        </p:txBody>
      </p:sp>
      <p:sp>
        <p:nvSpPr>
          <p:cNvPr id="390" name="Text Placeholder 389"/>
          <p:cNvSpPr>
            <a:spLocks noGrp="1"/>
          </p:cNvSpPr>
          <p:nvPr>
            <p:ph type="body" idx="10"/>
          </p:nvPr>
        </p:nvSpPr>
        <p:spPr>
          <a:xfrm>
            <a:off x="7951788" y="6999288"/>
            <a:ext cx="1335087" cy="188912"/>
          </a:xfrm>
        </p:spPr>
        <p:txBody>
          <a:bodyPr/>
          <a:lstStyle/>
          <a:p>
            <a:pPr marL="0" indent="0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250" spc="25" dirty="0">
              <a:solidFill>
                <a:srgbClr val="7F7F7F"/>
              </a:solidFill>
              <a:latin typeface="Arial" panose="22635452340000000000" pitchFamily="2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Placeholder 392"/>
          <p:cNvSpPr>
            <a:spLocks noGrp="1"/>
          </p:cNvSpPr>
          <p:nvPr>
            <p:ph type="body" idx="10"/>
          </p:nvPr>
        </p:nvSpPr>
        <p:spPr bwMode="auto">
          <a:xfrm>
            <a:off x="454025" y="2571750"/>
            <a:ext cx="9150350" cy="3805238"/>
          </a:xfrm>
          <a:noFill/>
          <a:ln>
            <a:miter lim="800000"/>
            <a:headEnd/>
            <a:tailEnd/>
          </a:ln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marL="136525" indent="593725" eaLnBrk="1" hangingPunct="1">
              <a:lnSpc>
                <a:spcPct val="96000"/>
              </a:lnSpc>
              <a:spcBef>
                <a:spcPct val="0"/>
              </a:spcBef>
              <a:buFontTx/>
              <a:buAutoNum type="arabicPeriod"/>
            </a:pPr>
            <a:r>
              <a:rPr lang="en-US" smtClean="0">
                <a:solidFill>
                  <a:srgbClr val="000000"/>
                </a:solidFill>
              </a:rPr>
              <a:t>Actionable predictions for each customer</a:t>
            </a:r>
          </a:p>
          <a:p>
            <a:pPr marL="136525" indent="593725" eaLnBrk="1" hangingPunct="1">
              <a:lnSpc>
                <a:spcPct val="96000"/>
              </a:lnSpc>
              <a:spcBef>
                <a:spcPts val="5038"/>
              </a:spcBef>
              <a:buFontTx/>
              <a:buAutoNum type="arabicPeriod"/>
            </a:pPr>
            <a:r>
              <a:rPr lang="en-US" smtClean="0">
                <a:solidFill>
                  <a:srgbClr val="000000"/>
                </a:solidFill>
              </a:rPr>
              <a:t>Tactical deployment yields strategic results</a:t>
            </a:r>
          </a:p>
          <a:p>
            <a:pPr marL="136525" indent="593725" eaLnBrk="1" hangingPunct="1">
              <a:lnSpc>
                <a:spcPct val="96000"/>
              </a:lnSpc>
              <a:spcBef>
                <a:spcPts val="5400"/>
              </a:spcBef>
              <a:buFontTx/>
              <a:buAutoNum type="arabicPeriod"/>
            </a:pPr>
            <a:r>
              <a:rPr lang="en-US" smtClean="0">
                <a:solidFill>
                  <a:srgbClr val="000000"/>
                </a:solidFill>
              </a:rPr>
              <a:t>Requires a business process, driven by</a:t>
            </a:r>
          </a:p>
          <a:p>
            <a:pPr marL="136525" indent="593725" eaLnBrk="1" hangingPunct="1">
              <a:lnSpc>
                <a:spcPct val="96000"/>
              </a:lnSpc>
              <a:spcBef>
                <a:spcPct val="0"/>
              </a:spcBef>
              <a:spcAft>
                <a:spcPts val="4325"/>
              </a:spcAft>
              <a:buFontTx/>
              <a:buNone/>
            </a:pPr>
            <a:r>
              <a:rPr lang="en-US" smtClean="0">
                <a:solidFill>
                  <a:srgbClr val="000000"/>
                </a:solidFill>
              </a:rPr>
              <a:t>business pragmatics and business needs</a:t>
            </a:r>
          </a:p>
        </p:txBody>
      </p:sp>
      <p:graphicFrame>
        <p:nvGraphicFramePr>
          <p:cNvPr id="396" name="table 396"/>
          <p:cNvGraphicFramePr>
            <a:graphicFrameLocks noGrp="1"/>
          </p:cNvGraphicFramePr>
          <p:nvPr/>
        </p:nvGraphicFramePr>
        <p:xfrm>
          <a:off x="454025" y="6376988"/>
          <a:ext cx="9144000" cy="731837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0480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24130" cmpd="dbl">
                      <a:solidFill>
                        <a:srgbClr val="A2A3A3"/>
                      </a:solidFill>
                      <a:prstDash val="solid"/>
                    </a:lnB>
                    <a:solidFill>
                      <a:srgbClr val="D0D1D3"/>
                    </a:solidFill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l"/>
                      <a:r>
                        <a:rPr lang="en-US" sz="100" dirty="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A2A3A3"/>
                      </a:solidFill>
                      <a:prstDash val="solid"/>
                    </a:lnT>
                    <a:lnB w="24130" cmpd="dbl">
                      <a:solidFill>
                        <a:srgbClr val="E0E1E1"/>
                      </a:solidFill>
                      <a:prstDash val="solid"/>
                    </a:lnB>
                  </a:tcPr>
                </a:tc>
              </a:tr>
              <a:tr h="32956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827135" algn="r"/>
                        </a:tabLst>
                      </a:pPr>
                      <a:endParaRPr lang="en-US" sz="1250" spc="50" dirty="0">
                        <a:solidFill>
                          <a:srgbClr val="7F7F7F"/>
                        </a:solidFill>
                        <a:latin typeface="Arial" panose="22635452340000000000" pitchFamily="2"/>
                      </a:endParaRP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E0E1E1"/>
                      </a:solidFill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E1E2E2"/>
                    </a:solidFill>
                  </a:tcPr>
                </a:tc>
              </a:tr>
            </a:tbl>
          </a:graphicData>
        </a:graphic>
      </p:graphicFrame>
      <p:pic>
        <p:nvPicPr>
          <p:cNvPr id="24585" name="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19138"/>
            <a:ext cx="9144000" cy="134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" name="Text Placeholder 398"/>
          <p:cNvSpPr>
            <a:spLocks noGrp="1"/>
          </p:cNvSpPr>
          <p:nvPr>
            <p:ph type="body" idx="10"/>
          </p:nvPr>
        </p:nvSpPr>
        <p:spPr>
          <a:xfrm>
            <a:off x="1377950" y="1133475"/>
            <a:ext cx="7442200" cy="641350"/>
          </a:xfrm>
        </p:spPr>
        <p:txBody>
          <a:bodyPr/>
          <a:lstStyle/>
          <a:p>
            <a:pPr marL="0" indent="0" algn="ctr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360"/>
              </a:spcAft>
              <a:buFontTx/>
              <a:buNone/>
              <a:defRPr/>
            </a:pPr>
            <a:r>
              <a:rPr lang="en-US" sz="4000" b="1" spc="-30" dirty="0">
                <a:solidFill>
                  <a:srgbClr val="BBBBBB"/>
                </a:solidFill>
                <a:latin typeface="Arial" panose="22635452340000000000" pitchFamily="2"/>
              </a:rPr>
              <a:t>Predictive Analytics: Summary</a:t>
            </a:r>
          </a:p>
        </p:txBody>
      </p:sp>
      <p:cxnSp>
        <p:nvCxnSpPr>
          <p:cNvPr id="24587" name="Shape"/>
          <p:cNvCxnSpPr>
            <a:cxnSpLocks noChangeShapeType="1"/>
          </p:cNvCxnSpPr>
          <p:nvPr/>
        </p:nvCxnSpPr>
        <p:spPr bwMode="auto">
          <a:xfrm>
            <a:off x="457200" y="2127250"/>
            <a:ext cx="9144000" cy="0"/>
          </a:xfrm>
          <a:prstGeom prst="line">
            <a:avLst/>
          </a:prstGeom>
          <a:noFill/>
          <a:ln w="39370" cmpd="dbl">
            <a:solidFill>
              <a:srgbClr val="E2E5E7"/>
            </a:solidFill>
            <a:round/>
            <a:headEnd/>
            <a:tailEnd/>
          </a:ln>
        </p:spPr>
      </p:cxnSp>
      <p:cxnSp>
        <p:nvCxnSpPr>
          <p:cNvPr id="24588" name="Shape"/>
          <p:cNvCxnSpPr>
            <a:cxnSpLocks noChangeShapeType="1"/>
          </p:cNvCxnSpPr>
          <p:nvPr/>
        </p:nvCxnSpPr>
        <p:spPr bwMode="auto">
          <a:xfrm>
            <a:off x="454025" y="7092950"/>
            <a:ext cx="9147175" cy="0"/>
          </a:xfrm>
          <a:prstGeom prst="line">
            <a:avLst/>
          </a:prstGeom>
          <a:noFill/>
          <a:ln w="18415" cmpd="dbl">
            <a:solidFill>
              <a:srgbClr val="818181"/>
            </a:solidFill>
            <a:round/>
            <a:headEnd/>
            <a:tailEnd/>
          </a:ln>
        </p:spPr>
      </p:cxnSp>
      <p:cxnSp>
        <p:nvCxnSpPr>
          <p:cNvPr id="24589" name="Shape"/>
          <p:cNvCxnSpPr>
            <a:cxnSpLocks noChangeShapeType="1"/>
          </p:cNvCxnSpPr>
          <p:nvPr/>
        </p:nvCxnSpPr>
        <p:spPr bwMode="auto">
          <a:xfrm>
            <a:off x="457200" y="7138988"/>
            <a:ext cx="9144000" cy="0"/>
          </a:xfrm>
          <a:prstGeom prst="line">
            <a:avLst/>
          </a:prstGeom>
          <a:noFill/>
          <a:ln w="18415" cmpd="dbl">
            <a:solidFill>
              <a:srgbClr val="CCCCCC"/>
            </a:solidFill>
            <a:round/>
            <a:headEnd/>
            <a:tailEnd/>
          </a:ln>
        </p:spPr>
      </p:cxnSp>
      <p:cxnSp>
        <p:nvCxnSpPr>
          <p:cNvPr id="24590" name="Shape"/>
          <p:cNvCxnSpPr>
            <a:cxnSpLocks noChangeShapeType="1"/>
          </p:cNvCxnSpPr>
          <p:nvPr/>
        </p:nvCxnSpPr>
        <p:spPr bwMode="auto">
          <a:xfrm>
            <a:off x="454025" y="7162800"/>
            <a:ext cx="9151938" cy="0"/>
          </a:xfrm>
          <a:prstGeom prst="line">
            <a:avLst/>
          </a:prstGeom>
          <a:noFill/>
          <a:ln w="24130" cmpd="dbl">
            <a:solidFill>
              <a:srgbClr val="FFFFFF"/>
            </a:solidFill>
            <a:round/>
            <a:headEnd/>
            <a:tailEnd/>
          </a:ln>
        </p:spPr>
      </p:cxnSp>
      <p:cxnSp>
        <p:nvCxnSpPr>
          <p:cNvPr id="24591" name="Shape"/>
          <p:cNvCxnSpPr>
            <a:cxnSpLocks noChangeShapeType="1"/>
          </p:cNvCxnSpPr>
          <p:nvPr/>
        </p:nvCxnSpPr>
        <p:spPr bwMode="auto">
          <a:xfrm>
            <a:off x="457200" y="7116763"/>
            <a:ext cx="9144000" cy="0"/>
          </a:xfrm>
          <a:prstGeom prst="line">
            <a:avLst/>
          </a:prstGeom>
          <a:noFill/>
          <a:ln w="24130" cmpd="dbl">
            <a:solidFill>
              <a:srgbClr val="8A8A8A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19138"/>
            <a:ext cx="9144000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" name="Text Placeholder 408"/>
          <p:cNvSpPr>
            <a:spLocks noGrp="1"/>
          </p:cNvSpPr>
          <p:nvPr>
            <p:ph type="body" idx="10"/>
          </p:nvPr>
        </p:nvSpPr>
        <p:spPr>
          <a:xfrm>
            <a:off x="1957388" y="1133475"/>
            <a:ext cx="6242050" cy="641350"/>
          </a:xfrm>
        </p:spPr>
        <p:txBody>
          <a:bodyPr/>
          <a:lstStyle/>
          <a:p>
            <a:pPr marL="0" indent="0" algn="ctr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360"/>
              </a:spcAft>
              <a:buFontTx/>
              <a:buNone/>
              <a:defRPr/>
            </a:pPr>
            <a:r>
              <a:rPr lang="en-US" sz="4000" b="1" spc="-35" dirty="0">
                <a:solidFill>
                  <a:srgbClr val="BBBBBB"/>
                </a:solidFill>
                <a:latin typeface="Arial" panose="22635452340000000000" pitchFamily="2"/>
              </a:rPr>
              <a:t>Closing Data Mining Puns</a:t>
            </a:r>
          </a:p>
        </p:txBody>
      </p:sp>
      <p:sp>
        <p:nvSpPr>
          <p:cNvPr id="25604" name="Text Placeholder 409"/>
          <p:cNvSpPr>
            <a:spLocks noGrp="1"/>
          </p:cNvSpPr>
          <p:nvPr>
            <p:ph type="body" idx="10"/>
          </p:nvPr>
        </p:nvSpPr>
        <p:spPr bwMode="auto">
          <a:xfrm>
            <a:off x="454025" y="3471863"/>
            <a:ext cx="9150350" cy="2905125"/>
          </a:xfrm>
          <a:noFill/>
          <a:ln>
            <a:miter lim="800000"/>
            <a:headEnd/>
            <a:tailEnd/>
          </a:ln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marL="0" indent="0" algn="ctr" eaLnBrk="1" hangingPunct="1">
              <a:lnSpc>
                <a:spcPct val="96000"/>
              </a:lnSpc>
              <a:spcBef>
                <a:spcPct val="0"/>
              </a:spcBef>
              <a:buFontTx/>
              <a:buNone/>
            </a:pPr>
            <a:r>
              <a:rPr lang="en-US" sz="3600" i="1" smtClean="0">
                <a:solidFill>
                  <a:srgbClr val="000000"/>
                </a:solidFill>
              </a:rPr>
              <a:t>Mine your own business!</a:t>
            </a:r>
          </a:p>
          <a:p>
            <a:pPr marL="0" indent="0" algn="ctr" eaLnBrk="1" hangingPunct="1">
              <a:lnSpc>
                <a:spcPct val="96000"/>
              </a:lnSpc>
              <a:spcBef>
                <a:spcPts val="5400"/>
              </a:spcBef>
              <a:spcAft>
                <a:spcPts val="8825"/>
              </a:spcAft>
              <a:buFontTx/>
              <a:buNone/>
            </a:pPr>
            <a:r>
              <a:rPr lang="en-US" sz="3600" i="1" smtClean="0">
                <a:solidFill>
                  <a:srgbClr val="000000"/>
                </a:solidFill>
              </a:rPr>
              <a:t>What's mined is yours!</a:t>
            </a:r>
          </a:p>
        </p:txBody>
      </p:sp>
      <p:graphicFrame>
        <p:nvGraphicFramePr>
          <p:cNvPr id="413" name="table 413"/>
          <p:cNvGraphicFramePr>
            <a:graphicFrameLocks noGrp="1"/>
          </p:cNvGraphicFramePr>
          <p:nvPr/>
        </p:nvGraphicFramePr>
        <p:xfrm>
          <a:off x="454025" y="6376988"/>
          <a:ext cx="9144000" cy="731837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0480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24130" cmpd="dbl">
                      <a:solidFill>
                        <a:srgbClr val="A2A3A3"/>
                      </a:solidFill>
                      <a:prstDash val="solid"/>
                    </a:lnB>
                    <a:solidFill>
                      <a:srgbClr val="D0D1D3"/>
                    </a:solidFill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l"/>
                      <a:r>
                        <a:rPr lang="en-US" sz="100" dirty="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A2A3A3"/>
                      </a:solidFill>
                      <a:prstDash val="solid"/>
                    </a:lnT>
                    <a:lnB w="24130" cmpd="dbl">
                      <a:solidFill>
                        <a:srgbClr val="E0E1E1"/>
                      </a:solidFill>
                      <a:prstDash val="solid"/>
                    </a:lnB>
                  </a:tcPr>
                </a:tc>
              </a:tr>
              <a:tr h="32956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827135" algn="r"/>
                        </a:tabLst>
                      </a:pPr>
                      <a:endParaRPr lang="en-US" sz="1250" spc="50" dirty="0">
                        <a:solidFill>
                          <a:srgbClr val="7F7F7F"/>
                        </a:solidFill>
                        <a:latin typeface="Arial" panose="22635452340000000000" pitchFamily="2"/>
                      </a:endParaRP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E0E1E1"/>
                      </a:solidFill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E1E2E2"/>
                    </a:solidFill>
                  </a:tcPr>
                </a:tc>
              </a:tr>
            </a:tbl>
          </a:graphicData>
        </a:graphic>
      </p:graphicFrame>
      <p:cxnSp>
        <p:nvCxnSpPr>
          <p:cNvPr id="25611" name="Shape"/>
          <p:cNvCxnSpPr>
            <a:cxnSpLocks noChangeShapeType="1"/>
          </p:cNvCxnSpPr>
          <p:nvPr/>
        </p:nvCxnSpPr>
        <p:spPr bwMode="auto">
          <a:xfrm>
            <a:off x="454025" y="7092950"/>
            <a:ext cx="9147175" cy="0"/>
          </a:xfrm>
          <a:prstGeom prst="line">
            <a:avLst/>
          </a:prstGeom>
          <a:noFill/>
          <a:ln w="18415" cmpd="dbl">
            <a:solidFill>
              <a:srgbClr val="818181"/>
            </a:solidFill>
            <a:round/>
            <a:headEnd/>
            <a:tailEnd/>
          </a:ln>
        </p:spPr>
      </p:cxnSp>
      <p:cxnSp>
        <p:nvCxnSpPr>
          <p:cNvPr id="25612" name="Shape"/>
          <p:cNvCxnSpPr>
            <a:cxnSpLocks noChangeShapeType="1"/>
          </p:cNvCxnSpPr>
          <p:nvPr/>
        </p:nvCxnSpPr>
        <p:spPr bwMode="auto">
          <a:xfrm>
            <a:off x="457200" y="7138988"/>
            <a:ext cx="9144000" cy="0"/>
          </a:xfrm>
          <a:prstGeom prst="line">
            <a:avLst/>
          </a:prstGeom>
          <a:noFill/>
          <a:ln w="18415" cmpd="dbl">
            <a:solidFill>
              <a:srgbClr val="CCCCCC"/>
            </a:solidFill>
            <a:round/>
            <a:headEnd/>
            <a:tailEnd/>
          </a:ln>
        </p:spPr>
      </p:cxnSp>
      <p:cxnSp>
        <p:nvCxnSpPr>
          <p:cNvPr id="25613" name="Shape"/>
          <p:cNvCxnSpPr>
            <a:cxnSpLocks noChangeShapeType="1"/>
          </p:cNvCxnSpPr>
          <p:nvPr/>
        </p:nvCxnSpPr>
        <p:spPr bwMode="auto">
          <a:xfrm>
            <a:off x="454025" y="7162800"/>
            <a:ext cx="9151938" cy="0"/>
          </a:xfrm>
          <a:prstGeom prst="line">
            <a:avLst/>
          </a:prstGeom>
          <a:noFill/>
          <a:ln w="24130" cmpd="dbl">
            <a:solidFill>
              <a:srgbClr val="FFFFFF"/>
            </a:solidFill>
            <a:round/>
            <a:headEnd/>
            <a:tailEnd/>
          </a:ln>
        </p:spPr>
      </p:cxnSp>
      <p:cxnSp>
        <p:nvCxnSpPr>
          <p:cNvPr id="25614" name="Shape"/>
          <p:cNvCxnSpPr>
            <a:cxnSpLocks noChangeShapeType="1"/>
          </p:cNvCxnSpPr>
          <p:nvPr/>
        </p:nvCxnSpPr>
        <p:spPr bwMode="auto">
          <a:xfrm>
            <a:off x="457200" y="7116763"/>
            <a:ext cx="9144000" cy="0"/>
          </a:xfrm>
          <a:prstGeom prst="line">
            <a:avLst/>
          </a:prstGeom>
          <a:noFill/>
          <a:ln w="24130" cmpd="dbl">
            <a:solidFill>
              <a:srgbClr val="8A8A8A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Placeholder 1"/>
          <p:cNvSpPr>
            <a:spLocks noGrp="1"/>
          </p:cNvSpPr>
          <p:nvPr>
            <p:ph type="body" idx="10"/>
          </p:nvPr>
        </p:nvSpPr>
        <p:spPr bwMode="auto">
          <a:xfrm>
            <a:off x="457200" y="2630488"/>
            <a:ext cx="9144000" cy="2420937"/>
          </a:xfrm>
          <a:noFill/>
          <a:ln>
            <a:miter lim="800000"/>
            <a:headEnd/>
            <a:tailEnd/>
          </a:ln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Addresses “what if” questions</a:t>
            </a:r>
          </a:p>
          <a:p>
            <a:r>
              <a:rPr lang="en-US" smtClean="0"/>
              <a:t>Matches reality closer</a:t>
            </a:r>
          </a:p>
          <a:p>
            <a:r>
              <a:rPr lang="en-US" smtClean="0"/>
              <a:t>Ability to understand more of what you don’t know</a:t>
            </a:r>
          </a:p>
          <a:p>
            <a:r>
              <a:rPr lang="en-US" smtClean="0"/>
              <a:t>Assumes that behavior will change over time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0"/>
          </p:nvPr>
        </p:nvSpPr>
        <p:spPr bwMode="auto">
          <a:xfrm>
            <a:off x="457200" y="1066800"/>
            <a:ext cx="9150350" cy="1066800"/>
          </a:xfrm>
          <a:noFill/>
          <a:ln>
            <a:miter lim="800000"/>
            <a:headEnd/>
            <a:tailEnd/>
          </a:ln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algn="ctr">
              <a:buFontTx/>
              <a:buNone/>
            </a:pPr>
            <a:r>
              <a:rPr lang="en-US" sz="5400" smtClean="0">
                <a:solidFill>
                  <a:srgbClr val="7030A0"/>
                </a:solidFill>
              </a:rPr>
              <a:t>What is Predictive Analytics?</a:t>
            </a:r>
          </a:p>
          <a:p>
            <a:pPr>
              <a:buFontTx/>
              <a:buNone/>
            </a:pPr>
            <a:endParaRPr lang="en-US" sz="540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Placeholder 1"/>
          <p:cNvSpPr>
            <a:spLocks noGrp="1"/>
          </p:cNvSpPr>
          <p:nvPr>
            <p:ph type="body" idx="10"/>
          </p:nvPr>
        </p:nvSpPr>
        <p:spPr bwMode="auto">
          <a:xfrm>
            <a:off x="454025" y="2805113"/>
            <a:ext cx="9150350" cy="4129087"/>
          </a:xfrm>
          <a:noFill/>
          <a:ln>
            <a:miter lim="800000"/>
            <a:headEnd/>
            <a:tailEnd/>
          </a:ln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Data doesn’t have to be normalized</a:t>
            </a:r>
          </a:p>
          <a:p>
            <a:r>
              <a:rPr lang="en-US" smtClean="0"/>
              <a:t>Suits more real world present day observations</a:t>
            </a:r>
          </a:p>
          <a:p>
            <a:r>
              <a:rPr lang="en-US" smtClean="0"/>
              <a:t>Ability to analyze individual behavior that is commonly inconsistent with probability</a:t>
            </a:r>
          </a:p>
          <a:p>
            <a:r>
              <a:rPr lang="en-US" smtClean="0"/>
              <a:t>Behavior as choice not causal relationship</a:t>
            </a:r>
          </a:p>
          <a:p>
            <a:r>
              <a:rPr lang="en-US" smtClean="0"/>
              <a:t>More accurately estimate real world behavior</a:t>
            </a:r>
          </a:p>
          <a:p>
            <a:r>
              <a:rPr lang="en-US" smtClean="0"/>
              <a:t>Missing data won’t skew results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0"/>
          </p:nvPr>
        </p:nvSpPr>
        <p:spPr bwMode="auto">
          <a:xfrm>
            <a:off x="381000" y="914400"/>
            <a:ext cx="9150350" cy="914400"/>
          </a:xfrm>
          <a:noFill/>
          <a:ln>
            <a:miter lim="800000"/>
            <a:headEnd/>
            <a:tailEnd/>
          </a:ln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algn="ctr">
              <a:buFontTx/>
              <a:buNone/>
            </a:pPr>
            <a:r>
              <a:rPr lang="en-US" sz="5400" smtClean="0">
                <a:solidFill>
                  <a:srgbClr val="7030A0"/>
                </a:solidFill>
              </a:rPr>
              <a:t>What is Predictive Analytics?</a:t>
            </a:r>
          </a:p>
          <a:p>
            <a:pPr>
              <a:buFontTx/>
              <a:buNone/>
            </a:pPr>
            <a:endParaRPr lang="en-US" sz="540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 Placeholder 64"/>
          <p:cNvSpPr>
            <a:spLocks noGrp="1"/>
          </p:cNvSpPr>
          <p:nvPr>
            <p:ph type="body" idx="10"/>
          </p:nvPr>
        </p:nvSpPr>
        <p:spPr>
          <a:xfrm>
            <a:off x="454025" y="2805113"/>
            <a:ext cx="9150350" cy="3571875"/>
          </a:xfrm>
        </p:spPr>
        <p:txBody>
          <a:bodyPr/>
          <a:lstStyle/>
          <a:p>
            <a:pPr marL="91440" indent="0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u="sng" spc="-60" dirty="0">
                <a:solidFill>
                  <a:srgbClr val="000000"/>
                </a:solidFill>
                <a:latin typeface="Times New Roman" panose="22635452340000000000" pitchFamily="1"/>
              </a:rPr>
              <a:t>Data encodes </a:t>
            </a:r>
            <a:r>
              <a:rPr lang="en-US" i="1" u="sng" spc="-60" dirty="0">
                <a:solidFill>
                  <a:srgbClr val="000000"/>
                </a:solidFill>
                <a:latin typeface="Times New Roman" panose="22635452340000000000" pitchFamily="1"/>
              </a:rPr>
              <a:t>your business’ collective experience</a:t>
            </a:r>
          </a:p>
          <a:p>
            <a:pPr marL="548640" indent="320040" eaLnBrk="1" fontAlgn="auto" hangingPunct="1">
              <a:lnSpc>
                <a:spcPct val="73919"/>
              </a:lnSpc>
              <a:spcBef>
                <a:spcPts val="720"/>
              </a:spcBef>
              <a:spcAft>
                <a:spcPts val="0"/>
              </a:spcAft>
              <a:buFont typeface="Symbol"/>
              <a:buChar char="·"/>
              <a:defRPr/>
            </a:pPr>
            <a:r>
              <a:rPr lang="en-US" sz="2800" dirty="0">
                <a:solidFill>
                  <a:srgbClr val="000000"/>
                </a:solidFill>
                <a:latin typeface="Times New Roman" panose="22635452340000000000" pitchFamily="1"/>
              </a:rPr>
              <a:t>Sales records</a:t>
            </a:r>
          </a:p>
          <a:p>
            <a:pPr marL="548640" indent="320040" eaLnBrk="1" fontAlgn="auto" hangingPunct="1">
              <a:lnSpc>
                <a:spcPct val="95999"/>
              </a:lnSpc>
              <a:spcBef>
                <a:spcPts val="1260"/>
              </a:spcBef>
              <a:spcAft>
                <a:spcPts val="0"/>
              </a:spcAft>
              <a:buFont typeface="Symbol"/>
              <a:buChar char="·"/>
              <a:defRPr/>
            </a:pPr>
            <a:r>
              <a:rPr lang="en-US" sz="2800" dirty="0">
                <a:solidFill>
                  <a:srgbClr val="000000"/>
                </a:solidFill>
                <a:latin typeface="Times New Roman" panose="22635452340000000000" pitchFamily="1"/>
              </a:rPr>
              <a:t>Customer profiles</a:t>
            </a:r>
          </a:p>
          <a:p>
            <a:pPr marL="548640" indent="320040" eaLnBrk="1" fontAlgn="auto" hangingPunct="1">
              <a:lnSpc>
                <a:spcPct val="95999"/>
              </a:lnSpc>
              <a:spcBef>
                <a:spcPts val="900"/>
              </a:spcBef>
              <a:spcAft>
                <a:spcPts val="0"/>
              </a:spcAft>
              <a:buFont typeface="Symbol"/>
              <a:buChar char="·"/>
              <a:defRPr/>
            </a:pPr>
            <a:r>
              <a:rPr lang="en-US" sz="2800" dirty="0">
                <a:solidFill>
                  <a:srgbClr val="000000"/>
                </a:solidFill>
                <a:latin typeface="Times New Roman" panose="22635452340000000000" pitchFamily="1"/>
              </a:rPr>
              <a:t>Campaign histories</a:t>
            </a:r>
          </a:p>
          <a:p>
            <a:pPr marL="548640" indent="320040" eaLnBrk="1" fontAlgn="auto" hangingPunct="1">
              <a:lnSpc>
                <a:spcPct val="95999"/>
              </a:lnSpc>
              <a:spcBef>
                <a:spcPts val="900"/>
              </a:spcBef>
              <a:spcAft>
                <a:spcPts val="0"/>
              </a:spcAft>
              <a:buFont typeface="Symbol"/>
              <a:buChar char="·"/>
              <a:defRPr/>
            </a:pPr>
            <a:r>
              <a:rPr lang="en-US" sz="2800" dirty="0">
                <a:solidFill>
                  <a:srgbClr val="000000"/>
                </a:solidFill>
                <a:latin typeface="Times New Roman" panose="22635452340000000000" pitchFamily="1"/>
              </a:rPr>
              <a:t>Operational logs</a:t>
            </a:r>
          </a:p>
          <a:p>
            <a:pPr marL="548640" indent="320040" eaLnBrk="1" fontAlgn="auto" hangingPunct="1">
              <a:lnSpc>
                <a:spcPct val="95999"/>
              </a:lnSpc>
              <a:spcBef>
                <a:spcPts val="900"/>
              </a:spcBef>
              <a:spcAft>
                <a:spcPts val="2340"/>
              </a:spcAft>
              <a:buFont typeface="Symbol"/>
              <a:buChar char="·"/>
              <a:defRPr/>
            </a:pPr>
            <a:r>
              <a:rPr lang="en-US" sz="2800" dirty="0">
                <a:solidFill>
                  <a:srgbClr val="000000"/>
                </a:solidFill>
                <a:latin typeface="Times New Roman" panose="22635452340000000000" pitchFamily="1"/>
              </a:rPr>
              <a:t>Web logs</a:t>
            </a:r>
          </a:p>
        </p:txBody>
      </p:sp>
      <p:graphicFrame>
        <p:nvGraphicFramePr>
          <p:cNvPr id="68" name="table 68"/>
          <p:cNvGraphicFramePr>
            <a:graphicFrameLocks noGrp="1"/>
          </p:cNvGraphicFramePr>
          <p:nvPr/>
        </p:nvGraphicFramePr>
        <p:xfrm>
          <a:off x="454025" y="6376988"/>
          <a:ext cx="9144000" cy="732155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0480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24130" cmpd="dbl">
                      <a:solidFill>
                        <a:srgbClr val="A2A3A3"/>
                      </a:solidFill>
                      <a:prstDash val="solid"/>
                    </a:lnB>
                    <a:solidFill>
                      <a:srgbClr val="D0D1D3"/>
                    </a:solidFill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l"/>
                      <a:r>
                        <a:rPr lang="en-US" sz="100" dirty="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A2A3A3"/>
                      </a:solidFill>
                      <a:prstDash val="solid"/>
                    </a:lnT>
                    <a:lnB w="24130" cmpd="dbl">
                      <a:solidFill>
                        <a:srgbClr val="E0E1E1"/>
                      </a:solidFill>
                      <a:prstDash val="solid"/>
                    </a:lnB>
                  </a:tcPr>
                </a:tc>
              </a:tr>
              <a:tr h="32956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827135" algn="r"/>
                        </a:tabLst>
                      </a:pPr>
                      <a:endParaRPr lang="en-US" sz="1250" spc="50" dirty="0">
                        <a:solidFill>
                          <a:srgbClr val="7F7F7F"/>
                        </a:solidFill>
                        <a:latin typeface="Arial" panose="22635452340000000000" pitchFamily="2"/>
                      </a:endParaRP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E0E1E1"/>
                      </a:solidFill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E1E2E2"/>
                    </a:solidFill>
                  </a:tcPr>
                </a:tc>
              </a:tr>
            </a:tbl>
          </a:graphicData>
        </a:graphic>
      </p:graphicFrame>
      <p:pic>
        <p:nvPicPr>
          <p:cNvPr id="5129" name="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19138"/>
            <a:ext cx="9144000" cy="134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" name="Text Placeholder 70"/>
          <p:cNvSpPr>
            <a:spLocks noGrp="1"/>
          </p:cNvSpPr>
          <p:nvPr>
            <p:ph type="body" idx="10"/>
          </p:nvPr>
        </p:nvSpPr>
        <p:spPr>
          <a:xfrm>
            <a:off x="941388" y="1133475"/>
            <a:ext cx="8297862" cy="681038"/>
          </a:xfrm>
        </p:spPr>
        <p:txBody>
          <a:bodyPr/>
          <a:lstStyle/>
          <a:p>
            <a:pPr marL="0" indent="0" algn="ctr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180"/>
              </a:spcAft>
              <a:buFontTx/>
              <a:buNone/>
              <a:defRPr/>
            </a:pPr>
            <a:r>
              <a:rPr lang="en-US" sz="4400" b="1" spc="45" dirty="0">
                <a:solidFill>
                  <a:srgbClr val="ADADAD"/>
                </a:solidFill>
                <a:latin typeface="Times New Roman" panose="22635452340000000000" pitchFamily="1"/>
              </a:rPr>
              <a:t>Your Data is a </a:t>
            </a:r>
            <a:r>
              <a:rPr lang="en-US" sz="4400" b="1" i="1" spc="-155" dirty="0">
                <a:solidFill>
                  <a:srgbClr val="ADADAD"/>
                </a:solidFill>
                <a:latin typeface="Times New Roman" panose="22635452340000000000" pitchFamily="1"/>
              </a:rPr>
              <a:t>Core Strategic Asset</a:t>
            </a:r>
          </a:p>
        </p:txBody>
      </p:sp>
      <p:cxnSp>
        <p:nvCxnSpPr>
          <p:cNvPr id="5131" name="Shape"/>
          <p:cNvCxnSpPr>
            <a:cxnSpLocks noChangeShapeType="1"/>
          </p:cNvCxnSpPr>
          <p:nvPr/>
        </p:nvCxnSpPr>
        <p:spPr bwMode="auto">
          <a:xfrm>
            <a:off x="457200" y="2127250"/>
            <a:ext cx="9144000" cy="0"/>
          </a:xfrm>
          <a:prstGeom prst="line">
            <a:avLst/>
          </a:prstGeom>
          <a:noFill/>
          <a:ln w="39370" cmpd="dbl">
            <a:solidFill>
              <a:srgbClr val="E2E5E7"/>
            </a:solidFill>
            <a:round/>
            <a:headEnd/>
            <a:tailEnd/>
          </a:ln>
        </p:spPr>
      </p:cxnSp>
      <p:cxnSp>
        <p:nvCxnSpPr>
          <p:cNvPr id="5132" name="Shape"/>
          <p:cNvCxnSpPr>
            <a:cxnSpLocks noChangeShapeType="1"/>
          </p:cNvCxnSpPr>
          <p:nvPr/>
        </p:nvCxnSpPr>
        <p:spPr bwMode="auto">
          <a:xfrm>
            <a:off x="454025" y="7092950"/>
            <a:ext cx="9147175" cy="0"/>
          </a:xfrm>
          <a:prstGeom prst="line">
            <a:avLst/>
          </a:prstGeom>
          <a:noFill/>
          <a:ln w="18415" cmpd="dbl">
            <a:solidFill>
              <a:srgbClr val="818181"/>
            </a:solidFill>
            <a:round/>
            <a:headEnd/>
            <a:tailEnd/>
          </a:ln>
        </p:spPr>
      </p:cxnSp>
      <p:cxnSp>
        <p:nvCxnSpPr>
          <p:cNvPr id="5133" name="Shape"/>
          <p:cNvCxnSpPr>
            <a:cxnSpLocks noChangeShapeType="1"/>
          </p:cNvCxnSpPr>
          <p:nvPr/>
        </p:nvCxnSpPr>
        <p:spPr bwMode="auto">
          <a:xfrm>
            <a:off x="457200" y="7138988"/>
            <a:ext cx="9144000" cy="0"/>
          </a:xfrm>
          <a:prstGeom prst="line">
            <a:avLst/>
          </a:prstGeom>
          <a:noFill/>
          <a:ln w="18415" cmpd="dbl">
            <a:solidFill>
              <a:srgbClr val="CCCCCC"/>
            </a:solidFill>
            <a:round/>
            <a:headEnd/>
            <a:tailEnd/>
          </a:ln>
        </p:spPr>
      </p:cxnSp>
      <p:cxnSp>
        <p:nvCxnSpPr>
          <p:cNvPr id="5134" name="Shape"/>
          <p:cNvCxnSpPr>
            <a:cxnSpLocks noChangeShapeType="1"/>
          </p:cNvCxnSpPr>
          <p:nvPr/>
        </p:nvCxnSpPr>
        <p:spPr bwMode="auto">
          <a:xfrm>
            <a:off x="454025" y="7162800"/>
            <a:ext cx="9150350" cy="0"/>
          </a:xfrm>
          <a:prstGeom prst="line">
            <a:avLst/>
          </a:prstGeom>
          <a:noFill/>
          <a:ln w="24130" cmpd="dbl">
            <a:solidFill>
              <a:srgbClr val="FFFFFF"/>
            </a:solidFill>
            <a:round/>
            <a:headEnd/>
            <a:tailEnd/>
          </a:ln>
        </p:spPr>
      </p:cxnSp>
      <p:cxnSp>
        <p:nvCxnSpPr>
          <p:cNvPr id="5135" name="Shape"/>
          <p:cNvCxnSpPr>
            <a:cxnSpLocks noChangeShapeType="1"/>
          </p:cNvCxnSpPr>
          <p:nvPr/>
        </p:nvCxnSpPr>
        <p:spPr bwMode="auto">
          <a:xfrm>
            <a:off x="457200" y="7116763"/>
            <a:ext cx="9144000" cy="0"/>
          </a:xfrm>
          <a:prstGeom prst="line">
            <a:avLst/>
          </a:prstGeom>
          <a:noFill/>
          <a:ln w="24130" cmpd="dbl">
            <a:solidFill>
              <a:srgbClr val="8A8A8A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 Placeholder 78"/>
          <p:cNvSpPr>
            <a:spLocks noGrp="1"/>
          </p:cNvSpPr>
          <p:nvPr>
            <p:ph type="body" idx="10"/>
          </p:nvPr>
        </p:nvSpPr>
        <p:spPr>
          <a:xfrm>
            <a:off x="454025" y="2497138"/>
            <a:ext cx="9150350" cy="3879850"/>
          </a:xfrm>
        </p:spPr>
        <p:txBody>
          <a:bodyPr/>
          <a:lstStyle/>
          <a:p>
            <a:pPr marL="91440" indent="0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pc="-40" dirty="0">
                <a:solidFill>
                  <a:srgbClr val="000000"/>
                </a:solidFill>
                <a:latin typeface="Times New Roman" panose="22635452340000000000" pitchFamily="1"/>
              </a:rPr>
              <a:t>It is becoming increasingly imperative to:</a:t>
            </a:r>
          </a:p>
          <a:p>
            <a:pPr marL="548640" indent="0" eaLnBrk="1" fontAlgn="auto" hangingPunct="1">
              <a:lnSpc>
                <a:spcPct val="95999"/>
              </a:lnSpc>
              <a:spcBef>
                <a:spcPts val="4320"/>
              </a:spcBef>
              <a:spcAft>
                <a:spcPts val="0"/>
              </a:spcAft>
              <a:buFontTx/>
              <a:buNone/>
              <a:defRPr/>
            </a:pPr>
            <a:r>
              <a:rPr lang="en-US" sz="2800" b="1" spc="-10" dirty="0">
                <a:solidFill>
                  <a:srgbClr val="000000"/>
                </a:solidFill>
                <a:latin typeface="Times New Roman" panose="22635452340000000000" pitchFamily="1"/>
              </a:rPr>
              <a:t>Learn</a:t>
            </a:r>
            <a:r>
              <a:rPr lang="en-US" sz="2800" i="1" u="sng" spc="-10" dirty="0">
                <a:solidFill>
                  <a:srgbClr val="000000"/>
                </a:solidFill>
                <a:latin typeface="Times New Roman" panose="22635452340000000000" pitchFamily="1"/>
              </a:rPr>
              <a:t> from your data.</a:t>
            </a:r>
          </a:p>
          <a:p>
            <a:pPr marL="548640" indent="0" eaLnBrk="1" fontAlgn="auto" hangingPunct="1">
              <a:lnSpc>
                <a:spcPct val="95999"/>
              </a:lnSpc>
              <a:spcBef>
                <a:spcPts val="4860"/>
              </a:spcBef>
              <a:spcAft>
                <a:spcPts val="0"/>
              </a:spcAft>
              <a:buFontTx/>
              <a:buNone/>
              <a:defRPr/>
            </a:pPr>
            <a:r>
              <a:rPr lang="en-US" sz="2800" b="1" spc="-60" dirty="0">
                <a:solidFill>
                  <a:srgbClr val="000000"/>
                </a:solidFill>
                <a:latin typeface="Times New Roman" panose="22635452340000000000" pitchFamily="1"/>
              </a:rPr>
              <a:t>Learn</a:t>
            </a:r>
            <a:r>
              <a:rPr lang="en-US" sz="2800" i="1" spc="-60" dirty="0">
                <a:solidFill>
                  <a:srgbClr val="000000"/>
                </a:solidFill>
                <a:latin typeface="Times New Roman" panose="22635452340000000000" pitchFamily="1"/>
              </a:rPr>
              <a:t> as much as possible </a:t>
            </a:r>
            <a:r>
              <a:rPr lang="en-US" sz="2800" i="1" u="sng" spc="-60" dirty="0">
                <a:solidFill>
                  <a:srgbClr val="000000"/>
                </a:solidFill>
                <a:latin typeface="Times New Roman" panose="22635452340000000000" pitchFamily="1"/>
              </a:rPr>
              <a:t>about your customers.</a:t>
            </a:r>
          </a:p>
          <a:p>
            <a:pPr marL="548640" indent="0" eaLnBrk="1" fontAlgn="auto" hangingPunct="1">
              <a:lnSpc>
                <a:spcPct val="95999"/>
              </a:lnSpc>
              <a:spcBef>
                <a:spcPts val="4680"/>
              </a:spcBef>
              <a:spcAft>
                <a:spcPts val="2880"/>
              </a:spcAft>
              <a:buFontTx/>
              <a:buNone/>
              <a:defRPr/>
            </a:pPr>
            <a:r>
              <a:rPr lang="en-US" sz="2800" b="1" spc="-60" dirty="0">
                <a:solidFill>
                  <a:srgbClr val="000000"/>
                </a:solidFill>
                <a:latin typeface="Times New Roman" panose="22635452340000000000" pitchFamily="1"/>
              </a:rPr>
              <a:t>Learn</a:t>
            </a:r>
            <a:r>
              <a:rPr lang="en-US" sz="2800" i="1" u="sng" spc="-60" dirty="0">
                <a:solidFill>
                  <a:srgbClr val="000000"/>
                </a:solidFill>
                <a:latin typeface="Times New Roman" panose="22635452340000000000" pitchFamily="1"/>
              </a:rPr>
              <a:t> how to treat each customer</a:t>
            </a:r>
            <a:r>
              <a:rPr lang="en-US" sz="2800" i="1" spc="-60" dirty="0">
                <a:solidFill>
                  <a:srgbClr val="000000"/>
                </a:solidFill>
                <a:latin typeface="Times New Roman" panose="22635452340000000000" pitchFamily="1"/>
              </a:rPr>
              <a:t> individually.</a:t>
            </a:r>
          </a:p>
        </p:txBody>
      </p:sp>
      <p:graphicFrame>
        <p:nvGraphicFramePr>
          <p:cNvPr id="82" name="table 82"/>
          <p:cNvGraphicFramePr>
            <a:graphicFrameLocks noGrp="1"/>
          </p:cNvGraphicFramePr>
          <p:nvPr/>
        </p:nvGraphicFramePr>
        <p:xfrm>
          <a:off x="454025" y="6376988"/>
          <a:ext cx="8877935" cy="732155"/>
        </p:xfrm>
        <a:graphic>
          <a:graphicData uri="http://schemas.openxmlformats.org/drawingml/2006/table">
            <a:tbl>
              <a:tblPr/>
              <a:tblGrid>
                <a:gridCol w="8877935"/>
              </a:tblGrid>
              <a:tr h="30480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24130" cmpd="dbl">
                      <a:solidFill>
                        <a:srgbClr val="A2A3A3"/>
                      </a:solidFill>
                      <a:prstDash val="solid"/>
                    </a:lnB>
                    <a:solidFill>
                      <a:srgbClr val="D0D1D3"/>
                    </a:solidFill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l"/>
                      <a:r>
                        <a:rPr lang="en-US" sz="100" dirty="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A2A3A3"/>
                      </a:solidFill>
                      <a:prstDash val="solid"/>
                    </a:lnT>
                    <a:lnB w="24130" cmpd="dbl">
                      <a:solidFill>
                        <a:srgbClr val="E0E1E1"/>
                      </a:solidFill>
                      <a:prstDash val="solid"/>
                    </a:lnB>
                  </a:tcPr>
                </a:tc>
              </a:tr>
              <a:tr h="32956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827135" algn="r"/>
                        </a:tabLst>
                      </a:pPr>
                      <a:endParaRPr lang="en-US" sz="1250" spc="50" dirty="0">
                        <a:solidFill>
                          <a:srgbClr val="7F7F7F"/>
                        </a:solidFill>
                        <a:latin typeface="Arial" panose="22635452340000000000" pitchFamily="2"/>
                      </a:endParaRP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E0E1E1"/>
                      </a:solidFill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E1E2E2"/>
                    </a:solidFill>
                  </a:tcPr>
                </a:tc>
              </a:tr>
            </a:tbl>
          </a:graphicData>
        </a:graphic>
      </p:graphicFrame>
      <p:pic>
        <p:nvPicPr>
          <p:cNvPr id="6153" name="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19138"/>
            <a:ext cx="9144000" cy="134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5" name="Text Placeholder 84"/>
          <p:cNvSpPr>
            <a:spLocks noGrp="1"/>
          </p:cNvSpPr>
          <p:nvPr>
            <p:ph type="body" idx="10"/>
          </p:nvPr>
        </p:nvSpPr>
        <p:spPr>
          <a:xfrm>
            <a:off x="1235075" y="1139825"/>
            <a:ext cx="7723188" cy="635000"/>
          </a:xfrm>
        </p:spPr>
        <p:txBody>
          <a:bodyPr/>
          <a:lstStyle/>
          <a:p>
            <a:pPr marL="0" indent="0" algn="ctr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360"/>
              </a:spcAft>
              <a:buFontTx/>
              <a:buNone/>
              <a:defRPr/>
            </a:pPr>
            <a:r>
              <a:rPr lang="en-US" sz="4000" b="1" spc="-130" dirty="0">
                <a:solidFill>
                  <a:srgbClr val="BBBBBB"/>
                </a:solidFill>
                <a:latin typeface="Arial" panose="22635452340000000000" pitchFamily="2"/>
              </a:rPr>
              <a:t>Leverage Your Data as an Asset</a:t>
            </a:r>
          </a:p>
        </p:txBody>
      </p:sp>
      <p:cxnSp>
        <p:nvCxnSpPr>
          <p:cNvPr id="6155" name="Shape"/>
          <p:cNvCxnSpPr>
            <a:cxnSpLocks noChangeShapeType="1"/>
          </p:cNvCxnSpPr>
          <p:nvPr/>
        </p:nvCxnSpPr>
        <p:spPr bwMode="auto">
          <a:xfrm>
            <a:off x="457200" y="2127250"/>
            <a:ext cx="9144000" cy="0"/>
          </a:xfrm>
          <a:prstGeom prst="line">
            <a:avLst/>
          </a:prstGeom>
          <a:noFill/>
          <a:ln w="39370" cmpd="dbl">
            <a:solidFill>
              <a:srgbClr val="E2E5E7"/>
            </a:solidFill>
            <a:round/>
            <a:headEnd/>
            <a:tailEnd/>
          </a:ln>
        </p:spPr>
      </p:cxnSp>
      <p:cxnSp>
        <p:nvCxnSpPr>
          <p:cNvPr id="6156" name="Shape"/>
          <p:cNvCxnSpPr>
            <a:cxnSpLocks noChangeShapeType="1"/>
          </p:cNvCxnSpPr>
          <p:nvPr/>
        </p:nvCxnSpPr>
        <p:spPr bwMode="auto">
          <a:xfrm>
            <a:off x="454025" y="7092950"/>
            <a:ext cx="9147175" cy="0"/>
          </a:xfrm>
          <a:prstGeom prst="line">
            <a:avLst/>
          </a:prstGeom>
          <a:noFill/>
          <a:ln w="18415" cmpd="dbl">
            <a:solidFill>
              <a:srgbClr val="818181"/>
            </a:solidFill>
            <a:round/>
            <a:headEnd/>
            <a:tailEnd/>
          </a:ln>
        </p:spPr>
      </p:cxnSp>
      <p:cxnSp>
        <p:nvCxnSpPr>
          <p:cNvPr id="6157" name="Shape"/>
          <p:cNvCxnSpPr>
            <a:cxnSpLocks noChangeShapeType="1"/>
          </p:cNvCxnSpPr>
          <p:nvPr/>
        </p:nvCxnSpPr>
        <p:spPr bwMode="auto">
          <a:xfrm>
            <a:off x="457200" y="7138988"/>
            <a:ext cx="9144000" cy="0"/>
          </a:xfrm>
          <a:prstGeom prst="line">
            <a:avLst/>
          </a:prstGeom>
          <a:noFill/>
          <a:ln w="18415" cmpd="dbl">
            <a:solidFill>
              <a:srgbClr val="CCCCCC"/>
            </a:solidFill>
            <a:round/>
            <a:headEnd/>
            <a:tailEnd/>
          </a:ln>
        </p:spPr>
      </p:cxnSp>
      <p:cxnSp>
        <p:nvCxnSpPr>
          <p:cNvPr id="6158" name="Shape"/>
          <p:cNvCxnSpPr>
            <a:cxnSpLocks noChangeShapeType="1"/>
          </p:cNvCxnSpPr>
          <p:nvPr/>
        </p:nvCxnSpPr>
        <p:spPr bwMode="auto">
          <a:xfrm>
            <a:off x="454025" y="7162800"/>
            <a:ext cx="9150350" cy="0"/>
          </a:xfrm>
          <a:prstGeom prst="line">
            <a:avLst/>
          </a:prstGeom>
          <a:noFill/>
          <a:ln w="24130" cmpd="dbl">
            <a:solidFill>
              <a:srgbClr val="FFFFFF"/>
            </a:solidFill>
            <a:round/>
            <a:headEnd/>
            <a:tailEnd/>
          </a:ln>
        </p:spPr>
      </p:cxnSp>
      <p:cxnSp>
        <p:nvCxnSpPr>
          <p:cNvPr id="6159" name="Shape"/>
          <p:cNvCxnSpPr>
            <a:cxnSpLocks noChangeShapeType="1"/>
          </p:cNvCxnSpPr>
          <p:nvPr/>
        </p:nvCxnSpPr>
        <p:spPr bwMode="auto">
          <a:xfrm>
            <a:off x="457200" y="7116763"/>
            <a:ext cx="9144000" cy="0"/>
          </a:xfrm>
          <a:prstGeom prst="line">
            <a:avLst/>
          </a:prstGeom>
          <a:noFill/>
          <a:ln w="24130" cmpd="dbl">
            <a:solidFill>
              <a:srgbClr val="8A8A8A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 Placeholder 92"/>
          <p:cNvSpPr>
            <a:spLocks noGrp="1"/>
          </p:cNvSpPr>
          <p:nvPr>
            <p:ph type="body" idx="10"/>
          </p:nvPr>
        </p:nvSpPr>
        <p:spPr>
          <a:xfrm>
            <a:off x="457200" y="1122363"/>
            <a:ext cx="9144000" cy="633412"/>
          </a:xfrm>
        </p:spPr>
        <p:txBody>
          <a:bodyPr/>
          <a:lstStyle/>
          <a:p>
            <a:pPr marL="91440" indent="0" eaLnBrk="1" fontAlgn="auto" hangingPunct="1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spc="-45" dirty="0">
                <a:solidFill>
                  <a:srgbClr val="BBBBBB"/>
                </a:solidFill>
                <a:latin typeface="Arial" panose="22635452340000000000" pitchFamily="2"/>
              </a:rPr>
              <a:t>Predictive Analytics:</a:t>
            </a:r>
          </a:p>
        </p:txBody>
      </p:sp>
      <p:pic>
        <p:nvPicPr>
          <p:cNvPr id="7171" name="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19138"/>
            <a:ext cx="9144000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6" name="Text Placeholder 95"/>
          <p:cNvSpPr>
            <a:spLocks noGrp="1"/>
          </p:cNvSpPr>
          <p:nvPr>
            <p:ph type="body" idx="10"/>
          </p:nvPr>
        </p:nvSpPr>
        <p:spPr>
          <a:xfrm>
            <a:off x="585788" y="1139825"/>
            <a:ext cx="4940300" cy="635000"/>
          </a:xfrm>
          <a:ln w="0">
            <a:noFill/>
          </a:ln>
        </p:spPr>
        <p:txBody>
          <a:bodyPr/>
          <a:lstStyle/>
          <a:p>
            <a:pPr marL="0" indent="0" algn="ctr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360"/>
              </a:spcAft>
              <a:buFontTx/>
              <a:buNone/>
              <a:defRPr/>
            </a:pPr>
            <a:r>
              <a:rPr lang="en-US" sz="4000" b="1" spc="-45" dirty="0">
                <a:solidFill>
                  <a:srgbClr val="BBBBBB"/>
                </a:solidFill>
                <a:latin typeface="Arial" panose="22635452340000000000" pitchFamily="2"/>
              </a:rPr>
              <a:t>Predictive Analytics:</a:t>
            </a:r>
          </a:p>
        </p:txBody>
      </p:sp>
      <p:sp>
        <p:nvSpPr>
          <p:cNvPr id="97" name="Text Placeholder 96"/>
          <p:cNvSpPr>
            <a:spLocks noGrp="1"/>
          </p:cNvSpPr>
          <p:nvPr>
            <p:ph type="body" idx="10"/>
          </p:nvPr>
        </p:nvSpPr>
        <p:spPr>
          <a:xfrm>
            <a:off x="454025" y="2411413"/>
            <a:ext cx="9150350" cy="2005012"/>
          </a:xfrm>
          <a:ln w="0">
            <a:noFill/>
          </a:ln>
        </p:spPr>
        <p:txBody>
          <a:bodyPr/>
          <a:lstStyle/>
          <a:p>
            <a:pPr marL="91440" indent="0" eaLnBrk="1" fontAlgn="auto" hangingPunct="1">
              <a:lnSpc>
                <a:spcPct val="9791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800" spc="-60" dirty="0">
                <a:solidFill>
                  <a:srgbClr val="000000"/>
                </a:solidFill>
                <a:latin typeface="Times New Roman" panose="22635452340000000000" pitchFamily="1"/>
              </a:rPr>
              <a:t>The IT and organizational techniques designed to:</a:t>
            </a:r>
          </a:p>
          <a:p>
            <a:pPr marL="91440" indent="365760" eaLnBrk="1" fontAlgn="auto" hangingPunct="1">
              <a:lnSpc>
                <a:spcPct val="89279"/>
              </a:lnSpc>
              <a:spcBef>
                <a:spcPts val="720"/>
              </a:spcBef>
              <a:spcAft>
                <a:spcPts val="0"/>
              </a:spcAft>
              <a:buFont typeface="Symbol"/>
              <a:buChar char="·"/>
              <a:defRPr/>
            </a:pPr>
            <a:r>
              <a:rPr lang="en-US" sz="2800" b="1" spc="-10" dirty="0">
                <a:solidFill>
                  <a:srgbClr val="000000"/>
                </a:solidFill>
                <a:latin typeface="Times New Roman" panose="22635452340000000000" pitchFamily="1"/>
              </a:rPr>
              <a:t>Learn</a:t>
            </a:r>
            <a:r>
              <a:rPr lang="en-US" sz="2800" spc="-10" dirty="0">
                <a:solidFill>
                  <a:srgbClr val="000000"/>
                </a:solidFill>
                <a:latin typeface="Times New Roman" panose="22635452340000000000" pitchFamily="1"/>
              </a:rPr>
              <a:t> from an organization’s experience</a:t>
            </a:r>
          </a:p>
          <a:p>
            <a:pPr marL="91440" indent="365760" eaLnBrk="1" fontAlgn="auto" hangingPunct="1">
              <a:lnSpc>
                <a:spcPct val="88319"/>
              </a:lnSpc>
              <a:spcBef>
                <a:spcPts val="900"/>
              </a:spcBef>
              <a:spcAft>
                <a:spcPts val="0"/>
              </a:spcAft>
              <a:buFont typeface="Symbol"/>
              <a:buChar char="·"/>
              <a:defRPr/>
            </a:pPr>
            <a:r>
              <a:rPr lang="en-US" sz="2800" b="1" spc="-20" dirty="0">
                <a:solidFill>
                  <a:srgbClr val="000000"/>
                </a:solidFill>
                <a:latin typeface="Times New Roman" panose="22635452340000000000" pitchFamily="1"/>
              </a:rPr>
              <a:t>Produce actionable predictions</a:t>
            </a:r>
            <a:r>
              <a:rPr lang="en-US" sz="2800" spc="-20" dirty="0">
                <a:solidFill>
                  <a:srgbClr val="000000"/>
                </a:solidFill>
                <a:latin typeface="Times New Roman" panose="22635452340000000000" pitchFamily="1"/>
              </a:rPr>
              <a:t> for each customer</a:t>
            </a:r>
          </a:p>
          <a:p>
            <a:pPr marL="91440" indent="365760" eaLnBrk="1" fontAlgn="auto" hangingPunct="1">
              <a:lnSpc>
                <a:spcPct val="89279"/>
              </a:lnSpc>
              <a:spcBef>
                <a:spcPts val="900"/>
              </a:spcBef>
              <a:spcAft>
                <a:spcPts val="0"/>
              </a:spcAft>
              <a:buFont typeface="Symbol"/>
              <a:buChar char="·"/>
              <a:defRPr/>
            </a:pPr>
            <a:r>
              <a:rPr lang="en-US" sz="2800" b="1" spc="-10" dirty="0">
                <a:solidFill>
                  <a:srgbClr val="000000"/>
                </a:solidFill>
                <a:latin typeface="Times New Roman" panose="22635452340000000000" pitchFamily="1"/>
              </a:rPr>
              <a:t>Respond accordingly</a:t>
            </a:r>
            <a:r>
              <a:rPr lang="en-US" sz="2800" spc="-10" dirty="0">
                <a:solidFill>
                  <a:srgbClr val="000000"/>
                </a:solidFill>
                <a:latin typeface="Times New Roman" panose="22635452340000000000" pitchFamily="1"/>
              </a:rPr>
              <a:t> with the right action</a:t>
            </a:r>
          </a:p>
        </p:txBody>
      </p:sp>
      <p:sp>
        <p:nvSpPr>
          <p:cNvPr id="98" name="Text Placeholder 97"/>
          <p:cNvSpPr>
            <a:spLocks noGrp="1"/>
          </p:cNvSpPr>
          <p:nvPr>
            <p:ph type="body" idx="10"/>
          </p:nvPr>
        </p:nvSpPr>
        <p:spPr>
          <a:xfrm>
            <a:off x="3273425" y="4416425"/>
            <a:ext cx="5511800" cy="1931988"/>
          </a:xfrm>
          <a:ln w="6350">
            <a:solidFill>
              <a:srgbClr val="000000"/>
            </a:solidFill>
          </a:ln>
        </p:spPr>
        <p:txBody>
          <a:bodyPr tIns="91440"/>
          <a:lstStyle/>
          <a:p>
            <a:pPr marL="91440" indent="0" eaLnBrk="1" fontAlgn="auto" hangingPunct="1">
              <a:lnSpc>
                <a:spcPct val="8927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u="sng" spc="-30" dirty="0">
                <a:solidFill>
                  <a:srgbClr val="000000"/>
                </a:solidFill>
                <a:latin typeface="Arial" panose="22635452340000000000" pitchFamily="2"/>
              </a:rPr>
              <a:t>In doing so, you will: </a:t>
            </a:r>
          </a:p>
          <a:p>
            <a:pPr marL="91440" indent="228600" eaLnBrk="1" fontAlgn="auto" hangingPunct="1">
              <a:lnSpc>
                <a:spcPct val="90239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  <a:defRPr/>
            </a:pPr>
            <a:r>
              <a:rPr lang="en-US" sz="2400" b="1" i="1" dirty="0">
                <a:solidFill>
                  <a:srgbClr val="000000"/>
                </a:solidFill>
                <a:latin typeface="Arial" panose="22635452340000000000" pitchFamily="2"/>
              </a:rPr>
              <a:t>Know</a:t>
            </a:r>
            <a:r>
              <a:rPr lang="en-US" sz="2400" i="1" dirty="0">
                <a:solidFill>
                  <a:srgbClr val="000000"/>
                </a:solidFill>
                <a:latin typeface="Arial" panose="22635452340000000000" pitchFamily="2"/>
              </a:rPr>
              <a:t> your customers</a:t>
            </a:r>
          </a:p>
          <a:p>
            <a:pPr marL="91440" indent="228600" eaLnBrk="1" fontAlgn="auto" hangingPunct="1">
              <a:lnSpc>
                <a:spcPct val="88319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  <a:defRPr/>
            </a:pPr>
            <a:r>
              <a:rPr lang="en-US" sz="2400" b="1" i="1" spc="-45" dirty="0">
                <a:solidFill>
                  <a:srgbClr val="000000"/>
                </a:solidFill>
                <a:latin typeface="Arial" panose="22635452340000000000" pitchFamily="2"/>
              </a:rPr>
              <a:t>Personalize</a:t>
            </a:r>
            <a:r>
              <a:rPr lang="en-US" sz="2400" i="1" spc="-45" dirty="0">
                <a:solidFill>
                  <a:srgbClr val="000000"/>
                </a:solidFill>
                <a:latin typeface="Arial" panose="22635452340000000000" pitchFamily="2"/>
              </a:rPr>
              <a:t> the customer experience</a:t>
            </a:r>
          </a:p>
          <a:p>
            <a:pPr marL="91440" indent="228600" eaLnBrk="1" fontAlgn="auto" hangingPunct="1">
              <a:lnSpc>
                <a:spcPct val="90239"/>
              </a:lnSpc>
              <a:spcBef>
                <a:spcPts val="0"/>
              </a:spcBef>
              <a:spcAft>
                <a:spcPts val="0"/>
              </a:spcAft>
              <a:buFont typeface="Symbol"/>
              <a:buChar char="·"/>
              <a:defRPr/>
            </a:pPr>
            <a:r>
              <a:rPr lang="en-US" sz="2400" b="1" i="1" dirty="0">
                <a:solidFill>
                  <a:srgbClr val="000000"/>
                </a:solidFill>
                <a:latin typeface="Arial" panose="22635452340000000000" pitchFamily="2"/>
              </a:rPr>
              <a:t>Perform</a:t>
            </a:r>
            <a:r>
              <a:rPr lang="en-US" sz="2400" i="1" dirty="0">
                <a:solidFill>
                  <a:srgbClr val="000000"/>
                </a:solidFill>
                <a:latin typeface="Arial" panose="22635452340000000000" pitchFamily="2"/>
              </a:rPr>
              <a:t> market segmentation</a:t>
            </a:r>
          </a:p>
          <a:p>
            <a:pPr marL="91440" indent="228600" eaLnBrk="1" fontAlgn="auto" hangingPunct="1">
              <a:lnSpc>
                <a:spcPct val="88319"/>
              </a:lnSpc>
              <a:spcBef>
                <a:spcPts val="0"/>
              </a:spcBef>
              <a:spcAft>
                <a:spcPts val="720"/>
              </a:spcAft>
              <a:buFont typeface="Symbol"/>
              <a:buChar char="·"/>
              <a:defRPr/>
            </a:pPr>
            <a:r>
              <a:rPr lang="en-US" sz="2400" b="1" i="1" dirty="0">
                <a:solidFill>
                  <a:srgbClr val="000000"/>
                </a:solidFill>
                <a:latin typeface="Arial" panose="22635452340000000000" pitchFamily="2"/>
              </a:rPr>
              <a:t>Discover</a:t>
            </a:r>
            <a:r>
              <a:rPr lang="en-US" sz="2400" i="1" dirty="0">
                <a:solidFill>
                  <a:srgbClr val="000000"/>
                </a:solidFill>
                <a:latin typeface="Arial" panose="22635452340000000000" pitchFamily="2"/>
              </a:rPr>
              <a:t> what's been working</a:t>
            </a:r>
          </a:p>
        </p:txBody>
      </p:sp>
      <p:graphicFrame>
        <p:nvGraphicFramePr>
          <p:cNvPr id="101" name="table 101"/>
          <p:cNvGraphicFramePr>
            <a:graphicFrameLocks noGrp="1"/>
          </p:cNvGraphicFramePr>
          <p:nvPr/>
        </p:nvGraphicFramePr>
        <p:xfrm>
          <a:off x="454025" y="6348413"/>
          <a:ext cx="9144000" cy="732155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0480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24130" cmpd="dbl">
                      <a:solidFill>
                        <a:srgbClr val="A2A3A3"/>
                      </a:solidFill>
                      <a:prstDash val="solid"/>
                    </a:lnB>
                    <a:solidFill>
                      <a:srgbClr val="D0D1D3"/>
                    </a:solidFill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l"/>
                      <a:r>
                        <a:rPr lang="en-US" sz="100" dirty="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A2A3A3"/>
                      </a:solidFill>
                      <a:prstDash val="solid"/>
                    </a:lnT>
                    <a:lnB w="24130" cmpd="dbl">
                      <a:solidFill>
                        <a:srgbClr val="E0E1E1"/>
                      </a:solidFill>
                      <a:prstDash val="solid"/>
                    </a:lnB>
                  </a:tcPr>
                </a:tc>
              </a:tr>
              <a:tr h="32956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827135" algn="r"/>
                        </a:tabLst>
                      </a:pPr>
                      <a:endParaRPr lang="en-US" sz="1250" spc="50" dirty="0">
                        <a:solidFill>
                          <a:srgbClr val="7F7F7F"/>
                        </a:solidFill>
                        <a:latin typeface="Arial" panose="22635452340000000000" pitchFamily="2"/>
                      </a:endParaRP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E0E1E1"/>
                      </a:solidFill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E1E2E2"/>
                    </a:solidFill>
                  </a:tcPr>
                </a:tc>
              </a:tr>
            </a:tbl>
          </a:graphicData>
        </a:graphic>
      </p:graphicFrame>
      <p:cxnSp>
        <p:nvCxnSpPr>
          <p:cNvPr id="7181" name="Shape"/>
          <p:cNvCxnSpPr>
            <a:cxnSpLocks noChangeShapeType="1"/>
          </p:cNvCxnSpPr>
          <p:nvPr/>
        </p:nvCxnSpPr>
        <p:spPr bwMode="auto">
          <a:xfrm>
            <a:off x="454025" y="7092950"/>
            <a:ext cx="9147175" cy="0"/>
          </a:xfrm>
          <a:prstGeom prst="line">
            <a:avLst/>
          </a:prstGeom>
          <a:noFill/>
          <a:ln w="18415" cmpd="dbl">
            <a:solidFill>
              <a:srgbClr val="818181"/>
            </a:solidFill>
            <a:round/>
            <a:headEnd/>
            <a:tailEnd/>
          </a:ln>
        </p:spPr>
      </p:cxnSp>
      <p:cxnSp>
        <p:nvCxnSpPr>
          <p:cNvPr id="7182" name="Shape"/>
          <p:cNvCxnSpPr>
            <a:cxnSpLocks noChangeShapeType="1"/>
          </p:cNvCxnSpPr>
          <p:nvPr/>
        </p:nvCxnSpPr>
        <p:spPr bwMode="auto">
          <a:xfrm>
            <a:off x="457200" y="7138988"/>
            <a:ext cx="9144000" cy="0"/>
          </a:xfrm>
          <a:prstGeom prst="line">
            <a:avLst/>
          </a:prstGeom>
          <a:noFill/>
          <a:ln w="18415" cmpd="dbl">
            <a:solidFill>
              <a:srgbClr val="CCCCCC"/>
            </a:solidFill>
            <a:round/>
            <a:headEnd/>
            <a:tailEnd/>
          </a:ln>
        </p:spPr>
      </p:cxnSp>
      <p:cxnSp>
        <p:nvCxnSpPr>
          <p:cNvPr id="7183" name="Shape"/>
          <p:cNvCxnSpPr>
            <a:cxnSpLocks noChangeShapeType="1"/>
          </p:cNvCxnSpPr>
          <p:nvPr/>
        </p:nvCxnSpPr>
        <p:spPr bwMode="auto">
          <a:xfrm>
            <a:off x="454025" y="7162800"/>
            <a:ext cx="9150350" cy="0"/>
          </a:xfrm>
          <a:prstGeom prst="line">
            <a:avLst/>
          </a:prstGeom>
          <a:noFill/>
          <a:ln w="24130" cmpd="dbl">
            <a:solidFill>
              <a:srgbClr val="FFFFFF"/>
            </a:solidFill>
            <a:round/>
            <a:headEnd/>
            <a:tailEnd/>
          </a:ln>
        </p:spPr>
      </p:cxnSp>
      <p:cxnSp>
        <p:nvCxnSpPr>
          <p:cNvPr id="7184" name="Shape"/>
          <p:cNvCxnSpPr>
            <a:cxnSpLocks noChangeShapeType="1"/>
          </p:cNvCxnSpPr>
          <p:nvPr/>
        </p:nvCxnSpPr>
        <p:spPr bwMode="auto">
          <a:xfrm>
            <a:off x="457200" y="7116763"/>
            <a:ext cx="9144000" cy="0"/>
          </a:xfrm>
          <a:prstGeom prst="line">
            <a:avLst/>
          </a:prstGeom>
          <a:noFill/>
          <a:ln w="24130" cmpd="dbl">
            <a:solidFill>
              <a:srgbClr val="8A8A8A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 Placeholder 107"/>
          <p:cNvSpPr>
            <a:spLocks noGrp="1"/>
          </p:cNvSpPr>
          <p:nvPr>
            <p:ph type="body" idx="10"/>
          </p:nvPr>
        </p:nvSpPr>
        <p:spPr>
          <a:xfrm>
            <a:off x="457200" y="1122363"/>
            <a:ext cx="9144000" cy="633412"/>
          </a:xfrm>
        </p:spPr>
        <p:txBody>
          <a:bodyPr/>
          <a:lstStyle/>
          <a:p>
            <a:pPr marL="91440" indent="0" eaLnBrk="1" fontAlgn="auto" hangingPunct="1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spc="-45" dirty="0">
                <a:solidFill>
                  <a:srgbClr val="BBBBBB"/>
                </a:solidFill>
                <a:latin typeface="Arial" panose="22635452340000000000" pitchFamily="2"/>
              </a:rPr>
              <a:t>Predictive Analytics:</a:t>
            </a:r>
          </a:p>
        </p:txBody>
      </p:sp>
      <p:pic>
        <p:nvPicPr>
          <p:cNvPr id="8195" name="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19138"/>
            <a:ext cx="9144000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1" name="Text Placeholder 110"/>
          <p:cNvSpPr>
            <a:spLocks noGrp="1"/>
          </p:cNvSpPr>
          <p:nvPr>
            <p:ph type="body" idx="10"/>
          </p:nvPr>
        </p:nvSpPr>
        <p:spPr>
          <a:xfrm>
            <a:off x="454025" y="2335213"/>
            <a:ext cx="9150350" cy="4041775"/>
          </a:xfrm>
        </p:spPr>
        <p:txBody>
          <a:bodyPr/>
          <a:lstStyle/>
          <a:p>
            <a:pPr marL="91440" indent="0" eaLnBrk="1" fontAlgn="auto" hangingPunct="1">
              <a:lnSpc>
                <a:spcPct val="8351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800" u="sng" spc="-20" dirty="0">
                <a:solidFill>
                  <a:srgbClr val="000000"/>
                </a:solidFill>
                <a:latin typeface="Arial" panose="22635452340000000000" pitchFamily="2"/>
              </a:rPr>
              <a:t>Foresee the next action of each customer: </a:t>
            </a:r>
          </a:p>
          <a:p>
            <a:pPr marL="548640" indent="320040" eaLnBrk="1" fontAlgn="auto" hangingPunct="1">
              <a:lnSpc>
                <a:spcPct val="82559"/>
              </a:lnSpc>
              <a:spcBef>
                <a:spcPts val="540"/>
              </a:spcBef>
              <a:spcAft>
                <a:spcPts val="0"/>
              </a:spcAft>
              <a:buFont typeface="͑ymbol"/>
              <a:buChar char="·"/>
              <a:defRPr/>
            </a:pPr>
            <a:r>
              <a:rPr lang="en-US" sz="2400" spc="100" dirty="0">
                <a:solidFill>
                  <a:srgbClr val="000000"/>
                </a:solidFill>
                <a:latin typeface="Arial" panose="22635452340000000000" pitchFamily="2"/>
              </a:rPr>
              <a:t>Purchase</a:t>
            </a:r>
          </a:p>
          <a:p>
            <a:pPr marL="548640" indent="320040" eaLnBrk="1" fontAlgn="auto" hangingPunct="1">
              <a:lnSpc>
                <a:spcPct val="95999"/>
              </a:lnSpc>
              <a:spcBef>
                <a:spcPts val="720"/>
              </a:spcBef>
              <a:spcAft>
                <a:spcPts val="0"/>
              </a:spcAft>
              <a:buFont typeface="͑ymbol"/>
              <a:buChar char="·"/>
              <a:defRPr/>
            </a:pPr>
            <a:r>
              <a:rPr lang="en-US" sz="2400" spc="-70" dirty="0">
                <a:solidFill>
                  <a:srgbClr val="000000"/>
                </a:solidFill>
                <a:latin typeface="Arial" panose="22635452340000000000" pitchFamily="2"/>
              </a:rPr>
              <a:t>Response</a:t>
            </a:r>
          </a:p>
          <a:p>
            <a:pPr marL="548640" indent="320040" eaLnBrk="1" fontAlgn="auto" hangingPunct="1">
              <a:lnSpc>
                <a:spcPct val="82559"/>
              </a:lnSpc>
              <a:spcBef>
                <a:spcPts val="0"/>
              </a:spcBef>
              <a:spcAft>
                <a:spcPts val="0"/>
              </a:spcAft>
              <a:buFont typeface="͑ymbol"/>
              <a:buChar char="·"/>
              <a:defRPr/>
            </a:pPr>
            <a:r>
              <a:rPr lang="en-US" sz="2400" dirty="0">
                <a:solidFill>
                  <a:srgbClr val="000000"/>
                </a:solidFill>
                <a:latin typeface="Arial" panose="22635452340000000000" pitchFamily="2"/>
              </a:rPr>
              <a:t>Cancellation</a:t>
            </a:r>
          </a:p>
          <a:p>
            <a:pPr marL="548640" indent="320040" eaLnBrk="1" fontAlgn="auto" hangingPunct="1">
              <a:lnSpc>
                <a:spcPct val="82559"/>
              </a:lnSpc>
              <a:spcBef>
                <a:spcPts val="720"/>
              </a:spcBef>
              <a:spcAft>
                <a:spcPts val="0"/>
              </a:spcAft>
              <a:buFont typeface="͑ymbol"/>
              <a:buChar char="·"/>
              <a:defRPr/>
            </a:pPr>
            <a:r>
              <a:rPr lang="en-US" sz="2400" dirty="0">
                <a:solidFill>
                  <a:srgbClr val="000000"/>
                </a:solidFill>
                <a:latin typeface="Arial" panose="22635452340000000000" pitchFamily="2"/>
              </a:rPr>
              <a:t>Conversion</a:t>
            </a:r>
          </a:p>
          <a:p>
            <a:pPr marL="91440" indent="0" eaLnBrk="1" fontAlgn="auto" hangingPunct="1">
              <a:lnSpc>
                <a:spcPct val="95999"/>
              </a:lnSpc>
              <a:spcBef>
                <a:spcPts val="3240"/>
              </a:spcBef>
              <a:spcAft>
                <a:spcPts val="0"/>
              </a:spcAft>
              <a:buFontTx/>
              <a:buNone/>
              <a:defRPr/>
            </a:pPr>
            <a:r>
              <a:rPr lang="en-US" sz="2800" u="sng" dirty="0">
                <a:solidFill>
                  <a:srgbClr val="000000"/>
                </a:solidFill>
                <a:latin typeface="Arial" panose="22635452340000000000" pitchFamily="2"/>
              </a:rPr>
              <a:t>A rose by any other name: </a:t>
            </a:r>
          </a:p>
          <a:p>
            <a:pPr marL="548640" indent="0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i="1" spc="-10" dirty="0">
                <a:solidFill>
                  <a:srgbClr val="000000"/>
                </a:solidFill>
                <a:latin typeface="Arial" panose="22635452340000000000" pitchFamily="2"/>
              </a:rPr>
              <a:t>Data mining</a:t>
            </a:r>
            <a:r>
              <a:rPr lang="en-US" sz="2400" spc="-10" dirty="0">
                <a:solidFill>
                  <a:srgbClr val="000000"/>
                </a:solidFill>
                <a:latin typeface="Arial" panose="22635452340000000000" pitchFamily="2"/>
              </a:rPr>
              <a:t> – includes predictive analytics</a:t>
            </a:r>
          </a:p>
          <a:p>
            <a:pPr marL="548640" indent="0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i="1" spc="-20" dirty="0">
                <a:solidFill>
                  <a:srgbClr val="000000"/>
                </a:solidFill>
                <a:latin typeface="Arial" panose="22635452340000000000" pitchFamily="2"/>
              </a:rPr>
              <a:t>Machine learning</a:t>
            </a:r>
            <a:r>
              <a:rPr lang="en-US" sz="2400" spc="-20" dirty="0">
                <a:solidFill>
                  <a:srgbClr val="000000"/>
                </a:solidFill>
                <a:latin typeface="Arial" panose="22635452340000000000" pitchFamily="2"/>
              </a:rPr>
              <a:t> – the academic research field</a:t>
            </a:r>
          </a:p>
          <a:p>
            <a:pPr marL="548640" indent="0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1980"/>
              </a:spcAft>
              <a:buFontTx/>
              <a:buNone/>
              <a:defRPr/>
            </a:pPr>
            <a:r>
              <a:rPr lang="en-US" sz="2400" i="1" spc="-20" dirty="0">
                <a:solidFill>
                  <a:srgbClr val="000000"/>
                </a:solidFill>
                <a:latin typeface="Arial" panose="22635452340000000000" pitchFamily="2"/>
              </a:rPr>
              <a:t>Predictive modeling</a:t>
            </a:r>
            <a:r>
              <a:rPr lang="en-US" sz="2400" spc="-20" dirty="0">
                <a:solidFill>
                  <a:srgbClr val="000000"/>
                </a:solidFill>
                <a:latin typeface="Arial" panose="22635452340000000000" pitchFamily="2"/>
              </a:rPr>
              <a:t> – the core statistical method</a:t>
            </a:r>
          </a:p>
        </p:txBody>
      </p:sp>
      <p:graphicFrame>
        <p:nvGraphicFramePr>
          <p:cNvPr id="114" name="table 114"/>
          <p:cNvGraphicFramePr>
            <a:graphicFrameLocks noGrp="1"/>
          </p:cNvGraphicFramePr>
          <p:nvPr/>
        </p:nvGraphicFramePr>
        <p:xfrm>
          <a:off x="454025" y="6376988"/>
          <a:ext cx="9144000" cy="732155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30480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24130" cmpd="dbl">
                      <a:solidFill>
                        <a:srgbClr val="A2A3A3"/>
                      </a:solidFill>
                      <a:prstDash val="solid"/>
                    </a:lnB>
                    <a:solidFill>
                      <a:srgbClr val="D0D1D3"/>
                    </a:solidFill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l"/>
                      <a:r>
                        <a:rPr lang="en-US" sz="100" dirty="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A2A3A3"/>
                      </a:solidFill>
                      <a:prstDash val="solid"/>
                    </a:lnT>
                    <a:lnB w="24130" cmpd="dbl">
                      <a:solidFill>
                        <a:srgbClr val="E0E1E1"/>
                      </a:solidFill>
                      <a:prstDash val="solid"/>
                    </a:lnB>
                  </a:tcPr>
                </a:tc>
              </a:tr>
              <a:tr h="32956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95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827135" algn="r"/>
                        </a:tabLst>
                      </a:pPr>
                      <a:endParaRPr lang="en-US" sz="1250" spc="50" dirty="0">
                        <a:solidFill>
                          <a:srgbClr val="7F7F7F"/>
                        </a:solidFill>
                        <a:latin typeface="Arial" panose="22635452340000000000" pitchFamily="2"/>
                      </a:endParaRP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24130" cmpd="dbl">
                      <a:solidFill>
                        <a:srgbClr val="E0E1E1"/>
                      </a:solidFill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E1E2E2"/>
                    </a:solidFill>
                  </a:tcPr>
                </a:tc>
              </a:tr>
            </a:tbl>
          </a:graphicData>
        </a:graphic>
      </p:graphicFrame>
      <p:cxnSp>
        <p:nvCxnSpPr>
          <p:cNvPr id="8203" name="Shape"/>
          <p:cNvCxnSpPr>
            <a:cxnSpLocks noChangeShapeType="1"/>
          </p:cNvCxnSpPr>
          <p:nvPr/>
        </p:nvCxnSpPr>
        <p:spPr bwMode="auto">
          <a:xfrm>
            <a:off x="454025" y="7092950"/>
            <a:ext cx="9147175" cy="0"/>
          </a:xfrm>
          <a:prstGeom prst="line">
            <a:avLst/>
          </a:prstGeom>
          <a:noFill/>
          <a:ln w="18415" cmpd="dbl">
            <a:solidFill>
              <a:srgbClr val="818181"/>
            </a:solidFill>
            <a:round/>
            <a:headEnd/>
            <a:tailEnd/>
          </a:ln>
        </p:spPr>
      </p:cxnSp>
      <p:cxnSp>
        <p:nvCxnSpPr>
          <p:cNvPr id="8204" name="Shape"/>
          <p:cNvCxnSpPr>
            <a:cxnSpLocks noChangeShapeType="1"/>
          </p:cNvCxnSpPr>
          <p:nvPr/>
        </p:nvCxnSpPr>
        <p:spPr bwMode="auto">
          <a:xfrm>
            <a:off x="457200" y="7138988"/>
            <a:ext cx="9144000" cy="0"/>
          </a:xfrm>
          <a:prstGeom prst="line">
            <a:avLst/>
          </a:prstGeom>
          <a:noFill/>
          <a:ln w="18415" cmpd="dbl">
            <a:solidFill>
              <a:srgbClr val="CCCCCC"/>
            </a:solidFill>
            <a:round/>
            <a:headEnd/>
            <a:tailEnd/>
          </a:ln>
        </p:spPr>
      </p:cxnSp>
      <p:cxnSp>
        <p:nvCxnSpPr>
          <p:cNvPr id="8205" name="Shape"/>
          <p:cNvCxnSpPr>
            <a:cxnSpLocks noChangeShapeType="1"/>
          </p:cNvCxnSpPr>
          <p:nvPr/>
        </p:nvCxnSpPr>
        <p:spPr bwMode="auto">
          <a:xfrm>
            <a:off x="454025" y="7162800"/>
            <a:ext cx="9150350" cy="0"/>
          </a:xfrm>
          <a:prstGeom prst="line">
            <a:avLst/>
          </a:prstGeom>
          <a:noFill/>
          <a:ln w="24130" cmpd="dbl">
            <a:solidFill>
              <a:srgbClr val="FFFFFF"/>
            </a:solidFill>
            <a:round/>
            <a:headEnd/>
            <a:tailEnd/>
          </a:ln>
        </p:spPr>
      </p:cxnSp>
      <p:cxnSp>
        <p:nvCxnSpPr>
          <p:cNvPr id="8206" name="Shape"/>
          <p:cNvCxnSpPr>
            <a:cxnSpLocks noChangeShapeType="1"/>
          </p:cNvCxnSpPr>
          <p:nvPr/>
        </p:nvCxnSpPr>
        <p:spPr bwMode="auto">
          <a:xfrm>
            <a:off x="457200" y="7116763"/>
            <a:ext cx="9144000" cy="0"/>
          </a:xfrm>
          <a:prstGeom prst="line">
            <a:avLst/>
          </a:prstGeom>
          <a:noFill/>
          <a:ln w="24130" cmpd="dbl">
            <a:solidFill>
              <a:srgbClr val="8A8A8A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 Placeholder 120"/>
          <p:cNvSpPr>
            <a:spLocks noGrp="1"/>
          </p:cNvSpPr>
          <p:nvPr>
            <p:ph type="body" idx="10"/>
          </p:nvPr>
        </p:nvSpPr>
        <p:spPr>
          <a:xfrm>
            <a:off x="457200" y="1122363"/>
            <a:ext cx="9144000" cy="633412"/>
          </a:xfrm>
        </p:spPr>
        <p:txBody>
          <a:bodyPr/>
          <a:lstStyle/>
          <a:p>
            <a:pPr marL="91440" indent="0" eaLnBrk="1" fontAlgn="auto" hangingPunct="1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spc="-45" dirty="0">
                <a:solidFill>
                  <a:srgbClr val="BBBBBB"/>
                </a:solidFill>
                <a:latin typeface="Arial" panose="22635452340000000000" pitchFamily="2"/>
              </a:rPr>
              <a:t>Predictive Analytics:</a:t>
            </a:r>
          </a:p>
        </p:txBody>
      </p:sp>
      <p:pic>
        <p:nvPicPr>
          <p:cNvPr id="9219" name="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719138"/>
            <a:ext cx="9144000" cy="645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4" name="Text Placeholder 123"/>
          <p:cNvSpPr>
            <a:spLocks noGrp="1"/>
          </p:cNvSpPr>
          <p:nvPr>
            <p:ph type="body" idx="10"/>
          </p:nvPr>
        </p:nvSpPr>
        <p:spPr>
          <a:xfrm>
            <a:off x="2663825" y="1216025"/>
            <a:ext cx="4760913" cy="635000"/>
          </a:xfrm>
          <a:ln w="0">
            <a:noFill/>
          </a:ln>
        </p:spPr>
        <p:txBody>
          <a:bodyPr/>
          <a:lstStyle/>
          <a:p>
            <a:pPr marL="0" indent="0" algn="ctr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360"/>
              </a:spcAft>
              <a:buFontTx/>
              <a:buNone/>
              <a:defRPr/>
            </a:pPr>
            <a:r>
              <a:rPr lang="en-US" sz="4000" b="1" spc="-40" dirty="0">
                <a:solidFill>
                  <a:srgbClr val="BBBBBB"/>
                </a:solidFill>
                <a:latin typeface="Arial" panose="22635452340000000000" pitchFamily="2"/>
              </a:rPr>
              <a:t>Predictive Modeling</a:t>
            </a:r>
          </a:p>
        </p:txBody>
      </p:sp>
      <p:sp>
        <p:nvSpPr>
          <p:cNvPr id="125" name="Text Placeholder 124"/>
          <p:cNvSpPr>
            <a:spLocks noGrp="1"/>
          </p:cNvSpPr>
          <p:nvPr>
            <p:ph type="body" idx="10"/>
          </p:nvPr>
        </p:nvSpPr>
        <p:spPr>
          <a:xfrm>
            <a:off x="6616700" y="3644900"/>
            <a:ext cx="2838450" cy="573088"/>
          </a:xfrm>
          <a:ln w="24130">
            <a:solidFill>
              <a:srgbClr val="3232CC"/>
            </a:solidFill>
          </a:ln>
        </p:spPr>
        <p:txBody>
          <a:bodyPr tIns="137160"/>
          <a:lstStyle/>
          <a:p>
            <a:pPr marL="0" indent="0" algn="ctr" eaLnBrk="1" fontAlgn="auto" hangingPunct="1">
              <a:lnSpc>
                <a:spcPct val="79679"/>
              </a:lnSpc>
              <a:spcBef>
                <a:spcPts val="0"/>
              </a:spcBef>
              <a:spcAft>
                <a:spcPts val="720"/>
              </a:spcAft>
              <a:buFontTx/>
              <a:buNone/>
              <a:defRPr/>
            </a:pPr>
            <a:r>
              <a:rPr lang="en-US" sz="2800" b="1" spc="-10" dirty="0">
                <a:solidFill>
                  <a:srgbClr val="000000"/>
                </a:solidFill>
                <a:latin typeface="Times New Roman" panose="22635452340000000000" pitchFamily="1"/>
              </a:rPr>
              <a:t>Prediction model</a:t>
            </a:r>
          </a:p>
        </p:txBody>
      </p:sp>
      <p:sp>
        <p:nvSpPr>
          <p:cNvPr id="126" name="Text Placeholder 125"/>
          <p:cNvSpPr>
            <a:spLocks noGrp="1"/>
          </p:cNvSpPr>
          <p:nvPr>
            <p:ph type="body" idx="10"/>
          </p:nvPr>
        </p:nvSpPr>
        <p:spPr>
          <a:xfrm>
            <a:off x="971550" y="2771775"/>
            <a:ext cx="1062038" cy="598488"/>
          </a:xfrm>
          <a:ln w="0">
            <a:noFill/>
          </a:ln>
        </p:spPr>
        <p:txBody>
          <a:bodyPr/>
          <a:lstStyle/>
          <a:p>
            <a:pPr marL="0" indent="0"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b="1" spc="-85" dirty="0">
                <a:solidFill>
                  <a:srgbClr val="000000"/>
                </a:solidFill>
                <a:latin typeface="Times New Roman" panose="22635452340000000000" pitchFamily="1"/>
              </a:rPr>
              <a:t>Customer</a:t>
            </a:r>
          </a:p>
          <a:p>
            <a:pPr marL="0" indent="0" algn="ctr" eaLnBrk="1" fontAlgn="auto" hangingPunct="1">
              <a:lnSpc>
                <a:spcPct val="95999"/>
              </a:lnSpc>
              <a:spcBef>
                <a:spcPts val="54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b="1" dirty="0">
                <a:solidFill>
                  <a:srgbClr val="000000"/>
                </a:solidFill>
                <a:latin typeface="Times New Roman" panose="22635452340000000000" pitchFamily="1"/>
              </a:rPr>
              <a:t>profiles</a:t>
            </a:r>
          </a:p>
        </p:txBody>
      </p:sp>
      <p:sp>
        <p:nvSpPr>
          <p:cNvPr id="127" name="Text Placeholder 126"/>
          <p:cNvSpPr>
            <a:spLocks noGrp="1"/>
          </p:cNvSpPr>
          <p:nvPr>
            <p:ph type="body" idx="10"/>
          </p:nvPr>
        </p:nvSpPr>
        <p:spPr>
          <a:xfrm>
            <a:off x="971550" y="3914775"/>
            <a:ext cx="1062038" cy="550863"/>
          </a:xfrm>
          <a:ln w="0">
            <a:noFill/>
          </a:ln>
        </p:spPr>
        <p:txBody>
          <a:bodyPr/>
          <a:lstStyle/>
          <a:p>
            <a:pPr marL="0" indent="0" eaLnBrk="1" fontAlgn="auto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b="1" spc="-85" dirty="0">
                <a:solidFill>
                  <a:srgbClr val="000000"/>
                </a:solidFill>
                <a:latin typeface="Times New Roman" panose="22635452340000000000" pitchFamily="1"/>
              </a:rPr>
              <a:t>Customer</a:t>
            </a:r>
          </a:p>
          <a:p>
            <a:pPr marL="0" indent="0" algn="ctr" eaLnBrk="1" fontAlgn="auto" hangingPunct="1">
              <a:lnSpc>
                <a:spcPts val="2100"/>
              </a:lnSpc>
              <a:spcBef>
                <a:spcPts val="54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b="1" dirty="0">
                <a:solidFill>
                  <a:srgbClr val="000000"/>
                </a:solidFill>
                <a:latin typeface="Times New Roman" panose="22635452340000000000" pitchFamily="1"/>
              </a:rPr>
              <a:t>histories</a:t>
            </a:r>
          </a:p>
        </p:txBody>
      </p:sp>
      <p:sp>
        <p:nvSpPr>
          <p:cNvPr id="128" name="Text Placeholder 127"/>
          <p:cNvSpPr>
            <a:spLocks noGrp="1"/>
          </p:cNvSpPr>
          <p:nvPr>
            <p:ph type="body" idx="10"/>
          </p:nvPr>
        </p:nvSpPr>
        <p:spPr>
          <a:xfrm>
            <a:off x="971550" y="5057775"/>
            <a:ext cx="1104900" cy="550863"/>
          </a:xfrm>
          <a:ln w="0">
            <a:noFill/>
          </a:ln>
        </p:spPr>
        <p:txBody>
          <a:bodyPr/>
          <a:lstStyle/>
          <a:p>
            <a:pPr marL="0" indent="0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b="1" spc="-100" dirty="0">
                <a:solidFill>
                  <a:srgbClr val="000000"/>
                </a:solidFill>
                <a:latin typeface="Times New Roman" panose="22635452340000000000" pitchFamily="1"/>
              </a:rPr>
              <a:t>Campaign</a:t>
            </a:r>
          </a:p>
          <a:p>
            <a:pPr marL="0" indent="0" algn="ctr" eaLnBrk="1" fontAlgn="auto" hangingPunct="1">
              <a:lnSpc>
                <a:spcPct val="8063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000" b="1" dirty="0">
                <a:solidFill>
                  <a:srgbClr val="000000"/>
                </a:solidFill>
                <a:latin typeface="Times New Roman" panose="22635452340000000000" pitchFamily="1"/>
              </a:rPr>
              <a:t>histories</a:t>
            </a:r>
          </a:p>
        </p:txBody>
      </p:sp>
      <p:sp>
        <p:nvSpPr>
          <p:cNvPr id="129" name="Text Placeholder 128"/>
          <p:cNvSpPr>
            <a:spLocks noGrp="1"/>
          </p:cNvSpPr>
          <p:nvPr>
            <p:ph type="body" idx="10"/>
          </p:nvPr>
        </p:nvSpPr>
        <p:spPr>
          <a:xfrm>
            <a:off x="3614738" y="3422650"/>
            <a:ext cx="1887537" cy="415925"/>
          </a:xfrm>
          <a:ln w="0">
            <a:noFill/>
          </a:ln>
        </p:spPr>
        <p:txBody>
          <a:bodyPr/>
          <a:lstStyle/>
          <a:p>
            <a:pPr marL="0" indent="0" algn="ctr" eaLnBrk="1" fontAlgn="auto" hangingPunct="1">
              <a:lnSpc>
                <a:spcPct val="95999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800" b="1" spc="-90" dirty="0">
                <a:solidFill>
                  <a:srgbClr val="000000"/>
                </a:solidFill>
                <a:latin typeface="Times New Roman" panose="22635452340000000000" pitchFamily="1"/>
              </a:rPr>
              <a:t>Data mining</a:t>
            </a:r>
          </a:p>
        </p:txBody>
      </p:sp>
      <p:sp>
        <p:nvSpPr>
          <p:cNvPr id="130" name="Text Placeholder 129"/>
          <p:cNvSpPr>
            <a:spLocks noGrp="1"/>
          </p:cNvSpPr>
          <p:nvPr>
            <p:ph type="body" idx="10"/>
          </p:nvPr>
        </p:nvSpPr>
        <p:spPr>
          <a:xfrm>
            <a:off x="771525" y="6831013"/>
            <a:ext cx="8515350" cy="133350"/>
          </a:xfrm>
          <a:ln w="0">
            <a:noFill/>
          </a:ln>
        </p:spPr>
        <p:txBody>
          <a:bodyPr/>
          <a:lstStyle/>
          <a:p>
            <a:pPr marL="0" indent="0" eaLnBrk="1" fontAlgn="auto" hangingPunct="1">
              <a:lnSpc>
                <a:spcPct val="113279"/>
              </a:lnSpc>
              <a:spcBef>
                <a:spcPts val="0"/>
              </a:spcBef>
              <a:spcAft>
                <a:spcPts val="0"/>
              </a:spcAft>
              <a:buFontTx/>
              <a:buNone/>
              <a:tabLst>
                <a:tab pos="8513445" algn="r"/>
              </a:tabLst>
              <a:defRPr/>
            </a:pPr>
            <a:endParaRPr lang="en-US" sz="1250" spc="50" dirty="0">
              <a:solidFill>
                <a:srgbClr val="7F7F7F"/>
              </a:solidFill>
              <a:latin typeface="Arial" panose="22635452340000000000" pitchFamily="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Slate</Template>
  <TotalTime>129</TotalTime>
  <Words>867</Words>
  <PresentationFormat>Custom</PresentationFormat>
  <Paragraphs>238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Times New Roman</vt:lpstr>
      <vt:lpstr>Symbol</vt:lpstr>
      <vt:lpstr>͑ymbol</vt:lpstr>
      <vt:lpstr>Ξymbol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 Jamie Pleasant</dc:creator>
  <cp:lastModifiedBy>Dr. Jamie Pleasant</cp:lastModifiedBy>
  <cp:revision>38</cp:revision>
  <dcterms:modified xsi:type="dcterms:W3CDTF">2009-03-29T02:41:31Z</dcterms:modified>
</cp:coreProperties>
</file>